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56" r:id="rId2"/>
    <p:sldId id="258" r:id="rId3"/>
    <p:sldId id="830" r:id="rId4"/>
    <p:sldId id="829" r:id="rId5"/>
    <p:sldId id="803" r:id="rId6"/>
    <p:sldId id="804" r:id="rId7"/>
    <p:sldId id="805" r:id="rId8"/>
    <p:sldId id="806" r:id="rId9"/>
    <p:sldId id="807" r:id="rId10"/>
    <p:sldId id="808" r:id="rId11"/>
    <p:sldId id="809" r:id="rId12"/>
    <p:sldId id="810" r:id="rId13"/>
    <p:sldId id="811" r:id="rId14"/>
    <p:sldId id="812" r:id="rId15"/>
    <p:sldId id="813" r:id="rId16"/>
    <p:sldId id="814" r:id="rId17"/>
    <p:sldId id="815" r:id="rId18"/>
    <p:sldId id="816" r:id="rId19"/>
    <p:sldId id="817" r:id="rId20"/>
    <p:sldId id="818" r:id="rId21"/>
    <p:sldId id="819" r:id="rId22"/>
    <p:sldId id="820" r:id="rId23"/>
    <p:sldId id="821" r:id="rId24"/>
    <p:sldId id="822" r:id="rId25"/>
    <p:sldId id="823" r:id="rId26"/>
    <p:sldId id="824" r:id="rId27"/>
    <p:sldId id="825" r:id="rId28"/>
    <p:sldId id="826" r:id="rId29"/>
    <p:sldId id="827" r:id="rId30"/>
    <p:sldId id="828" r:id="rId31"/>
    <p:sldId id="831" r:id="rId32"/>
    <p:sldId id="832" r:id="rId33"/>
    <p:sldId id="833" r:id="rId34"/>
    <p:sldId id="834" r:id="rId35"/>
    <p:sldId id="835" r:id="rId36"/>
    <p:sldId id="836" r:id="rId37"/>
    <p:sldId id="837" r:id="rId38"/>
    <p:sldId id="838" r:id="rId39"/>
    <p:sldId id="839" r:id="rId40"/>
    <p:sldId id="840" r:id="rId41"/>
    <p:sldId id="841" r:id="rId4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4488"/>
    <a:srgbClr val="007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418"/>
  </p:normalViewPr>
  <p:slideViewPr>
    <p:cSldViewPr snapToGrid="0" snapToObjects="1">
      <p:cViewPr varScale="1">
        <p:scale>
          <a:sx n="66" d="100"/>
          <a:sy n="66" d="100"/>
        </p:scale>
        <p:origin x="90" y="352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BDDAA6-7D21-47A6-8882-DD8EBB64CDEE}" type="datetimeFigureOut">
              <a:rPr lang="it-IT" smtClean="0"/>
              <a:t>27/05/2023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A93EBC-7773-42F2-8A6D-01C5F5EBD245}" type="slidenum">
              <a:rPr lang="it-IT" smtClean="0"/>
              <a:t>‹N›</a:t>
            </a:fld>
            <a:endParaRPr lang="it-IT"/>
          </a:p>
        </p:txBody>
      </p:sp>
    </p:spTree>
    <p:extLst>
      <p:ext uri="{BB962C8B-B14F-4D97-AF65-F5344CB8AC3E}">
        <p14:creationId xmlns:p14="http://schemas.microsoft.com/office/powerpoint/2010/main" val="339632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a:t>
            </a:fld>
            <a:endParaRPr lang="it-IT"/>
          </a:p>
        </p:txBody>
      </p:sp>
    </p:spTree>
    <p:extLst>
      <p:ext uri="{BB962C8B-B14F-4D97-AF65-F5344CB8AC3E}">
        <p14:creationId xmlns:p14="http://schemas.microsoft.com/office/powerpoint/2010/main" val="3479742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11</a:t>
            </a:fld>
            <a:endParaRPr lang="it-IT"/>
          </a:p>
        </p:txBody>
      </p:sp>
    </p:spTree>
    <p:extLst>
      <p:ext uri="{BB962C8B-B14F-4D97-AF65-F5344CB8AC3E}">
        <p14:creationId xmlns:p14="http://schemas.microsoft.com/office/powerpoint/2010/main" val="760223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12</a:t>
            </a:fld>
            <a:endParaRPr lang="it-IT"/>
          </a:p>
        </p:txBody>
      </p:sp>
    </p:spTree>
    <p:extLst>
      <p:ext uri="{BB962C8B-B14F-4D97-AF65-F5344CB8AC3E}">
        <p14:creationId xmlns:p14="http://schemas.microsoft.com/office/powerpoint/2010/main" val="3508762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13</a:t>
            </a:fld>
            <a:endParaRPr lang="it-IT"/>
          </a:p>
        </p:txBody>
      </p:sp>
    </p:spTree>
    <p:extLst>
      <p:ext uri="{BB962C8B-B14F-4D97-AF65-F5344CB8AC3E}">
        <p14:creationId xmlns:p14="http://schemas.microsoft.com/office/powerpoint/2010/main" val="2471578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14</a:t>
            </a:fld>
            <a:endParaRPr lang="it-IT"/>
          </a:p>
        </p:txBody>
      </p:sp>
    </p:spTree>
    <p:extLst>
      <p:ext uri="{BB962C8B-B14F-4D97-AF65-F5344CB8AC3E}">
        <p14:creationId xmlns:p14="http://schemas.microsoft.com/office/powerpoint/2010/main" val="1507531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15</a:t>
            </a:fld>
            <a:endParaRPr lang="it-IT"/>
          </a:p>
        </p:txBody>
      </p:sp>
    </p:spTree>
    <p:extLst>
      <p:ext uri="{BB962C8B-B14F-4D97-AF65-F5344CB8AC3E}">
        <p14:creationId xmlns:p14="http://schemas.microsoft.com/office/powerpoint/2010/main" val="920277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16</a:t>
            </a:fld>
            <a:endParaRPr lang="it-IT"/>
          </a:p>
        </p:txBody>
      </p:sp>
    </p:spTree>
    <p:extLst>
      <p:ext uri="{BB962C8B-B14F-4D97-AF65-F5344CB8AC3E}">
        <p14:creationId xmlns:p14="http://schemas.microsoft.com/office/powerpoint/2010/main" val="2517219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17</a:t>
            </a:fld>
            <a:endParaRPr lang="it-IT"/>
          </a:p>
        </p:txBody>
      </p:sp>
    </p:spTree>
    <p:extLst>
      <p:ext uri="{BB962C8B-B14F-4D97-AF65-F5344CB8AC3E}">
        <p14:creationId xmlns:p14="http://schemas.microsoft.com/office/powerpoint/2010/main" val="304600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18</a:t>
            </a:fld>
            <a:endParaRPr lang="it-IT"/>
          </a:p>
        </p:txBody>
      </p:sp>
    </p:spTree>
    <p:extLst>
      <p:ext uri="{BB962C8B-B14F-4D97-AF65-F5344CB8AC3E}">
        <p14:creationId xmlns:p14="http://schemas.microsoft.com/office/powerpoint/2010/main" val="13050066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19</a:t>
            </a:fld>
            <a:endParaRPr lang="it-IT"/>
          </a:p>
        </p:txBody>
      </p:sp>
    </p:spTree>
    <p:extLst>
      <p:ext uri="{BB962C8B-B14F-4D97-AF65-F5344CB8AC3E}">
        <p14:creationId xmlns:p14="http://schemas.microsoft.com/office/powerpoint/2010/main" val="2817849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20</a:t>
            </a:fld>
            <a:endParaRPr lang="it-IT"/>
          </a:p>
        </p:txBody>
      </p:sp>
    </p:spTree>
    <p:extLst>
      <p:ext uri="{BB962C8B-B14F-4D97-AF65-F5344CB8AC3E}">
        <p14:creationId xmlns:p14="http://schemas.microsoft.com/office/powerpoint/2010/main" val="3952892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3</a:t>
            </a:fld>
            <a:endParaRPr lang="it-IT"/>
          </a:p>
        </p:txBody>
      </p:sp>
    </p:spTree>
    <p:extLst>
      <p:ext uri="{BB962C8B-B14F-4D97-AF65-F5344CB8AC3E}">
        <p14:creationId xmlns:p14="http://schemas.microsoft.com/office/powerpoint/2010/main" val="28454543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21</a:t>
            </a:fld>
            <a:endParaRPr lang="it-IT"/>
          </a:p>
        </p:txBody>
      </p:sp>
    </p:spTree>
    <p:extLst>
      <p:ext uri="{BB962C8B-B14F-4D97-AF65-F5344CB8AC3E}">
        <p14:creationId xmlns:p14="http://schemas.microsoft.com/office/powerpoint/2010/main" val="33981420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22</a:t>
            </a:fld>
            <a:endParaRPr lang="it-IT"/>
          </a:p>
        </p:txBody>
      </p:sp>
    </p:spTree>
    <p:extLst>
      <p:ext uri="{BB962C8B-B14F-4D97-AF65-F5344CB8AC3E}">
        <p14:creationId xmlns:p14="http://schemas.microsoft.com/office/powerpoint/2010/main" val="2332125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23</a:t>
            </a:fld>
            <a:endParaRPr lang="it-IT"/>
          </a:p>
        </p:txBody>
      </p:sp>
    </p:spTree>
    <p:extLst>
      <p:ext uri="{BB962C8B-B14F-4D97-AF65-F5344CB8AC3E}">
        <p14:creationId xmlns:p14="http://schemas.microsoft.com/office/powerpoint/2010/main" val="30801321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24</a:t>
            </a:fld>
            <a:endParaRPr lang="it-IT"/>
          </a:p>
        </p:txBody>
      </p:sp>
    </p:spTree>
    <p:extLst>
      <p:ext uri="{BB962C8B-B14F-4D97-AF65-F5344CB8AC3E}">
        <p14:creationId xmlns:p14="http://schemas.microsoft.com/office/powerpoint/2010/main" val="18621659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25</a:t>
            </a:fld>
            <a:endParaRPr lang="it-IT"/>
          </a:p>
        </p:txBody>
      </p:sp>
    </p:spTree>
    <p:extLst>
      <p:ext uri="{BB962C8B-B14F-4D97-AF65-F5344CB8AC3E}">
        <p14:creationId xmlns:p14="http://schemas.microsoft.com/office/powerpoint/2010/main" val="24755813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26</a:t>
            </a:fld>
            <a:endParaRPr lang="it-IT"/>
          </a:p>
        </p:txBody>
      </p:sp>
    </p:spTree>
    <p:extLst>
      <p:ext uri="{BB962C8B-B14F-4D97-AF65-F5344CB8AC3E}">
        <p14:creationId xmlns:p14="http://schemas.microsoft.com/office/powerpoint/2010/main" val="29092499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27</a:t>
            </a:fld>
            <a:endParaRPr lang="it-IT"/>
          </a:p>
        </p:txBody>
      </p:sp>
    </p:spTree>
    <p:extLst>
      <p:ext uri="{BB962C8B-B14F-4D97-AF65-F5344CB8AC3E}">
        <p14:creationId xmlns:p14="http://schemas.microsoft.com/office/powerpoint/2010/main" val="35821579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28</a:t>
            </a:fld>
            <a:endParaRPr lang="it-IT"/>
          </a:p>
        </p:txBody>
      </p:sp>
    </p:spTree>
    <p:extLst>
      <p:ext uri="{BB962C8B-B14F-4D97-AF65-F5344CB8AC3E}">
        <p14:creationId xmlns:p14="http://schemas.microsoft.com/office/powerpoint/2010/main" val="25302750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29</a:t>
            </a:fld>
            <a:endParaRPr lang="it-IT"/>
          </a:p>
        </p:txBody>
      </p:sp>
    </p:spTree>
    <p:extLst>
      <p:ext uri="{BB962C8B-B14F-4D97-AF65-F5344CB8AC3E}">
        <p14:creationId xmlns:p14="http://schemas.microsoft.com/office/powerpoint/2010/main" val="12814786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30</a:t>
            </a:fld>
            <a:endParaRPr lang="it-IT"/>
          </a:p>
        </p:txBody>
      </p:sp>
    </p:spTree>
    <p:extLst>
      <p:ext uri="{BB962C8B-B14F-4D97-AF65-F5344CB8AC3E}">
        <p14:creationId xmlns:p14="http://schemas.microsoft.com/office/powerpoint/2010/main" val="3712586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4</a:t>
            </a:fld>
            <a:endParaRPr lang="it-IT"/>
          </a:p>
        </p:txBody>
      </p:sp>
    </p:spTree>
    <p:extLst>
      <p:ext uri="{BB962C8B-B14F-4D97-AF65-F5344CB8AC3E}">
        <p14:creationId xmlns:p14="http://schemas.microsoft.com/office/powerpoint/2010/main" val="4696490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31</a:t>
            </a:fld>
            <a:endParaRPr lang="it-IT"/>
          </a:p>
        </p:txBody>
      </p:sp>
    </p:spTree>
    <p:extLst>
      <p:ext uri="{BB962C8B-B14F-4D97-AF65-F5344CB8AC3E}">
        <p14:creationId xmlns:p14="http://schemas.microsoft.com/office/powerpoint/2010/main" val="258866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5</a:t>
            </a:fld>
            <a:endParaRPr lang="it-IT"/>
          </a:p>
        </p:txBody>
      </p:sp>
    </p:spTree>
    <p:extLst>
      <p:ext uri="{BB962C8B-B14F-4D97-AF65-F5344CB8AC3E}">
        <p14:creationId xmlns:p14="http://schemas.microsoft.com/office/powerpoint/2010/main" val="1160167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6</a:t>
            </a:fld>
            <a:endParaRPr lang="it-IT"/>
          </a:p>
        </p:txBody>
      </p:sp>
    </p:spTree>
    <p:extLst>
      <p:ext uri="{BB962C8B-B14F-4D97-AF65-F5344CB8AC3E}">
        <p14:creationId xmlns:p14="http://schemas.microsoft.com/office/powerpoint/2010/main" val="2113656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7</a:t>
            </a:fld>
            <a:endParaRPr lang="it-IT"/>
          </a:p>
        </p:txBody>
      </p:sp>
    </p:spTree>
    <p:extLst>
      <p:ext uri="{BB962C8B-B14F-4D97-AF65-F5344CB8AC3E}">
        <p14:creationId xmlns:p14="http://schemas.microsoft.com/office/powerpoint/2010/main" val="1773662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8</a:t>
            </a:fld>
            <a:endParaRPr lang="it-IT"/>
          </a:p>
        </p:txBody>
      </p:sp>
    </p:spTree>
    <p:extLst>
      <p:ext uri="{BB962C8B-B14F-4D97-AF65-F5344CB8AC3E}">
        <p14:creationId xmlns:p14="http://schemas.microsoft.com/office/powerpoint/2010/main" val="1269318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9</a:t>
            </a:fld>
            <a:endParaRPr lang="it-IT"/>
          </a:p>
        </p:txBody>
      </p:sp>
    </p:spTree>
    <p:extLst>
      <p:ext uri="{BB962C8B-B14F-4D97-AF65-F5344CB8AC3E}">
        <p14:creationId xmlns:p14="http://schemas.microsoft.com/office/powerpoint/2010/main" val="91963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5C3B421B-FFEA-4EDD-BE87-88ADF85D94F3}" type="slidenum">
              <a:rPr lang="it-IT" smtClean="0"/>
              <a:t>10</a:t>
            </a:fld>
            <a:endParaRPr lang="it-IT"/>
          </a:p>
        </p:txBody>
      </p:sp>
    </p:spTree>
    <p:extLst>
      <p:ext uri="{BB962C8B-B14F-4D97-AF65-F5344CB8AC3E}">
        <p14:creationId xmlns:p14="http://schemas.microsoft.com/office/powerpoint/2010/main" val="2366220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01FA7F9-12DE-ED42-B12D-9953F30D0ED6}"/>
              </a:ext>
            </a:extLst>
          </p:cNvPr>
          <p:cNvSpPr>
            <a:spLocks noGrp="1"/>
          </p:cNvSpPr>
          <p:nvPr>
            <p:ph type="subTitle" idx="1"/>
          </p:nvPr>
        </p:nvSpPr>
        <p:spPr>
          <a:xfrm>
            <a:off x="5633356" y="5156081"/>
            <a:ext cx="5720441"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it-IT" dirty="0"/>
          </a:p>
        </p:txBody>
      </p:sp>
      <p:sp>
        <p:nvSpPr>
          <p:cNvPr id="8" name="Titolo 7">
            <a:extLst>
              <a:ext uri="{FF2B5EF4-FFF2-40B4-BE49-F238E27FC236}">
                <a16:creationId xmlns:a16="http://schemas.microsoft.com/office/drawing/2014/main" id="{44F19C3A-61AF-6349-B009-01240C731B89}"/>
              </a:ext>
            </a:extLst>
          </p:cNvPr>
          <p:cNvSpPr>
            <a:spLocks noGrp="1"/>
          </p:cNvSpPr>
          <p:nvPr>
            <p:ph type="title"/>
          </p:nvPr>
        </p:nvSpPr>
        <p:spPr>
          <a:xfrm>
            <a:off x="378233" y="3243243"/>
            <a:ext cx="10975565" cy="1642768"/>
          </a:xfrm>
        </p:spPr>
        <p:txBody>
          <a:bodyPr/>
          <a:lstStyle>
            <a:lvl1pPr>
              <a:defRPr>
                <a:solidFill>
                  <a:schemeClr val="bg1"/>
                </a:solidFill>
              </a:defRPr>
            </a:lvl1pPr>
          </a:lstStyle>
          <a:p>
            <a:r>
              <a:rPr lang="it-IT"/>
              <a:t>Fare clic per modificare lo stile del titolo dello schema</a:t>
            </a:r>
            <a:endParaRPr lang="it-IT" dirty="0"/>
          </a:p>
        </p:txBody>
      </p:sp>
    </p:spTree>
    <p:extLst>
      <p:ext uri="{BB962C8B-B14F-4D97-AF65-F5344CB8AC3E}">
        <p14:creationId xmlns:p14="http://schemas.microsoft.com/office/powerpoint/2010/main" val="59482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7F374C-0DD9-BF49-95E5-25DECDA15C28}"/>
              </a:ext>
            </a:extLst>
          </p:cNvPr>
          <p:cNvSpPr>
            <a:spLocks noGrp="1"/>
          </p:cNvSpPr>
          <p:nvPr>
            <p:ph type="title" orient="vert"/>
          </p:nvPr>
        </p:nvSpPr>
        <p:spPr>
          <a:xfrm>
            <a:off x="8724900" y="1324303"/>
            <a:ext cx="2628900" cy="4852660"/>
          </a:xfrm>
        </p:spPr>
        <p:txBody>
          <a:bodyPr vert="eaVert"/>
          <a:lstStyle/>
          <a:p>
            <a:r>
              <a:rPr lang="it-IT"/>
              <a:t>Fare clic per modificare lo stile del titolo dello schema</a:t>
            </a:r>
            <a:endParaRPr lang="it-IT" dirty="0"/>
          </a:p>
        </p:txBody>
      </p:sp>
      <p:sp>
        <p:nvSpPr>
          <p:cNvPr id="3" name="Segnaposto testo verticale 2">
            <a:extLst>
              <a:ext uri="{FF2B5EF4-FFF2-40B4-BE49-F238E27FC236}">
                <a16:creationId xmlns:a16="http://schemas.microsoft.com/office/drawing/2014/main" id="{C26F6BA3-830C-4E4B-B489-7EACBE7E6CBC}"/>
              </a:ext>
            </a:extLst>
          </p:cNvPr>
          <p:cNvSpPr>
            <a:spLocks noGrp="1"/>
          </p:cNvSpPr>
          <p:nvPr>
            <p:ph type="body" orient="vert" idx="1"/>
          </p:nvPr>
        </p:nvSpPr>
        <p:spPr>
          <a:xfrm>
            <a:off x="838200" y="1324303"/>
            <a:ext cx="7734300" cy="485266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Segnaposto data 3">
            <a:extLst>
              <a:ext uri="{FF2B5EF4-FFF2-40B4-BE49-F238E27FC236}">
                <a16:creationId xmlns:a16="http://schemas.microsoft.com/office/drawing/2014/main" id="{4BAFAA6C-918C-5940-8D9D-8665E97EA315}"/>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27/05/2023</a:t>
            </a:fld>
            <a:endParaRPr lang="it-IT"/>
          </a:p>
        </p:txBody>
      </p:sp>
      <p:sp>
        <p:nvSpPr>
          <p:cNvPr id="5" name="Segnaposto piè di pagina 4">
            <a:extLst>
              <a:ext uri="{FF2B5EF4-FFF2-40B4-BE49-F238E27FC236}">
                <a16:creationId xmlns:a16="http://schemas.microsoft.com/office/drawing/2014/main" id="{8AE58354-0C2D-474C-A379-E866638D827B}"/>
              </a:ext>
            </a:extLst>
          </p:cNvPr>
          <p:cNvSpPr>
            <a:spLocks noGrp="1"/>
          </p:cNvSpPr>
          <p:nvPr>
            <p:ph type="ftr" sz="quarter" idx="11"/>
          </p:nvPr>
        </p:nvSpPr>
        <p:spPr>
          <a:xfrm>
            <a:off x="4038600" y="6403648"/>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9ACC8012-130C-4642-938C-A3F25DB1A83F}"/>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0752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7" name="Date Placeholder 2"/>
          <p:cNvSpPr>
            <a:spLocks noGrp="1"/>
          </p:cNvSpPr>
          <p:nvPr>
            <p:ph type="dt" sz="half" idx="10"/>
          </p:nvPr>
        </p:nvSpPr>
        <p:spPr>
          <a:xfrm>
            <a:off x="609600" y="6356351"/>
            <a:ext cx="2844800" cy="365125"/>
          </a:xfrm>
        </p:spPr>
        <p:txBody>
          <a:bodyPr/>
          <a:lstStyle>
            <a:lvl1pPr>
              <a:defRPr sz="800">
                <a:latin typeface="Arial"/>
                <a:cs typeface="Arial"/>
              </a:defRPr>
            </a:lvl1pPr>
          </a:lstStyle>
          <a:p>
            <a:fld id="{A4B3F369-3775-6B49-950F-429C20F585EB}" type="datetime1">
              <a:rPr lang="it-IT" smtClean="0"/>
              <a:pPr/>
              <a:t>27/05/2023</a:t>
            </a:fld>
            <a:endParaRPr lang="it-IT" dirty="0"/>
          </a:p>
        </p:txBody>
      </p:sp>
      <p:sp>
        <p:nvSpPr>
          <p:cNvPr id="8" name="Footer Placeholder 3"/>
          <p:cNvSpPr>
            <a:spLocks noGrp="1"/>
          </p:cNvSpPr>
          <p:nvPr>
            <p:ph type="ftr" sz="quarter" idx="11"/>
          </p:nvPr>
        </p:nvSpPr>
        <p:spPr>
          <a:xfrm>
            <a:off x="4165600" y="6356351"/>
            <a:ext cx="3860800" cy="365125"/>
          </a:xfrm>
        </p:spPr>
        <p:txBody>
          <a:bodyPr/>
          <a:lstStyle>
            <a:lvl1pPr>
              <a:defRPr sz="800" b="1" i="0">
                <a:solidFill>
                  <a:schemeClr val="tx1"/>
                </a:solidFill>
                <a:latin typeface="Arial"/>
                <a:cs typeface="Arial"/>
              </a:defRPr>
            </a:lvl1pPr>
          </a:lstStyle>
          <a:p>
            <a:r>
              <a:rPr lang="en-US"/>
              <a:t>TITOLO PRESENTAZIONE</a:t>
            </a:r>
            <a:endParaRPr lang="it-IT" dirty="0"/>
          </a:p>
        </p:txBody>
      </p:sp>
      <p:sp>
        <p:nvSpPr>
          <p:cNvPr id="9" name="Slide Number Placeholder 4"/>
          <p:cNvSpPr>
            <a:spLocks noGrp="1"/>
          </p:cNvSpPr>
          <p:nvPr>
            <p:ph type="sldNum" sz="quarter" idx="12"/>
          </p:nvPr>
        </p:nvSpPr>
        <p:spPr>
          <a:xfrm>
            <a:off x="8867853" y="6356351"/>
            <a:ext cx="28448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cxnSp>
        <p:nvCxnSpPr>
          <p:cNvPr id="10" name="Straight Connector 9"/>
          <p:cNvCxnSpPr/>
          <p:nvPr userDrawn="1"/>
        </p:nvCxnSpPr>
        <p:spPr>
          <a:xfrm>
            <a:off x="609601" y="6223853"/>
            <a:ext cx="11123897" cy="1588"/>
          </a:xfrm>
          <a:prstGeom prst="line">
            <a:avLst/>
          </a:prstGeom>
          <a:ln w="6350">
            <a:solidFill>
              <a:srgbClr val="4A6A7E"/>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4779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81AEC-CBEF-2349-ADAC-694AAB045059}"/>
              </a:ext>
            </a:extLst>
          </p:cNvPr>
          <p:cNvSpPr>
            <a:spLocks noGrp="1"/>
          </p:cNvSpPr>
          <p:nvPr>
            <p:ph type="title"/>
          </p:nvPr>
        </p:nvSpPr>
        <p:spPr>
          <a:xfrm>
            <a:off x="838200" y="1594735"/>
            <a:ext cx="10515600" cy="1834265"/>
          </a:xfrm>
        </p:spPr>
        <p:txBody>
          <a:bodyPr anchor="b"/>
          <a:lstStyle>
            <a:lvl1pPr>
              <a:defRPr sz="6000"/>
            </a:lvl1pPr>
          </a:lstStyle>
          <a:p>
            <a:r>
              <a:rPr lang="it-IT"/>
              <a:t>Fare clic per modificare lo stile del titolo dello schema</a:t>
            </a:r>
            <a:endParaRPr lang="it-IT" dirty="0"/>
          </a:p>
        </p:txBody>
      </p:sp>
      <p:sp>
        <p:nvSpPr>
          <p:cNvPr id="3" name="Segnaposto testo 2">
            <a:extLst>
              <a:ext uri="{FF2B5EF4-FFF2-40B4-BE49-F238E27FC236}">
                <a16:creationId xmlns:a16="http://schemas.microsoft.com/office/drawing/2014/main" id="{9BB61BBD-DC46-DC48-BE46-C1396EF78A40}"/>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71D491-8608-674A-9D82-578950F9B44D}"/>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t>27/05/2023</a:t>
            </a:fld>
            <a:endParaRPr lang="it-IT"/>
          </a:p>
        </p:txBody>
      </p:sp>
      <p:sp>
        <p:nvSpPr>
          <p:cNvPr id="5" name="Segnaposto piè di pagina 4">
            <a:extLst>
              <a:ext uri="{FF2B5EF4-FFF2-40B4-BE49-F238E27FC236}">
                <a16:creationId xmlns:a16="http://schemas.microsoft.com/office/drawing/2014/main" id="{BC481B03-386C-684E-ABCE-7478D809ADCF}"/>
              </a:ext>
            </a:extLst>
          </p:cNvPr>
          <p:cNvSpPr>
            <a:spLocks noGrp="1"/>
          </p:cNvSpPr>
          <p:nvPr>
            <p:ph type="ftr" sz="quarter" idx="11"/>
          </p:nvPr>
        </p:nvSpPr>
        <p:spPr>
          <a:xfrm>
            <a:off x="4038600" y="645094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5870F3AB-3307-1746-99C6-48544C9E4EED}"/>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765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8475D-7526-E046-B96C-CF5DF57F43E6}"/>
              </a:ext>
            </a:extLst>
          </p:cNvPr>
          <p:cNvSpPr>
            <a:spLocks noGrp="1"/>
          </p:cNvSpPr>
          <p:nvPr>
            <p:ph type="title"/>
          </p:nvPr>
        </p:nvSpPr>
        <p:spPr>
          <a:xfrm>
            <a:off x="838200" y="1380152"/>
            <a:ext cx="10515600" cy="869924"/>
          </a:xfrm>
        </p:spPr>
        <p:txBody>
          <a:bodyPr/>
          <a:lstStyle/>
          <a:p>
            <a:r>
              <a:rPr lang="it-IT"/>
              <a:t>Fare clic per modificare lo stile del titolo dello schema</a:t>
            </a:r>
            <a:endParaRPr lang="it-IT" dirty="0"/>
          </a:p>
        </p:txBody>
      </p:sp>
      <p:sp>
        <p:nvSpPr>
          <p:cNvPr id="3" name="Segnaposto contenuto 2">
            <a:extLst>
              <a:ext uri="{FF2B5EF4-FFF2-40B4-BE49-F238E27FC236}">
                <a16:creationId xmlns:a16="http://schemas.microsoft.com/office/drawing/2014/main" id="{C0AC8C8B-C1F5-AC4D-B6FC-E61B03DDDCE9}"/>
              </a:ext>
            </a:extLst>
          </p:cNvPr>
          <p:cNvSpPr>
            <a:spLocks noGrp="1"/>
          </p:cNvSpPr>
          <p:nvPr>
            <p:ph sz="half" idx="1"/>
          </p:nvPr>
        </p:nvSpPr>
        <p:spPr>
          <a:xfrm>
            <a:off x="838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Segnaposto contenuto 3">
            <a:extLst>
              <a:ext uri="{FF2B5EF4-FFF2-40B4-BE49-F238E27FC236}">
                <a16:creationId xmlns:a16="http://schemas.microsoft.com/office/drawing/2014/main" id="{AB27E3DD-D9BF-CE4E-A799-838C5ADCE1E2}"/>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0CAE719-FFFB-D44F-B925-7437D686A517}"/>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27/05/2023</a:t>
            </a:fld>
            <a:endParaRPr lang="it-IT"/>
          </a:p>
        </p:txBody>
      </p:sp>
      <p:sp>
        <p:nvSpPr>
          <p:cNvPr id="6" name="Segnaposto piè di pagina 5">
            <a:extLst>
              <a:ext uri="{FF2B5EF4-FFF2-40B4-BE49-F238E27FC236}">
                <a16:creationId xmlns:a16="http://schemas.microsoft.com/office/drawing/2014/main" id="{E24A362F-97FF-0540-8CA1-5C15FA646786}"/>
              </a:ext>
            </a:extLst>
          </p:cNvPr>
          <p:cNvSpPr>
            <a:spLocks noGrp="1"/>
          </p:cNvSpPr>
          <p:nvPr>
            <p:ph type="ftr" sz="quarter" idx="11"/>
          </p:nvPr>
        </p:nvSpPr>
        <p:spPr>
          <a:xfrm>
            <a:off x="4038600" y="6403648"/>
            <a:ext cx="4114800" cy="365125"/>
          </a:xfrm>
        </p:spPr>
        <p:txBody>
          <a:bodyPr/>
          <a:lstStyle/>
          <a:p>
            <a:endParaRPr lang="it-IT"/>
          </a:p>
        </p:txBody>
      </p:sp>
      <p:sp>
        <p:nvSpPr>
          <p:cNvPr id="7" name="Segnaposto numero diapositiva 6">
            <a:extLst>
              <a:ext uri="{FF2B5EF4-FFF2-40B4-BE49-F238E27FC236}">
                <a16:creationId xmlns:a16="http://schemas.microsoft.com/office/drawing/2014/main" id="{96B03FB6-9D21-5F46-890A-673BF11E8909}"/>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8887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F380A-2025-104F-A50B-E2571587CE92}"/>
              </a:ext>
            </a:extLst>
          </p:cNvPr>
          <p:cNvSpPr>
            <a:spLocks noGrp="1"/>
          </p:cNvSpPr>
          <p:nvPr>
            <p:ph type="title"/>
          </p:nvPr>
        </p:nvSpPr>
        <p:spPr>
          <a:xfrm>
            <a:off x="914400" y="1382151"/>
            <a:ext cx="10515600" cy="1325563"/>
          </a:xfrm>
        </p:spPr>
        <p:txBody>
          <a:bodyPr/>
          <a:lstStyle/>
          <a:p>
            <a:r>
              <a:rPr lang="it-IT"/>
              <a:t>Fare clic per modificare lo stile del titolo dello schema</a:t>
            </a:r>
            <a:endParaRPr lang="it-IT" dirty="0"/>
          </a:p>
        </p:txBody>
      </p:sp>
      <p:sp>
        <p:nvSpPr>
          <p:cNvPr id="3" name="Segnaposto testo 2">
            <a:extLst>
              <a:ext uri="{FF2B5EF4-FFF2-40B4-BE49-F238E27FC236}">
                <a16:creationId xmlns:a16="http://schemas.microsoft.com/office/drawing/2014/main" id="{F6C35060-75A4-C342-8D8B-7789D2516F86}"/>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2D176E5-CE4C-5447-AF7A-B538C7CEC3BD}"/>
              </a:ext>
            </a:extLst>
          </p:cNvPr>
          <p:cNvSpPr>
            <a:spLocks noGrp="1"/>
          </p:cNvSpPr>
          <p:nvPr>
            <p:ph sz="half" idx="2"/>
          </p:nvPr>
        </p:nvSpPr>
        <p:spPr>
          <a:xfrm>
            <a:off x="921246" y="4082735"/>
            <a:ext cx="5157787" cy="210692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5" name="Segnaposto testo 4">
            <a:extLst>
              <a:ext uri="{FF2B5EF4-FFF2-40B4-BE49-F238E27FC236}">
                <a16:creationId xmlns:a16="http://schemas.microsoft.com/office/drawing/2014/main" id="{A7EDEF16-CD2C-074D-B271-F44F76B81F0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F1E8DE2-0079-7B44-8428-4F5C17CD348E}"/>
              </a:ext>
            </a:extLst>
          </p:cNvPr>
          <p:cNvSpPr>
            <a:spLocks noGrp="1"/>
          </p:cNvSpPr>
          <p:nvPr>
            <p:ph sz="quarter" idx="4"/>
          </p:nvPr>
        </p:nvSpPr>
        <p:spPr>
          <a:xfrm>
            <a:off x="6246812" y="4097968"/>
            <a:ext cx="5183188" cy="209169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7" name="Segnaposto data 6">
            <a:extLst>
              <a:ext uri="{FF2B5EF4-FFF2-40B4-BE49-F238E27FC236}">
                <a16:creationId xmlns:a16="http://schemas.microsoft.com/office/drawing/2014/main" id="{8180FAC4-A06E-E94C-9A76-C2F1B703F451}"/>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27/05/2023</a:t>
            </a:fld>
            <a:endParaRPr lang="it-IT"/>
          </a:p>
        </p:txBody>
      </p:sp>
      <p:sp>
        <p:nvSpPr>
          <p:cNvPr id="8" name="Segnaposto piè di pagina 7">
            <a:extLst>
              <a:ext uri="{FF2B5EF4-FFF2-40B4-BE49-F238E27FC236}">
                <a16:creationId xmlns:a16="http://schemas.microsoft.com/office/drawing/2014/main" id="{F3A91576-A15A-BD44-99BB-0DAEA976A048}"/>
              </a:ext>
            </a:extLst>
          </p:cNvPr>
          <p:cNvSpPr>
            <a:spLocks noGrp="1"/>
          </p:cNvSpPr>
          <p:nvPr>
            <p:ph type="ftr" sz="quarter" idx="11"/>
          </p:nvPr>
        </p:nvSpPr>
        <p:spPr>
          <a:xfrm>
            <a:off x="4038600" y="6403648"/>
            <a:ext cx="4114800" cy="365125"/>
          </a:xfrm>
        </p:spPr>
        <p:txBody>
          <a:bodyPr/>
          <a:lstStyle/>
          <a:p>
            <a:endParaRPr lang="it-IT"/>
          </a:p>
        </p:txBody>
      </p:sp>
      <p:sp>
        <p:nvSpPr>
          <p:cNvPr id="9" name="Segnaposto numero diapositiva 8">
            <a:extLst>
              <a:ext uri="{FF2B5EF4-FFF2-40B4-BE49-F238E27FC236}">
                <a16:creationId xmlns:a16="http://schemas.microsoft.com/office/drawing/2014/main" id="{F2F55F22-26BF-654B-ADC0-629A5D21C0A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99445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DCF1-0C08-4D46-A818-6EB683D07A97}"/>
              </a:ext>
            </a:extLst>
          </p:cNvPr>
          <p:cNvSpPr>
            <a:spLocks noGrp="1"/>
          </p:cNvSpPr>
          <p:nvPr>
            <p:ph type="title"/>
          </p:nvPr>
        </p:nvSpPr>
        <p:spPr>
          <a:xfrm>
            <a:off x="838200" y="1386073"/>
            <a:ext cx="10515600" cy="869924"/>
          </a:xfrm>
        </p:spPr>
        <p:txBody>
          <a:bodyPr/>
          <a:lstStyle/>
          <a:p>
            <a:r>
              <a:rPr lang="it-IT"/>
              <a:t>Fare clic per modificare lo stile del titolo dello schema</a:t>
            </a:r>
            <a:endParaRPr lang="it-IT" dirty="0"/>
          </a:p>
        </p:txBody>
      </p:sp>
      <p:sp>
        <p:nvSpPr>
          <p:cNvPr id="3" name="Segnaposto data 2">
            <a:extLst>
              <a:ext uri="{FF2B5EF4-FFF2-40B4-BE49-F238E27FC236}">
                <a16:creationId xmlns:a16="http://schemas.microsoft.com/office/drawing/2014/main" id="{701F6FA8-F741-4849-AA76-B2B5B78B3900}"/>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27/05/2023</a:t>
            </a:fld>
            <a:endParaRPr lang="it-IT"/>
          </a:p>
        </p:txBody>
      </p:sp>
      <p:sp>
        <p:nvSpPr>
          <p:cNvPr id="4" name="Segnaposto piè di pagina 3">
            <a:extLst>
              <a:ext uri="{FF2B5EF4-FFF2-40B4-BE49-F238E27FC236}">
                <a16:creationId xmlns:a16="http://schemas.microsoft.com/office/drawing/2014/main" id="{57A95D4B-7BC6-E34D-943A-845FF13F4CA5}"/>
              </a:ext>
            </a:extLst>
          </p:cNvPr>
          <p:cNvSpPr>
            <a:spLocks noGrp="1"/>
          </p:cNvSpPr>
          <p:nvPr>
            <p:ph type="ftr" sz="quarter" idx="11"/>
          </p:nvPr>
        </p:nvSpPr>
        <p:spPr>
          <a:xfrm>
            <a:off x="4038600" y="6403648"/>
            <a:ext cx="4114800" cy="365125"/>
          </a:xfrm>
        </p:spPr>
        <p:txBody>
          <a:bodyPr/>
          <a:lstStyle/>
          <a:p>
            <a:endParaRPr lang="it-IT"/>
          </a:p>
        </p:txBody>
      </p:sp>
      <p:sp>
        <p:nvSpPr>
          <p:cNvPr id="5" name="Segnaposto numero diapositiva 4">
            <a:extLst>
              <a:ext uri="{FF2B5EF4-FFF2-40B4-BE49-F238E27FC236}">
                <a16:creationId xmlns:a16="http://schemas.microsoft.com/office/drawing/2014/main" id="{0116E4EF-52DB-B947-B7C2-B64EE8F45A67}"/>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83944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E94AE3-42D6-6344-8967-D8452263BCD7}"/>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27/05/2023</a:t>
            </a:fld>
            <a:endParaRPr lang="it-IT"/>
          </a:p>
        </p:txBody>
      </p:sp>
      <p:sp>
        <p:nvSpPr>
          <p:cNvPr id="3" name="Segnaposto piè di pagina 2">
            <a:extLst>
              <a:ext uri="{FF2B5EF4-FFF2-40B4-BE49-F238E27FC236}">
                <a16:creationId xmlns:a16="http://schemas.microsoft.com/office/drawing/2014/main" id="{E0B20478-C96F-1C45-9765-C5679642668F}"/>
              </a:ext>
            </a:extLst>
          </p:cNvPr>
          <p:cNvSpPr>
            <a:spLocks noGrp="1"/>
          </p:cNvSpPr>
          <p:nvPr>
            <p:ph type="ftr" sz="quarter" idx="11"/>
          </p:nvPr>
        </p:nvSpPr>
        <p:spPr>
          <a:xfrm>
            <a:off x="4038600" y="6435179"/>
            <a:ext cx="4114800" cy="365125"/>
          </a:xfrm>
        </p:spPr>
        <p:txBody>
          <a:bodyPr/>
          <a:lstStyle/>
          <a:p>
            <a:endParaRPr lang="it-IT"/>
          </a:p>
        </p:txBody>
      </p:sp>
      <p:sp>
        <p:nvSpPr>
          <p:cNvPr id="4" name="Segnaposto numero diapositiva 3">
            <a:extLst>
              <a:ext uri="{FF2B5EF4-FFF2-40B4-BE49-F238E27FC236}">
                <a16:creationId xmlns:a16="http://schemas.microsoft.com/office/drawing/2014/main" id="{5D729070-1FA0-4B46-A8F3-24662683E2A8}"/>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54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C81D9-F22F-5C4B-AC68-E136786E2235}"/>
              </a:ext>
            </a:extLst>
          </p:cNvPr>
          <p:cNvSpPr>
            <a:spLocks noGrp="1"/>
          </p:cNvSpPr>
          <p:nvPr>
            <p:ph type="title"/>
          </p:nvPr>
        </p:nvSpPr>
        <p:spPr>
          <a:xfrm>
            <a:off x="836612" y="1581150"/>
            <a:ext cx="3932237" cy="1600200"/>
          </a:xfrm>
        </p:spPr>
        <p:txBody>
          <a:bodyPr anchor="b"/>
          <a:lstStyle>
            <a:lvl1pPr>
              <a:defRPr sz="3200"/>
            </a:lvl1pPr>
          </a:lstStyle>
          <a:p>
            <a:r>
              <a:rPr lang="it-IT"/>
              <a:t>Fare clic per modificare lo stile del titolo dello schema</a:t>
            </a:r>
            <a:endParaRPr lang="it-IT" dirty="0"/>
          </a:p>
        </p:txBody>
      </p:sp>
      <p:sp>
        <p:nvSpPr>
          <p:cNvPr id="3" name="Segnaposto contenuto 2">
            <a:extLst>
              <a:ext uri="{FF2B5EF4-FFF2-40B4-BE49-F238E27FC236}">
                <a16:creationId xmlns:a16="http://schemas.microsoft.com/office/drawing/2014/main" id="{83237EEC-3180-F041-864E-B2C0221B9C37}"/>
              </a:ext>
            </a:extLst>
          </p:cNvPr>
          <p:cNvSpPr>
            <a:spLocks noGrp="1"/>
          </p:cNvSpPr>
          <p:nvPr>
            <p:ph idx="1"/>
          </p:nvPr>
        </p:nvSpPr>
        <p:spPr>
          <a:xfrm>
            <a:off x="5183188" y="1581150"/>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Segnaposto testo 3">
            <a:extLst>
              <a:ext uri="{FF2B5EF4-FFF2-40B4-BE49-F238E27FC236}">
                <a16:creationId xmlns:a16="http://schemas.microsoft.com/office/drawing/2014/main" id="{BA3B782C-0DCD-A94D-B620-362DA760D24B}"/>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05E2638-156C-8740-A1F7-DF4182D995FC}"/>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t>27/05/2023</a:t>
            </a:fld>
            <a:endParaRPr lang="it-IT"/>
          </a:p>
        </p:txBody>
      </p:sp>
      <p:sp>
        <p:nvSpPr>
          <p:cNvPr id="6" name="Segnaposto piè di pagina 5">
            <a:extLst>
              <a:ext uri="{FF2B5EF4-FFF2-40B4-BE49-F238E27FC236}">
                <a16:creationId xmlns:a16="http://schemas.microsoft.com/office/drawing/2014/main" id="{14304A7F-EDD3-4440-9E86-57D8D8ACF776}"/>
              </a:ext>
            </a:extLst>
          </p:cNvPr>
          <p:cNvSpPr>
            <a:spLocks noGrp="1"/>
          </p:cNvSpPr>
          <p:nvPr>
            <p:ph type="ftr" sz="quarter" idx="11"/>
          </p:nvPr>
        </p:nvSpPr>
        <p:spPr>
          <a:xfrm>
            <a:off x="4038600" y="6435180"/>
            <a:ext cx="4114800" cy="365125"/>
          </a:xfrm>
        </p:spPr>
        <p:txBody>
          <a:bodyPr/>
          <a:lstStyle/>
          <a:p>
            <a:endParaRPr lang="it-IT"/>
          </a:p>
        </p:txBody>
      </p:sp>
      <p:sp>
        <p:nvSpPr>
          <p:cNvPr id="7" name="Segnaposto numero diapositiva 6">
            <a:extLst>
              <a:ext uri="{FF2B5EF4-FFF2-40B4-BE49-F238E27FC236}">
                <a16:creationId xmlns:a16="http://schemas.microsoft.com/office/drawing/2014/main" id="{3A914550-14E8-8841-8CAB-D367CCCF8B4B}"/>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66222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F315C-0734-014E-AB37-D7E823E86277}"/>
              </a:ext>
            </a:extLst>
          </p:cNvPr>
          <p:cNvSpPr>
            <a:spLocks noGrp="1"/>
          </p:cNvSpPr>
          <p:nvPr>
            <p:ph type="title"/>
          </p:nvPr>
        </p:nvSpPr>
        <p:spPr>
          <a:xfrm>
            <a:off x="836612" y="1340069"/>
            <a:ext cx="3932237" cy="2088931"/>
          </a:xfrm>
        </p:spPr>
        <p:txBody>
          <a:bodyPr anchor="b"/>
          <a:lstStyle>
            <a:lvl1pPr>
              <a:defRPr sz="3200"/>
            </a:lvl1pPr>
          </a:lstStyle>
          <a:p>
            <a:r>
              <a:rPr lang="it-IT"/>
              <a:t>Fare clic per modificare lo stile del titolo dello schema</a:t>
            </a:r>
            <a:endParaRPr lang="it-IT" dirty="0"/>
          </a:p>
        </p:txBody>
      </p:sp>
      <p:sp>
        <p:nvSpPr>
          <p:cNvPr id="3" name="Segnaposto immagine 2">
            <a:extLst>
              <a:ext uri="{FF2B5EF4-FFF2-40B4-BE49-F238E27FC236}">
                <a16:creationId xmlns:a16="http://schemas.microsoft.com/office/drawing/2014/main" id="{BDBD5771-BB4A-3B49-BCE4-3B550D0E3F47}"/>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p>
        </p:txBody>
      </p:sp>
      <p:sp>
        <p:nvSpPr>
          <p:cNvPr id="4" name="Segnaposto testo 3">
            <a:extLst>
              <a:ext uri="{FF2B5EF4-FFF2-40B4-BE49-F238E27FC236}">
                <a16:creationId xmlns:a16="http://schemas.microsoft.com/office/drawing/2014/main" id="{ED1FDF3B-475F-D249-AC54-9ADF90E4E64D}"/>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0E3BD24-40F9-0C4D-B4D3-099578C1C24F}"/>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27/05/2023</a:t>
            </a:fld>
            <a:endParaRPr lang="it-IT"/>
          </a:p>
        </p:txBody>
      </p:sp>
      <p:sp>
        <p:nvSpPr>
          <p:cNvPr id="6" name="Segnaposto piè di pagina 5">
            <a:extLst>
              <a:ext uri="{FF2B5EF4-FFF2-40B4-BE49-F238E27FC236}">
                <a16:creationId xmlns:a16="http://schemas.microsoft.com/office/drawing/2014/main" id="{721102C4-CB9D-9843-AB20-9C84D52814BA}"/>
              </a:ext>
            </a:extLst>
          </p:cNvPr>
          <p:cNvSpPr>
            <a:spLocks noGrp="1"/>
          </p:cNvSpPr>
          <p:nvPr>
            <p:ph type="ftr" sz="quarter" idx="11"/>
          </p:nvPr>
        </p:nvSpPr>
        <p:spPr>
          <a:xfrm>
            <a:off x="4038600" y="6435179"/>
            <a:ext cx="4114800" cy="365125"/>
          </a:xfrm>
        </p:spPr>
        <p:txBody>
          <a:bodyPr/>
          <a:lstStyle/>
          <a:p>
            <a:endParaRPr lang="it-IT"/>
          </a:p>
        </p:txBody>
      </p:sp>
      <p:sp>
        <p:nvSpPr>
          <p:cNvPr id="7" name="Segnaposto numero diapositiva 6">
            <a:extLst>
              <a:ext uri="{FF2B5EF4-FFF2-40B4-BE49-F238E27FC236}">
                <a16:creationId xmlns:a16="http://schemas.microsoft.com/office/drawing/2014/main" id="{E4D8800B-7444-DA47-A26C-BCA4839390A6}"/>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69476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532E-34DC-0441-ACE7-10BF804CE147}"/>
              </a:ext>
            </a:extLst>
          </p:cNvPr>
          <p:cNvSpPr>
            <a:spLocks noGrp="1"/>
          </p:cNvSpPr>
          <p:nvPr>
            <p:ph type="title"/>
          </p:nvPr>
        </p:nvSpPr>
        <p:spPr>
          <a:xfrm>
            <a:off x="838200" y="1244184"/>
            <a:ext cx="10515600" cy="1146208"/>
          </a:xfrm>
        </p:spPr>
        <p:txBody>
          <a:bodyPr/>
          <a:lstStyle/>
          <a:p>
            <a:r>
              <a:rPr lang="it-IT"/>
              <a:t>Fare clic per modificare lo stile del titolo dello schema</a:t>
            </a:r>
            <a:endParaRPr lang="it-IT" dirty="0"/>
          </a:p>
        </p:txBody>
      </p:sp>
      <p:sp>
        <p:nvSpPr>
          <p:cNvPr id="3" name="Segnaposto testo verticale 2">
            <a:extLst>
              <a:ext uri="{FF2B5EF4-FFF2-40B4-BE49-F238E27FC236}">
                <a16:creationId xmlns:a16="http://schemas.microsoft.com/office/drawing/2014/main" id="{7DC7C49F-A357-A54B-911E-C61D5957976D}"/>
              </a:ext>
            </a:extLst>
          </p:cNvPr>
          <p:cNvSpPr>
            <a:spLocks noGrp="1"/>
          </p:cNvSpPr>
          <p:nvPr>
            <p:ph type="body" orient="vert" idx="1"/>
          </p:nvPr>
        </p:nvSpPr>
        <p:spPr>
          <a:xfrm>
            <a:off x="838200" y="2569779"/>
            <a:ext cx="10515600" cy="360718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Segnaposto data 3">
            <a:extLst>
              <a:ext uri="{FF2B5EF4-FFF2-40B4-BE49-F238E27FC236}">
                <a16:creationId xmlns:a16="http://schemas.microsoft.com/office/drawing/2014/main" id="{F8E0899B-5F07-4144-9F69-AE008DCED1F2}"/>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t>27/05/2023</a:t>
            </a:fld>
            <a:endParaRPr lang="it-IT"/>
          </a:p>
        </p:txBody>
      </p:sp>
      <p:sp>
        <p:nvSpPr>
          <p:cNvPr id="5" name="Segnaposto piè di pagina 4">
            <a:extLst>
              <a:ext uri="{FF2B5EF4-FFF2-40B4-BE49-F238E27FC236}">
                <a16:creationId xmlns:a16="http://schemas.microsoft.com/office/drawing/2014/main" id="{A9640A71-5027-1B40-BDC4-26798F939EF7}"/>
              </a:ext>
            </a:extLst>
          </p:cNvPr>
          <p:cNvSpPr>
            <a:spLocks noGrp="1"/>
          </p:cNvSpPr>
          <p:nvPr>
            <p:ph type="ftr" sz="quarter" idx="11"/>
          </p:nvPr>
        </p:nvSpPr>
        <p:spPr>
          <a:xfrm>
            <a:off x="4038600" y="6419414"/>
            <a:ext cx="4114800" cy="365125"/>
          </a:xfrm>
        </p:spPr>
        <p:txBody>
          <a:bodyPr/>
          <a:lstStyle/>
          <a:p>
            <a:endParaRPr lang="it-IT"/>
          </a:p>
        </p:txBody>
      </p:sp>
      <p:sp>
        <p:nvSpPr>
          <p:cNvPr id="6" name="Segnaposto numero diapositiva 5">
            <a:extLst>
              <a:ext uri="{FF2B5EF4-FFF2-40B4-BE49-F238E27FC236}">
                <a16:creationId xmlns:a16="http://schemas.microsoft.com/office/drawing/2014/main" id="{636504EA-2BB4-574D-BE45-BBD2A8F53FB4}"/>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119045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2A5B01-81DF-F94E-93C7-559EE94CFBD7}"/>
              </a:ext>
            </a:extLst>
          </p:cNvPr>
          <p:cNvSpPr>
            <a:spLocks noGrp="1"/>
          </p:cNvSpPr>
          <p:nvPr>
            <p:ph type="title"/>
          </p:nvPr>
        </p:nvSpPr>
        <p:spPr>
          <a:xfrm>
            <a:off x="838200" y="1244184"/>
            <a:ext cx="10515600" cy="869924"/>
          </a:xfrm>
          <a:prstGeom prst="rect">
            <a:avLst/>
          </a:prstGeom>
          <a:noFill/>
        </p:spPr>
        <p:txBody>
          <a:bodyPr vert="horz" lIns="91440" tIns="45720" rIns="91440" bIns="45720"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AF2986-DE06-DE4C-9395-E031CB387859}"/>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60E76108-1715-774E-90C6-BAF7F529E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27/05/2023</a:t>
            </a:fld>
            <a:endParaRPr lang="it-IT"/>
          </a:p>
        </p:txBody>
      </p:sp>
      <p:sp>
        <p:nvSpPr>
          <p:cNvPr id="5" name="Segnaposto piè di pagina 4">
            <a:extLst>
              <a:ext uri="{FF2B5EF4-FFF2-40B4-BE49-F238E27FC236}">
                <a16:creationId xmlns:a16="http://schemas.microsoft.com/office/drawing/2014/main" id="{9C93133D-901F-F041-8BF9-04104E663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a:p>
        </p:txBody>
      </p:sp>
      <p:sp>
        <p:nvSpPr>
          <p:cNvPr id="6" name="Segnaposto numero diapositiva 5">
            <a:extLst>
              <a:ext uri="{FF2B5EF4-FFF2-40B4-BE49-F238E27FC236}">
                <a16:creationId xmlns:a16="http://schemas.microsoft.com/office/drawing/2014/main" id="{465EA247-C9B6-7947-BF94-5DF875E42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a:p>
        </p:txBody>
      </p:sp>
    </p:spTree>
    <p:extLst>
      <p:ext uri="{BB962C8B-B14F-4D97-AF65-F5344CB8AC3E}">
        <p14:creationId xmlns:p14="http://schemas.microsoft.com/office/powerpoint/2010/main" val="289759071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914400" rtl="0" eaLnBrk="1" latinLnBrk="0" hangingPunct="1">
        <a:lnSpc>
          <a:spcPct val="90000"/>
        </a:lnSpc>
        <a:spcBef>
          <a:spcPct val="0"/>
        </a:spcBef>
        <a:buNone/>
        <a:defRPr sz="4000" b="1" kern="1200" baseline="0">
          <a:solidFill>
            <a:srgbClr val="254488"/>
          </a:solidFill>
          <a:latin typeface="Raleway" panose="020B05030301010600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ttotitolo 4">
            <a:extLst>
              <a:ext uri="{FF2B5EF4-FFF2-40B4-BE49-F238E27FC236}">
                <a16:creationId xmlns:a16="http://schemas.microsoft.com/office/drawing/2014/main" id="{640DE35A-48CA-7F4C-AA3E-6D8D27ED5055}"/>
              </a:ext>
            </a:extLst>
          </p:cNvPr>
          <p:cNvSpPr>
            <a:spLocks noGrp="1"/>
          </p:cNvSpPr>
          <p:nvPr>
            <p:ph type="subTitle" idx="1"/>
          </p:nvPr>
        </p:nvSpPr>
        <p:spPr/>
        <p:txBody>
          <a:bodyPr/>
          <a:lstStyle/>
          <a:p>
            <a:pPr algn="r"/>
            <a:r>
              <a:rPr lang="it-IT" i="1" dirty="0"/>
              <a:t>Alessio Bartolacelli</a:t>
            </a:r>
          </a:p>
        </p:txBody>
      </p:sp>
      <p:sp>
        <p:nvSpPr>
          <p:cNvPr id="4" name="Titolo 3">
            <a:extLst>
              <a:ext uri="{FF2B5EF4-FFF2-40B4-BE49-F238E27FC236}">
                <a16:creationId xmlns:a16="http://schemas.microsoft.com/office/drawing/2014/main" id="{4D24760F-A8F7-CC44-A897-BDF9C30805B2}"/>
              </a:ext>
            </a:extLst>
          </p:cNvPr>
          <p:cNvSpPr>
            <a:spLocks noGrp="1"/>
          </p:cNvSpPr>
          <p:nvPr>
            <p:ph type="title"/>
          </p:nvPr>
        </p:nvSpPr>
        <p:spPr/>
        <p:txBody>
          <a:bodyPr/>
          <a:lstStyle/>
          <a:p>
            <a:r>
              <a:rPr lang="it-IT" dirty="0"/>
              <a:t>The </a:t>
            </a:r>
            <a:r>
              <a:rPr lang="it-IT" dirty="0" err="1"/>
              <a:t>European</a:t>
            </a:r>
            <a:r>
              <a:rPr lang="it-IT" dirty="0"/>
              <a:t> </a:t>
            </a:r>
            <a:r>
              <a:rPr lang="it-IT" dirty="0" err="1"/>
              <a:t>Economic</a:t>
            </a:r>
            <a:r>
              <a:rPr lang="it-IT" dirty="0"/>
              <a:t> </a:t>
            </a:r>
            <a:r>
              <a:rPr lang="it-IT" dirty="0" err="1"/>
              <a:t>Interest</a:t>
            </a:r>
            <a:r>
              <a:rPr lang="it-IT" dirty="0"/>
              <a:t> </a:t>
            </a:r>
            <a:r>
              <a:rPr lang="it-IT" dirty="0" err="1"/>
              <a:t>Grouping</a:t>
            </a:r>
            <a:r>
              <a:rPr lang="it-IT" dirty="0"/>
              <a:t> in </a:t>
            </a:r>
            <a:r>
              <a:rPr lang="it-IT" dirty="0" err="1"/>
              <a:t>Italy</a:t>
            </a:r>
            <a:endParaRPr lang="it-IT" dirty="0"/>
          </a:p>
        </p:txBody>
      </p:sp>
    </p:spTree>
    <p:extLst>
      <p:ext uri="{BB962C8B-B14F-4D97-AF65-F5344CB8AC3E}">
        <p14:creationId xmlns:p14="http://schemas.microsoft.com/office/powerpoint/2010/main" val="412595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895927" y="1457325"/>
            <a:ext cx="8229600" cy="557946"/>
          </a:xfrm>
        </p:spPr>
        <p:txBody>
          <a:bodyPr>
            <a:noAutofit/>
          </a:bodyPr>
          <a:lstStyle/>
          <a:p>
            <a:r>
              <a:rPr lang="en-GB" dirty="0"/>
              <a:t>Legal sources</a:t>
            </a:r>
          </a:p>
        </p:txBody>
      </p:sp>
      <p:sp>
        <p:nvSpPr>
          <p:cNvPr id="7" name="Segnaposto contenuto 6"/>
          <p:cNvSpPr>
            <a:spLocks noGrp="1"/>
          </p:cNvSpPr>
          <p:nvPr>
            <p:ph idx="1"/>
          </p:nvPr>
        </p:nvSpPr>
        <p:spPr>
          <a:xfrm>
            <a:off x="895927" y="2142836"/>
            <a:ext cx="10797309" cy="4036290"/>
          </a:xfrm>
        </p:spPr>
        <p:txBody>
          <a:bodyPr>
            <a:noAutofit/>
          </a:bodyPr>
          <a:lstStyle/>
          <a:p>
            <a:pPr marL="0" indent="0" algn="just">
              <a:buNone/>
            </a:pPr>
            <a:r>
              <a:rPr lang="en-GB" sz="1850" dirty="0"/>
              <a:t>Arts 1.1 &amp; 2</a:t>
            </a:r>
            <a:endParaRPr lang="en-GB" sz="1850" dirty="0">
              <a:highlight>
                <a:srgbClr val="C0C0C0"/>
              </a:highlight>
            </a:endParaRPr>
          </a:p>
          <a:p>
            <a:pPr marL="0" indent="0" algn="just">
              <a:buNone/>
            </a:pPr>
            <a:r>
              <a:rPr lang="en-GB" sz="1850" i="1" dirty="0">
                <a:highlight>
                  <a:srgbClr val="C0C0C0"/>
                </a:highlight>
              </a:rPr>
              <a:t>European Economic Interest Groupings shall be </a:t>
            </a:r>
            <a:r>
              <a:rPr lang="en-GB" sz="1850" b="1" i="1" dirty="0">
                <a:highlight>
                  <a:srgbClr val="C0C0C0"/>
                </a:highlight>
              </a:rPr>
              <a:t>formed upon the terms, in the manner and with the effects laid down in this Regulation</a:t>
            </a:r>
            <a:r>
              <a:rPr lang="en-GB" sz="1850" i="1" dirty="0">
                <a:highlight>
                  <a:srgbClr val="C0C0C0"/>
                </a:highlight>
              </a:rPr>
              <a:t>.</a:t>
            </a:r>
          </a:p>
          <a:p>
            <a:pPr marL="0" indent="0" algn="just">
              <a:buNone/>
            </a:pPr>
            <a:endParaRPr lang="en-GB" sz="1850" dirty="0">
              <a:highlight>
                <a:srgbClr val="C0C0C0"/>
              </a:highlight>
            </a:endParaRPr>
          </a:p>
          <a:p>
            <a:pPr marL="0" indent="0" algn="just">
              <a:buNone/>
            </a:pPr>
            <a:r>
              <a:rPr lang="en-GB" sz="1850" dirty="0"/>
              <a:t>Art. 2</a:t>
            </a:r>
          </a:p>
          <a:p>
            <a:pPr marL="0" indent="0" algn="just">
              <a:buNone/>
            </a:pPr>
            <a:r>
              <a:rPr lang="en-GB" sz="1850" i="1" dirty="0">
                <a:highlight>
                  <a:srgbClr val="C0C0C0"/>
                </a:highlight>
              </a:rPr>
              <a:t>1 . Subject to the provisions of this Regulation, the </a:t>
            </a:r>
            <a:r>
              <a:rPr lang="en-GB" sz="1850" b="1" i="1" dirty="0">
                <a:highlight>
                  <a:srgbClr val="C0C0C0"/>
                </a:highlight>
              </a:rPr>
              <a:t>law applicable</a:t>
            </a:r>
            <a:r>
              <a:rPr lang="en-GB" sz="1850" i="1" dirty="0">
                <a:highlight>
                  <a:srgbClr val="C0C0C0"/>
                </a:highlight>
              </a:rPr>
              <a:t>, on the one hand, to the contract for the formation of a grouping, except as regards matters relating to the status or capacity of natural persons and to the capacity of legal persons and, on the other hand, to the internal organization of a grouping shall be the </a:t>
            </a:r>
            <a:r>
              <a:rPr lang="en-GB" sz="1850" b="1" i="1" dirty="0">
                <a:highlight>
                  <a:srgbClr val="C0C0C0"/>
                </a:highlight>
              </a:rPr>
              <a:t>internal law of the State in which the official address is situated</a:t>
            </a:r>
            <a:r>
              <a:rPr lang="en-GB" sz="1850" i="1" dirty="0">
                <a:highlight>
                  <a:srgbClr val="C0C0C0"/>
                </a:highlight>
              </a:rPr>
              <a:t>, as laid down in the contract for the formation of the grouping. </a:t>
            </a:r>
          </a:p>
          <a:p>
            <a:pPr marL="0" indent="0" algn="just">
              <a:buNone/>
            </a:pPr>
            <a:r>
              <a:rPr lang="en-GB" sz="1850" i="1" dirty="0">
                <a:highlight>
                  <a:srgbClr val="C0C0C0"/>
                </a:highlight>
              </a:rPr>
              <a:t>2. Where a State comprises several territorial units, each of which has its own rules of law applicable to the matters referred to in paragraph 1, each territorial unit shall be considered as a State for the purposes of identifying the law applicable under this Article.</a:t>
            </a:r>
          </a:p>
        </p:txBody>
      </p:sp>
    </p:spTree>
    <p:extLst>
      <p:ext uri="{BB962C8B-B14F-4D97-AF65-F5344CB8AC3E}">
        <p14:creationId xmlns:p14="http://schemas.microsoft.com/office/powerpoint/2010/main" val="1183173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It’s (partially) a matter of seat</a:t>
            </a:r>
          </a:p>
        </p:txBody>
      </p:sp>
      <p:sp>
        <p:nvSpPr>
          <p:cNvPr id="7" name="Segnaposto contenuto 6"/>
          <p:cNvSpPr>
            <a:spLocks noGrp="1"/>
          </p:cNvSpPr>
          <p:nvPr>
            <p:ph idx="1"/>
          </p:nvPr>
        </p:nvSpPr>
        <p:spPr/>
        <p:txBody>
          <a:bodyPr>
            <a:normAutofit fontScale="77500" lnSpcReduction="20000"/>
          </a:bodyPr>
          <a:lstStyle/>
          <a:p>
            <a:pPr marL="0" indent="0">
              <a:buNone/>
            </a:pPr>
            <a:r>
              <a:rPr lang="en-GB" dirty="0"/>
              <a:t>Arts 6 &amp; 12</a:t>
            </a:r>
          </a:p>
          <a:p>
            <a:pPr marL="0" indent="0">
              <a:buNone/>
            </a:pPr>
            <a:endParaRPr lang="it-IT" dirty="0"/>
          </a:p>
          <a:p>
            <a:pPr marL="0" indent="0" algn="just">
              <a:buNone/>
            </a:pPr>
            <a:r>
              <a:rPr lang="en-GB" i="1" dirty="0">
                <a:highlight>
                  <a:srgbClr val="C0C0C0"/>
                </a:highlight>
              </a:rPr>
              <a:t>A grouping shall be </a:t>
            </a:r>
            <a:r>
              <a:rPr lang="en-GB" b="1" i="1" dirty="0">
                <a:highlight>
                  <a:srgbClr val="C0C0C0"/>
                </a:highlight>
              </a:rPr>
              <a:t>registered</a:t>
            </a:r>
            <a:r>
              <a:rPr lang="en-GB" i="1" dirty="0">
                <a:highlight>
                  <a:srgbClr val="C0C0C0"/>
                </a:highlight>
              </a:rPr>
              <a:t> in the State in which it has its </a:t>
            </a:r>
            <a:r>
              <a:rPr lang="en-GB" b="1" i="1" dirty="0">
                <a:highlight>
                  <a:srgbClr val="C0C0C0"/>
                </a:highlight>
              </a:rPr>
              <a:t>official address</a:t>
            </a:r>
            <a:r>
              <a:rPr lang="en-GB" i="1" dirty="0">
                <a:highlight>
                  <a:srgbClr val="C0C0C0"/>
                </a:highlight>
              </a:rPr>
              <a:t>, at the registry designated pursuant to Article 39 (1).</a:t>
            </a:r>
          </a:p>
          <a:p>
            <a:pPr marL="0" indent="0" algn="just">
              <a:buNone/>
            </a:pPr>
            <a:endParaRPr lang="it-IT" i="1" dirty="0">
              <a:highlight>
                <a:srgbClr val="C0C0C0"/>
              </a:highlight>
            </a:endParaRPr>
          </a:p>
          <a:p>
            <a:pPr marL="0" indent="0" algn="just">
              <a:buNone/>
            </a:pPr>
            <a:r>
              <a:rPr lang="en-GB" i="1" dirty="0">
                <a:highlight>
                  <a:srgbClr val="C0C0C0"/>
                </a:highlight>
              </a:rPr>
              <a:t>The official address referred to in the contract for the formation of a grouping must be situated in the Community. </a:t>
            </a:r>
          </a:p>
          <a:p>
            <a:pPr marL="0" indent="0" algn="just">
              <a:buNone/>
            </a:pPr>
            <a:r>
              <a:rPr lang="en-GB" i="1" dirty="0">
                <a:highlight>
                  <a:srgbClr val="C0C0C0"/>
                </a:highlight>
              </a:rPr>
              <a:t>The </a:t>
            </a:r>
            <a:r>
              <a:rPr lang="en-GB" b="1" i="1" dirty="0">
                <a:highlight>
                  <a:srgbClr val="C0C0C0"/>
                </a:highlight>
              </a:rPr>
              <a:t>official address </a:t>
            </a:r>
            <a:r>
              <a:rPr lang="en-GB" i="1" dirty="0">
                <a:highlight>
                  <a:srgbClr val="C0C0C0"/>
                </a:highlight>
              </a:rPr>
              <a:t>must be fixed either:</a:t>
            </a:r>
          </a:p>
          <a:p>
            <a:pPr marL="514350" indent="-514350" algn="just">
              <a:buAutoNum type="alphaLcParenBoth"/>
            </a:pPr>
            <a:r>
              <a:rPr lang="en-GB" i="1" dirty="0">
                <a:highlight>
                  <a:srgbClr val="C0C0C0"/>
                </a:highlight>
              </a:rPr>
              <a:t>where the grouping has its </a:t>
            </a:r>
            <a:r>
              <a:rPr lang="en-GB" b="1" i="1" dirty="0">
                <a:highlight>
                  <a:srgbClr val="C0C0C0"/>
                </a:highlight>
              </a:rPr>
              <a:t>central administration</a:t>
            </a:r>
            <a:r>
              <a:rPr lang="en-GB" i="1" dirty="0">
                <a:highlight>
                  <a:srgbClr val="C0C0C0"/>
                </a:highlight>
              </a:rPr>
              <a:t>, or </a:t>
            </a:r>
          </a:p>
          <a:p>
            <a:pPr marL="514350" indent="-514350" algn="just">
              <a:buAutoNum type="alphaLcParenBoth"/>
            </a:pPr>
            <a:r>
              <a:rPr lang="en-GB" i="1" dirty="0">
                <a:highlight>
                  <a:srgbClr val="C0C0C0"/>
                </a:highlight>
              </a:rPr>
              <a:t>where </a:t>
            </a:r>
            <a:r>
              <a:rPr lang="en-GB" b="1" i="1" dirty="0">
                <a:highlight>
                  <a:srgbClr val="C0C0C0"/>
                </a:highlight>
              </a:rPr>
              <a:t>one of the members </a:t>
            </a:r>
            <a:r>
              <a:rPr lang="en-GB" i="1" dirty="0">
                <a:highlight>
                  <a:srgbClr val="C0C0C0"/>
                </a:highlight>
              </a:rPr>
              <a:t>of the grouping has its central administration or, in the case of a natural person, his </a:t>
            </a:r>
            <a:r>
              <a:rPr lang="en-GB" b="1" i="1" dirty="0">
                <a:highlight>
                  <a:srgbClr val="C0C0C0"/>
                </a:highlight>
              </a:rPr>
              <a:t>principal activity</a:t>
            </a:r>
            <a:r>
              <a:rPr lang="en-GB" i="1" dirty="0">
                <a:highlight>
                  <a:srgbClr val="C0C0C0"/>
                </a:highlight>
              </a:rPr>
              <a:t>, provided that the grouping carries on an activity there.</a:t>
            </a:r>
          </a:p>
        </p:txBody>
      </p:sp>
    </p:spTree>
    <p:extLst>
      <p:ext uri="{BB962C8B-B14F-4D97-AF65-F5344CB8AC3E}">
        <p14:creationId xmlns:p14="http://schemas.microsoft.com/office/powerpoint/2010/main" val="1982164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More info in the contract</a:t>
            </a:r>
          </a:p>
        </p:txBody>
      </p:sp>
      <p:sp>
        <p:nvSpPr>
          <p:cNvPr id="7" name="Segnaposto contenuto 6"/>
          <p:cNvSpPr>
            <a:spLocks noGrp="1"/>
          </p:cNvSpPr>
          <p:nvPr>
            <p:ph idx="1"/>
          </p:nvPr>
        </p:nvSpPr>
        <p:spPr/>
        <p:txBody>
          <a:bodyPr>
            <a:normAutofit fontScale="77500" lnSpcReduction="20000"/>
          </a:bodyPr>
          <a:lstStyle/>
          <a:p>
            <a:pPr marL="0" indent="0">
              <a:buNone/>
            </a:pPr>
            <a:r>
              <a:rPr lang="it-IT" dirty="0"/>
              <a:t>Art. 5</a:t>
            </a:r>
          </a:p>
          <a:p>
            <a:endParaRPr lang="it-IT" dirty="0"/>
          </a:p>
          <a:p>
            <a:pPr marL="0" indent="0" algn="just">
              <a:buNone/>
            </a:pPr>
            <a:r>
              <a:rPr lang="en-GB" i="1" dirty="0">
                <a:highlight>
                  <a:srgbClr val="C0C0C0"/>
                </a:highlight>
              </a:rPr>
              <a:t>A contract for the formation of a grouping shall include </a:t>
            </a:r>
            <a:r>
              <a:rPr lang="en-GB" b="1" i="1" dirty="0">
                <a:highlight>
                  <a:srgbClr val="C0C0C0"/>
                </a:highlight>
              </a:rPr>
              <a:t>at least</a:t>
            </a:r>
            <a:r>
              <a:rPr lang="en-GB" i="1" dirty="0">
                <a:highlight>
                  <a:srgbClr val="C0C0C0"/>
                </a:highlight>
              </a:rPr>
              <a:t>:</a:t>
            </a:r>
          </a:p>
          <a:p>
            <a:pPr marL="514350" indent="-514350" algn="just">
              <a:buAutoNum type="alphaLcParenBoth"/>
            </a:pPr>
            <a:r>
              <a:rPr lang="en-GB" i="1" dirty="0">
                <a:highlight>
                  <a:srgbClr val="C0C0C0"/>
                </a:highlight>
              </a:rPr>
              <a:t>the </a:t>
            </a:r>
            <a:r>
              <a:rPr lang="en-GB" b="1" i="1" dirty="0">
                <a:highlight>
                  <a:srgbClr val="C0C0C0"/>
                </a:highlight>
              </a:rPr>
              <a:t>name</a:t>
            </a:r>
            <a:r>
              <a:rPr lang="en-GB" i="1" dirty="0">
                <a:highlight>
                  <a:srgbClr val="C0C0C0"/>
                </a:highlight>
              </a:rPr>
              <a:t> of the grouping preceded or followed either by the words 'European Economic Interest Grouping' or by the initials 'EEIG', unless those words or initials already form part of the name; </a:t>
            </a:r>
          </a:p>
          <a:p>
            <a:pPr marL="514350" indent="-514350" algn="just">
              <a:buAutoNum type="alphaLcParenBoth"/>
            </a:pPr>
            <a:r>
              <a:rPr lang="en-GB" i="1" dirty="0">
                <a:highlight>
                  <a:srgbClr val="C0C0C0"/>
                </a:highlight>
              </a:rPr>
              <a:t>the </a:t>
            </a:r>
            <a:r>
              <a:rPr lang="en-GB" b="1" i="1" dirty="0">
                <a:highlight>
                  <a:srgbClr val="C0C0C0"/>
                </a:highlight>
              </a:rPr>
              <a:t>official address </a:t>
            </a:r>
            <a:r>
              <a:rPr lang="en-GB" i="1" dirty="0">
                <a:highlight>
                  <a:srgbClr val="C0C0C0"/>
                </a:highlight>
              </a:rPr>
              <a:t>of the grouping;</a:t>
            </a:r>
          </a:p>
          <a:p>
            <a:pPr marL="514350" indent="-514350" algn="just">
              <a:buAutoNum type="alphaLcParenBoth"/>
            </a:pPr>
            <a:r>
              <a:rPr lang="en-GB" i="1" dirty="0">
                <a:highlight>
                  <a:srgbClr val="C0C0C0"/>
                </a:highlight>
              </a:rPr>
              <a:t>the </a:t>
            </a:r>
            <a:r>
              <a:rPr lang="en-GB" b="1" i="1" dirty="0">
                <a:highlight>
                  <a:srgbClr val="C0C0C0"/>
                </a:highlight>
              </a:rPr>
              <a:t>objects</a:t>
            </a:r>
            <a:r>
              <a:rPr lang="en-GB" i="1" dirty="0">
                <a:highlight>
                  <a:srgbClr val="C0C0C0"/>
                </a:highlight>
              </a:rPr>
              <a:t> for which the grouping is formed; </a:t>
            </a:r>
          </a:p>
          <a:p>
            <a:pPr marL="514350" indent="-514350" algn="just">
              <a:buAutoNum type="alphaLcParenBoth"/>
            </a:pPr>
            <a:r>
              <a:rPr lang="en-GB" i="1" dirty="0">
                <a:highlight>
                  <a:srgbClr val="C0C0C0"/>
                </a:highlight>
              </a:rPr>
              <a:t>the </a:t>
            </a:r>
            <a:r>
              <a:rPr lang="en-GB" b="1" i="1" dirty="0">
                <a:highlight>
                  <a:srgbClr val="C0C0C0"/>
                </a:highlight>
              </a:rPr>
              <a:t>name, business name, legal form, permanent address or registered office</a:t>
            </a:r>
            <a:r>
              <a:rPr lang="en-GB" i="1" dirty="0">
                <a:highlight>
                  <a:srgbClr val="C0C0C0"/>
                </a:highlight>
              </a:rPr>
              <a:t>, and the number and place of registration, if any, </a:t>
            </a:r>
            <a:r>
              <a:rPr lang="en-GB" b="1" i="1" dirty="0">
                <a:highlight>
                  <a:srgbClr val="C0C0C0"/>
                </a:highlight>
              </a:rPr>
              <a:t>of each member </a:t>
            </a:r>
            <a:r>
              <a:rPr lang="en-GB" i="1" dirty="0">
                <a:highlight>
                  <a:srgbClr val="C0C0C0"/>
                </a:highlight>
              </a:rPr>
              <a:t>of the grouping; </a:t>
            </a:r>
          </a:p>
          <a:p>
            <a:pPr marL="514350" indent="-514350" algn="just">
              <a:buAutoNum type="alphaLcParenBoth"/>
            </a:pPr>
            <a:r>
              <a:rPr lang="en-GB" i="1" dirty="0">
                <a:highlight>
                  <a:srgbClr val="C0C0C0"/>
                </a:highlight>
              </a:rPr>
              <a:t>the </a:t>
            </a:r>
            <a:r>
              <a:rPr lang="en-GB" b="1" i="1" dirty="0">
                <a:highlight>
                  <a:srgbClr val="C0C0C0"/>
                </a:highlight>
              </a:rPr>
              <a:t>duration</a:t>
            </a:r>
            <a:r>
              <a:rPr lang="en-GB" i="1" dirty="0">
                <a:highlight>
                  <a:srgbClr val="C0C0C0"/>
                </a:highlight>
              </a:rPr>
              <a:t> of the grouping, except where this is indefinite.</a:t>
            </a:r>
          </a:p>
        </p:txBody>
      </p:sp>
    </p:spTree>
    <p:extLst>
      <p:ext uri="{BB962C8B-B14F-4D97-AF65-F5344CB8AC3E}">
        <p14:creationId xmlns:p14="http://schemas.microsoft.com/office/powerpoint/2010/main" val="52334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Disclosure</a:t>
            </a:r>
          </a:p>
        </p:txBody>
      </p:sp>
      <p:sp>
        <p:nvSpPr>
          <p:cNvPr id="7" name="Segnaposto contenuto 6"/>
          <p:cNvSpPr>
            <a:spLocks noGrp="1"/>
          </p:cNvSpPr>
          <p:nvPr>
            <p:ph idx="1"/>
          </p:nvPr>
        </p:nvSpPr>
        <p:spPr/>
        <p:txBody>
          <a:bodyPr/>
          <a:lstStyle/>
          <a:p>
            <a:r>
              <a:rPr lang="en-GB" dirty="0"/>
              <a:t>Three levels:</a:t>
            </a:r>
          </a:p>
          <a:p>
            <a:endParaRPr lang="en-GB" dirty="0"/>
          </a:p>
          <a:p>
            <a:pPr marL="514350" indent="-514350">
              <a:buAutoNum type="alphaUcPeriod"/>
            </a:pPr>
            <a:r>
              <a:rPr lang="en-GB" dirty="0"/>
              <a:t>Trade registry (Art. 7)</a:t>
            </a:r>
          </a:p>
          <a:p>
            <a:pPr marL="514350" indent="-514350">
              <a:buAutoNum type="alphaUcPeriod"/>
            </a:pPr>
            <a:r>
              <a:rPr lang="en-GB" dirty="0"/>
              <a:t>Publication in the national gazette (Arts 8 &amp; 9 for effects – </a:t>
            </a:r>
            <a:r>
              <a:rPr lang="en-GB" dirty="0" err="1"/>
              <a:t>CodDir</a:t>
            </a:r>
            <a:r>
              <a:rPr lang="en-GB" dirty="0"/>
              <a:t> for Disclosure)</a:t>
            </a:r>
          </a:p>
          <a:p>
            <a:pPr marL="514350" indent="-514350">
              <a:buAutoNum type="alphaUcPeriod"/>
            </a:pPr>
            <a:r>
              <a:rPr lang="en-GB" dirty="0"/>
              <a:t>Publication in the EUOJ (restricted items, Art. 11)</a:t>
            </a:r>
          </a:p>
        </p:txBody>
      </p:sp>
    </p:spTree>
    <p:extLst>
      <p:ext uri="{BB962C8B-B14F-4D97-AF65-F5344CB8AC3E}">
        <p14:creationId xmlns:p14="http://schemas.microsoft.com/office/powerpoint/2010/main" val="1430493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What to disclose?</a:t>
            </a:r>
          </a:p>
        </p:txBody>
      </p:sp>
      <p:sp>
        <p:nvSpPr>
          <p:cNvPr id="7" name="Segnaposto contenuto 6"/>
          <p:cNvSpPr>
            <a:spLocks noGrp="1"/>
          </p:cNvSpPr>
          <p:nvPr>
            <p:ph idx="1"/>
          </p:nvPr>
        </p:nvSpPr>
        <p:spPr>
          <a:xfrm>
            <a:off x="838200" y="2114107"/>
            <a:ext cx="10515600" cy="3886643"/>
          </a:xfrm>
        </p:spPr>
        <p:txBody>
          <a:bodyPr>
            <a:normAutofit fontScale="85000" lnSpcReduction="20000"/>
          </a:bodyPr>
          <a:lstStyle/>
          <a:p>
            <a:r>
              <a:rPr lang="en-GB" sz="1600" b="1" dirty="0"/>
              <a:t>Full information in Trade registry</a:t>
            </a:r>
            <a:r>
              <a:rPr lang="en-GB" sz="1600" dirty="0"/>
              <a:t>:</a:t>
            </a:r>
          </a:p>
          <a:p>
            <a:pPr lvl="1" algn="just"/>
            <a:r>
              <a:rPr lang="en-GB" sz="1600" i="1" dirty="0">
                <a:highlight>
                  <a:srgbClr val="C0C0C0"/>
                </a:highlight>
              </a:rPr>
              <a:t>In particular contract and amendments (including change of members)</a:t>
            </a:r>
          </a:p>
          <a:p>
            <a:pPr lvl="1" algn="just"/>
            <a:r>
              <a:rPr lang="en-GB" sz="1600" i="1" dirty="0">
                <a:highlight>
                  <a:srgbClr val="C0C0C0"/>
                </a:highlight>
              </a:rPr>
              <a:t>setting up or closure of any establishment of the grouping</a:t>
            </a:r>
          </a:p>
          <a:p>
            <a:pPr lvl="1" algn="just"/>
            <a:r>
              <a:rPr lang="en-GB" sz="1600" i="1" dirty="0">
                <a:highlight>
                  <a:srgbClr val="C0C0C0"/>
                </a:highlight>
              </a:rPr>
              <a:t>judicial decision establishing or declaring the nullity </a:t>
            </a:r>
          </a:p>
          <a:p>
            <a:pPr lvl="1" algn="just"/>
            <a:r>
              <a:rPr lang="en-GB" sz="1600" i="1" dirty="0">
                <a:highlight>
                  <a:srgbClr val="C0C0C0"/>
                </a:highlight>
              </a:rPr>
              <a:t>appointment of the managers of a grouping, their names and any other identification particulars required by the law of the Member State in which the register is kept, notification that they may act alone or must act jointly, and the termination of any manager's appointment (the same for liquidators)</a:t>
            </a:r>
          </a:p>
          <a:p>
            <a:pPr lvl="1" algn="just"/>
            <a:r>
              <a:rPr lang="en-GB" sz="1600" b="1" i="1" dirty="0">
                <a:highlight>
                  <a:srgbClr val="C0C0C0"/>
                </a:highlight>
              </a:rPr>
              <a:t>notice of a member's assignment of his participation in a grouping or a proportion thereof, in accordance with Article 22(1)</a:t>
            </a:r>
            <a:endParaRPr lang="en-GB" sz="1600" i="1" dirty="0">
              <a:highlight>
                <a:srgbClr val="C0C0C0"/>
              </a:highlight>
            </a:endParaRPr>
          </a:p>
          <a:p>
            <a:pPr lvl="1" algn="just"/>
            <a:r>
              <a:rPr lang="en-GB" sz="1600" i="1" dirty="0">
                <a:highlight>
                  <a:srgbClr val="C0C0C0"/>
                </a:highlight>
              </a:rPr>
              <a:t>notice of the conclusion of a grouping's liquidation, as referred to in Article 35(2); (</a:t>
            </a:r>
            <a:r>
              <a:rPr lang="en-GB" sz="1600" i="1" dirty="0" err="1">
                <a:highlight>
                  <a:srgbClr val="C0C0C0"/>
                </a:highlight>
              </a:rPr>
              <a:t>i</a:t>
            </a:r>
            <a:r>
              <a:rPr lang="en-GB" sz="1600" i="1" dirty="0">
                <a:highlight>
                  <a:srgbClr val="C0C0C0"/>
                </a:highlight>
              </a:rPr>
              <a:t>) any proposal to transfer the official address, as referred to in Article 14(1)</a:t>
            </a:r>
          </a:p>
          <a:p>
            <a:pPr lvl="1" algn="just"/>
            <a:r>
              <a:rPr lang="en-GB" sz="1600" b="1" i="1" dirty="0">
                <a:highlight>
                  <a:srgbClr val="C0C0C0"/>
                </a:highlight>
              </a:rPr>
              <a:t>any clause exempting a new member from the payment of debts and other liabilities which originated prior to his admission, in accordance with Article 26(2)</a:t>
            </a:r>
          </a:p>
          <a:p>
            <a:r>
              <a:rPr lang="en-GB" sz="1600" dirty="0"/>
              <a:t>This all also for establishments of foreign EEIGs</a:t>
            </a:r>
          </a:p>
          <a:p>
            <a:endParaRPr lang="en-GB" sz="1600" dirty="0"/>
          </a:p>
          <a:p>
            <a:r>
              <a:rPr lang="en-GB" sz="1600" b="1" dirty="0"/>
              <a:t>Extracts in the national gazette</a:t>
            </a:r>
          </a:p>
          <a:p>
            <a:endParaRPr lang="en-GB" sz="1600" dirty="0"/>
          </a:p>
          <a:p>
            <a:r>
              <a:rPr lang="en-GB" sz="1600" b="1" dirty="0"/>
              <a:t>Just notice of constitution and conclusion of liquidation in OJEU</a:t>
            </a:r>
          </a:p>
        </p:txBody>
      </p:sp>
    </p:spTree>
    <p:extLst>
      <p:ext uri="{BB962C8B-B14F-4D97-AF65-F5344CB8AC3E}">
        <p14:creationId xmlns:p14="http://schemas.microsoft.com/office/powerpoint/2010/main" val="4067294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Members’ liability</a:t>
            </a:r>
          </a:p>
        </p:txBody>
      </p:sp>
      <p:sp>
        <p:nvSpPr>
          <p:cNvPr id="7" name="Segnaposto contenuto 6"/>
          <p:cNvSpPr>
            <a:spLocks noGrp="1"/>
          </p:cNvSpPr>
          <p:nvPr>
            <p:ph idx="1"/>
          </p:nvPr>
        </p:nvSpPr>
        <p:spPr/>
        <p:txBody>
          <a:bodyPr>
            <a:normAutofit fontScale="92500" lnSpcReduction="10000"/>
          </a:bodyPr>
          <a:lstStyle/>
          <a:p>
            <a:pPr marL="0" indent="0">
              <a:buNone/>
            </a:pPr>
            <a:r>
              <a:rPr lang="en-GB" dirty="0"/>
              <a:t>Art. 24: Rule</a:t>
            </a:r>
          </a:p>
          <a:p>
            <a:pPr marL="0" indent="0" algn="just">
              <a:buNone/>
            </a:pPr>
            <a:r>
              <a:rPr lang="en-GB" i="1" dirty="0">
                <a:highlight>
                  <a:srgbClr val="C0C0C0"/>
                </a:highlight>
              </a:rPr>
              <a:t>1 . The members of a grouping shall have </a:t>
            </a:r>
            <a:r>
              <a:rPr lang="en-GB" b="1" i="1" dirty="0">
                <a:highlight>
                  <a:srgbClr val="C0C0C0"/>
                </a:highlight>
              </a:rPr>
              <a:t>unlimited joint and several liability</a:t>
            </a:r>
            <a:r>
              <a:rPr lang="en-GB" i="1" dirty="0">
                <a:highlight>
                  <a:srgbClr val="C0C0C0"/>
                </a:highlight>
              </a:rPr>
              <a:t> for its debts and other liabilities of whatever nature. </a:t>
            </a:r>
            <a:r>
              <a:rPr lang="en-GB" b="1" i="1" dirty="0">
                <a:highlight>
                  <a:srgbClr val="C0C0C0"/>
                </a:highlight>
              </a:rPr>
              <a:t>National law shall determine the consequences</a:t>
            </a:r>
            <a:r>
              <a:rPr lang="en-GB" i="1" dirty="0">
                <a:highlight>
                  <a:srgbClr val="C0C0C0"/>
                </a:highlight>
              </a:rPr>
              <a:t> of such liability.</a:t>
            </a:r>
          </a:p>
          <a:p>
            <a:pPr marL="0" indent="0" algn="just">
              <a:buNone/>
            </a:pPr>
            <a:r>
              <a:rPr lang="en-GB" i="1" dirty="0">
                <a:highlight>
                  <a:srgbClr val="C0C0C0"/>
                </a:highlight>
              </a:rPr>
              <a:t>2. </a:t>
            </a:r>
            <a:r>
              <a:rPr lang="en-GB" b="1" i="1" dirty="0">
                <a:highlight>
                  <a:srgbClr val="C0C0C0"/>
                </a:highlight>
              </a:rPr>
              <a:t>Creditors</a:t>
            </a:r>
            <a:r>
              <a:rPr lang="en-GB" i="1" dirty="0">
                <a:highlight>
                  <a:srgbClr val="C0C0C0"/>
                </a:highlight>
              </a:rPr>
              <a:t> </a:t>
            </a:r>
            <a:r>
              <a:rPr lang="en-GB" b="1" i="1" dirty="0">
                <a:highlight>
                  <a:srgbClr val="C0C0C0"/>
                </a:highlight>
              </a:rPr>
              <a:t>may</a:t>
            </a:r>
            <a:r>
              <a:rPr lang="en-GB" i="1" dirty="0">
                <a:highlight>
                  <a:srgbClr val="C0C0C0"/>
                </a:highlight>
              </a:rPr>
              <a:t> not </a:t>
            </a:r>
            <a:r>
              <a:rPr lang="en-GB" b="1" i="1" dirty="0">
                <a:highlight>
                  <a:srgbClr val="C0C0C0"/>
                </a:highlight>
              </a:rPr>
              <a:t>proceed</a:t>
            </a:r>
            <a:r>
              <a:rPr lang="en-GB" i="1" dirty="0">
                <a:highlight>
                  <a:srgbClr val="C0C0C0"/>
                </a:highlight>
              </a:rPr>
              <a:t> </a:t>
            </a:r>
            <a:r>
              <a:rPr lang="en-GB" b="1" i="1" dirty="0">
                <a:highlight>
                  <a:srgbClr val="C0C0C0"/>
                </a:highlight>
              </a:rPr>
              <a:t>against</a:t>
            </a:r>
            <a:r>
              <a:rPr lang="en-GB" i="1" dirty="0">
                <a:highlight>
                  <a:srgbClr val="C0C0C0"/>
                </a:highlight>
              </a:rPr>
              <a:t> </a:t>
            </a:r>
            <a:r>
              <a:rPr lang="en-GB" b="1" i="1" dirty="0">
                <a:highlight>
                  <a:srgbClr val="C0C0C0"/>
                </a:highlight>
              </a:rPr>
              <a:t>a member </a:t>
            </a:r>
            <a:r>
              <a:rPr lang="en-GB" i="1" dirty="0">
                <a:highlight>
                  <a:srgbClr val="C0C0C0"/>
                </a:highlight>
              </a:rPr>
              <a:t>for payment in respect of debts and other liabilities, in accordance with the conditions laid down in paragraph 1, before the liquidation of a grouping is concluded, unless </a:t>
            </a:r>
            <a:r>
              <a:rPr lang="en-GB" b="1" i="1" dirty="0">
                <a:highlight>
                  <a:srgbClr val="C0C0C0"/>
                </a:highlight>
              </a:rPr>
              <a:t>they have first requested the grouping to pay</a:t>
            </a:r>
            <a:r>
              <a:rPr lang="en-GB" i="1" dirty="0">
                <a:highlight>
                  <a:srgbClr val="C0C0C0"/>
                </a:highlight>
              </a:rPr>
              <a:t> and payment has not been made within an appropriate period.</a:t>
            </a:r>
          </a:p>
        </p:txBody>
      </p:sp>
    </p:spTree>
    <p:extLst>
      <p:ext uri="{BB962C8B-B14F-4D97-AF65-F5344CB8AC3E}">
        <p14:creationId xmlns:p14="http://schemas.microsoft.com/office/powerpoint/2010/main" val="1368190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And again…</a:t>
            </a:r>
          </a:p>
        </p:txBody>
      </p:sp>
      <p:sp>
        <p:nvSpPr>
          <p:cNvPr id="7" name="Segnaposto contenuto 6"/>
          <p:cNvSpPr>
            <a:spLocks noGrp="1"/>
          </p:cNvSpPr>
          <p:nvPr>
            <p:ph idx="1"/>
          </p:nvPr>
        </p:nvSpPr>
        <p:spPr/>
        <p:txBody>
          <a:bodyPr>
            <a:normAutofit/>
          </a:bodyPr>
          <a:lstStyle/>
          <a:p>
            <a:pPr marL="0" indent="0">
              <a:buNone/>
            </a:pPr>
            <a:r>
              <a:rPr lang="en-GB" dirty="0"/>
              <a:t>Before registration (Art 9.2):</a:t>
            </a:r>
          </a:p>
          <a:p>
            <a:pPr marL="0" indent="0" algn="just">
              <a:buNone/>
            </a:pPr>
            <a:r>
              <a:rPr lang="en-US" i="1" dirty="0">
                <a:highlight>
                  <a:srgbClr val="C0C0C0"/>
                </a:highlight>
              </a:rPr>
              <a:t>2. If activities have been carried on behalf of a grouping </a:t>
            </a:r>
            <a:r>
              <a:rPr lang="en-US" b="1" i="1" dirty="0">
                <a:highlight>
                  <a:srgbClr val="C0C0C0"/>
                </a:highlight>
              </a:rPr>
              <a:t>before its registration </a:t>
            </a:r>
            <a:r>
              <a:rPr lang="en-US" i="1" dirty="0">
                <a:highlight>
                  <a:srgbClr val="C0C0C0"/>
                </a:highlight>
              </a:rPr>
              <a:t>in accordance with Article 6 and if the grouping does not, after its registration, assume the obligations arising out of such activities, the </a:t>
            </a:r>
            <a:r>
              <a:rPr lang="en-US" b="1" i="1" dirty="0">
                <a:highlight>
                  <a:srgbClr val="C0C0C0"/>
                </a:highlight>
              </a:rPr>
              <a:t>natural persons</a:t>
            </a:r>
            <a:r>
              <a:rPr lang="en-US" i="1" dirty="0">
                <a:highlight>
                  <a:srgbClr val="C0C0C0"/>
                </a:highlight>
              </a:rPr>
              <a:t>, </a:t>
            </a:r>
            <a:r>
              <a:rPr lang="en-US" b="1" i="1" dirty="0">
                <a:highlight>
                  <a:srgbClr val="C0C0C0"/>
                </a:highlight>
              </a:rPr>
              <a:t>companies</a:t>
            </a:r>
            <a:r>
              <a:rPr lang="en-US" i="1" dirty="0">
                <a:highlight>
                  <a:srgbClr val="C0C0C0"/>
                </a:highlight>
              </a:rPr>
              <a:t>, </a:t>
            </a:r>
            <a:r>
              <a:rPr lang="en-US" b="1" i="1" dirty="0">
                <a:highlight>
                  <a:srgbClr val="C0C0C0"/>
                </a:highlight>
              </a:rPr>
              <a:t>firms</a:t>
            </a:r>
            <a:r>
              <a:rPr lang="en-US" i="1" dirty="0">
                <a:highlight>
                  <a:srgbClr val="C0C0C0"/>
                </a:highlight>
              </a:rPr>
              <a:t> or other legal bodies which </a:t>
            </a:r>
            <a:r>
              <a:rPr lang="en-US" b="1" i="1" dirty="0">
                <a:highlight>
                  <a:srgbClr val="C0C0C0"/>
                </a:highlight>
              </a:rPr>
              <a:t>carried on those activities </a:t>
            </a:r>
            <a:r>
              <a:rPr lang="en-US" i="1" dirty="0">
                <a:highlight>
                  <a:srgbClr val="C0C0C0"/>
                </a:highlight>
              </a:rPr>
              <a:t>shall bear </a:t>
            </a:r>
            <a:r>
              <a:rPr lang="en-US" b="1" i="1" dirty="0">
                <a:highlight>
                  <a:srgbClr val="C0C0C0"/>
                </a:highlight>
              </a:rPr>
              <a:t>unlimited joint and several liability </a:t>
            </a:r>
            <a:r>
              <a:rPr lang="en-US" i="1" dirty="0">
                <a:highlight>
                  <a:srgbClr val="C0C0C0"/>
                </a:highlight>
              </a:rPr>
              <a:t>for them.</a:t>
            </a:r>
            <a:endParaRPr lang="it-IT" i="1" dirty="0">
              <a:highlight>
                <a:srgbClr val="C0C0C0"/>
              </a:highlight>
            </a:endParaRPr>
          </a:p>
        </p:txBody>
      </p:sp>
    </p:spTree>
    <p:extLst>
      <p:ext uri="{BB962C8B-B14F-4D97-AF65-F5344CB8AC3E}">
        <p14:creationId xmlns:p14="http://schemas.microsoft.com/office/powerpoint/2010/main" val="1607422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Exceptions? Some doubts…</a:t>
            </a:r>
          </a:p>
        </p:txBody>
      </p:sp>
      <p:sp>
        <p:nvSpPr>
          <p:cNvPr id="7" name="Segnaposto contenuto 6"/>
          <p:cNvSpPr>
            <a:spLocks noGrp="1"/>
          </p:cNvSpPr>
          <p:nvPr>
            <p:ph idx="1"/>
          </p:nvPr>
        </p:nvSpPr>
        <p:spPr/>
        <p:txBody>
          <a:bodyPr>
            <a:normAutofit/>
          </a:bodyPr>
          <a:lstStyle/>
          <a:p>
            <a:pPr marL="0" indent="0">
              <a:buNone/>
            </a:pPr>
            <a:r>
              <a:rPr lang="en-GB" dirty="0"/>
              <a:t>Recital 10:</a:t>
            </a:r>
          </a:p>
          <a:p>
            <a:pPr marL="0" indent="0" algn="just">
              <a:buNone/>
            </a:pPr>
            <a:r>
              <a:rPr lang="en-GB" i="1" dirty="0">
                <a:highlight>
                  <a:srgbClr val="C0C0C0"/>
                </a:highlight>
              </a:rPr>
              <a:t>Whereas</a:t>
            </a:r>
            <a:r>
              <a:rPr lang="en-US" i="1" dirty="0">
                <a:highlight>
                  <a:srgbClr val="C0C0C0"/>
                </a:highlight>
              </a:rPr>
              <a:t> </a:t>
            </a:r>
            <a:r>
              <a:rPr lang="en-GB" i="1" dirty="0">
                <a:highlight>
                  <a:srgbClr val="C0C0C0"/>
                </a:highlight>
              </a:rPr>
              <a:t>the members of a grouping have unlimited joint and several liability for the grouping's debts and other liabilities, including those relating to tax or social security, </a:t>
            </a:r>
            <a:r>
              <a:rPr lang="en-GB" b="1" i="1" dirty="0">
                <a:highlight>
                  <a:srgbClr val="C0C0C0"/>
                </a:highlight>
              </a:rPr>
              <a:t>without, however, that principle's affecting the freedom to exclude or restrict the liability of one or more of its members in respect of a particular debt or other liability</a:t>
            </a:r>
            <a:r>
              <a:rPr lang="en-GB" i="1" dirty="0">
                <a:highlight>
                  <a:srgbClr val="C0C0C0"/>
                </a:highlight>
              </a:rPr>
              <a:t> by means of a specific contract between the grouping and a third party.</a:t>
            </a:r>
          </a:p>
        </p:txBody>
      </p:sp>
    </p:spTree>
    <p:extLst>
      <p:ext uri="{BB962C8B-B14F-4D97-AF65-F5344CB8AC3E}">
        <p14:creationId xmlns:p14="http://schemas.microsoft.com/office/powerpoint/2010/main" val="30185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How long?</a:t>
            </a:r>
          </a:p>
        </p:txBody>
      </p:sp>
      <p:sp>
        <p:nvSpPr>
          <p:cNvPr id="7" name="Segnaposto contenuto 6"/>
          <p:cNvSpPr>
            <a:spLocks noGrp="1"/>
          </p:cNvSpPr>
          <p:nvPr>
            <p:ph idx="1"/>
          </p:nvPr>
        </p:nvSpPr>
        <p:spPr/>
        <p:txBody>
          <a:bodyPr>
            <a:normAutofit fontScale="70000" lnSpcReduction="20000"/>
          </a:bodyPr>
          <a:lstStyle/>
          <a:p>
            <a:pPr marL="0" indent="0">
              <a:buNone/>
            </a:pPr>
            <a:r>
              <a:rPr lang="en-GB" dirty="0"/>
              <a:t>Art. 37</a:t>
            </a:r>
          </a:p>
          <a:p>
            <a:pPr marL="0" indent="0" algn="just">
              <a:buNone/>
            </a:pPr>
            <a:r>
              <a:rPr lang="en-GB" i="1" dirty="0">
                <a:highlight>
                  <a:srgbClr val="C0C0C0"/>
                </a:highlight>
              </a:rPr>
              <a:t>1 . A period of </a:t>
            </a:r>
            <a:r>
              <a:rPr lang="en-GB" b="1" i="1" dirty="0">
                <a:highlight>
                  <a:srgbClr val="C0C0C0"/>
                </a:highlight>
              </a:rPr>
              <a:t>limitation</a:t>
            </a:r>
            <a:r>
              <a:rPr lang="en-GB" i="1" dirty="0">
                <a:highlight>
                  <a:srgbClr val="C0C0C0"/>
                </a:highlight>
              </a:rPr>
              <a:t> </a:t>
            </a:r>
            <a:r>
              <a:rPr lang="en-GB" b="1" i="1" dirty="0">
                <a:highlight>
                  <a:srgbClr val="C0C0C0"/>
                </a:highlight>
              </a:rPr>
              <a:t>of five years after the publication, pursuant to Article 8 , of notice of a member's ceasing to belong to a grouping </a:t>
            </a:r>
            <a:r>
              <a:rPr lang="en-GB" i="1" dirty="0">
                <a:highlight>
                  <a:srgbClr val="C0C0C0"/>
                </a:highlight>
              </a:rPr>
              <a:t>shall be substituted for any longer period which may be laid down by the relevant national law for actions against that member in connection with debts and other liabilities arising out of the grouping's activities before he ceased to be a member.</a:t>
            </a:r>
          </a:p>
          <a:p>
            <a:pPr marL="0" indent="0" algn="just">
              <a:buNone/>
            </a:pPr>
            <a:r>
              <a:rPr lang="en-GB" i="1" dirty="0">
                <a:highlight>
                  <a:srgbClr val="C0C0C0"/>
                </a:highlight>
              </a:rPr>
              <a:t>2. A period of </a:t>
            </a:r>
            <a:r>
              <a:rPr lang="en-GB" b="1" i="1" dirty="0">
                <a:highlight>
                  <a:srgbClr val="C0C0C0"/>
                </a:highlight>
              </a:rPr>
              <a:t>limitation of five years after the publication, pursuant to Article 8, of notice of the conclusion of the liquidation </a:t>
            </a:r>
            <a:r>
              <a:rPr lang="en-GB" i="1" dirty="0">
                <a:highlight>
                  <a:srgbClr val="C0C0C0"/>
                </a:highlight>
              </a:rPr>
              <a:t>of a grouping shall be substituted for any longer period which may be laid down by the relevant national law for actions against a member of the grouping in connection with debts and other liabilities arising out of the grouping's activities.</a:t>
            </a:r>
          </a:p>
          <a:p>
            <a:pPr marL="0" indent="0">
              <a:buNone/>
            </a:pPr>
            <a:endParaRPr lang="it-IT" dirty="0"/>
          </a:p>
          <a:p>
            <a:pPr marL="0" indent="0">
              <a:buNone/>
            </a:pPr>
            <a:r>
              <a:rPr lang="en-GB" b="1" i="1" dirty="0"/>
              <a:t>The new member</a:t>
            </a:r>
            <a:r>
              <a:rPr lang="en-GB" i="1" dirty="0"/>
              <a:t>: as a default rule his/her liability is </a:t>
            </a:r>
            <a:r>
              <a:rPr lang="en-GB" b="1" i="1" dirty="0"/>
              <a:t>unlimited</a:t>
            </a:r>
            <a:r>
              <a:rPr lang="en-GB" i="1" dirty="0"/>
              <a:t> and several </a:t>
            </a:r>
            <a:r>
              <a:rPr lang="en-GB" b="1" i="1" dirty="0"/>
              <a:t>also for the obligation a company assumed before </a:t>
            </a:r>
            <a:r>
              <a:rPr lang="en-GB" i="1" dirty="0"/>
              <a:t>his/her entrance, but a different agreement is possible</a:t>
            </a:r>
          </a:p>
        </p:txBody>
      </p:sp>
    </p:spTree>
    <p:extLst>
      <p:ext uri="{BB962C8B-B14F-4D97-AF65-F5344CB8AC3E}">
        <p14:creationId xmlns:p14="http://schemas.microsoft.com/office/powerpoint/2010/main" val="2575473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Nullity</a:t>
            </a:r>
          </a:p>
        </p:txBody>
      </p:sp>
      <p:sp>
        <p:nvSpPr>
          <p:cNvPr id="7" name="Segnaposto contenuto 6"/>
          <p:cNvSpPr>
            <a:spLocks noGrp="1"/>
          </p:cNvSpPr>
          <p:nvPr>
            <p:ph idx="1"/>
          </p:nvPr>
        </p:nvSpPr>
        <p:spPr/>
        <p:txBody>
          <a:bodyPr>
            <a:normAutofit/>
          </a:bodyPr>
          <a:lstStyle/>
          <a:p>
            <a:r>
              <a:rPr lang="en-GB" dirty="0"/>
              <a:t>Cases: domestic law</a:t>
            </a:r>
          </a:p>
          <a:p>
            <a:endParaRPr lang="en-GB" dirty="0"/>
          </a:p>
          <a:p>
            <a:r>
              <a:rPr lang="en-GB" dirty="0"/>
              <a:t>Procedure (art. 15) ► Same principles of </a:t>
            </a:r>
            <a:r>
              <a:rPr lang="en-GB" dirty="0" err="1"/>
              <a:t>CodDir</a:t>
            </a:r>
            <a:endParaRPr lang="en-GB" dirty="0"/>
          </a:p>
        </p:txBody>
      </p:sp>
    </p:spTree>
    <p:extLst>
      <p:ext uri="{BB962C8B-B14F-4D97-AF65-F5344CB8AC3E}">
        <p14:creationId xmlns:p14="http://schemas.microsoft.com/office/powerpoint/2010/main" val="3157230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European Company (?) Law</a:t>
            </a:r>
          </a:p>
        </p:txBody>
      </p:sp>
      <p:sp>
        <p:nvSpPr>
          <p:cNvPr id="7" name="Segnaposto contenuto 6"/>
          <p:cNvSpPr>
            <a:spLocks noGrp="1"/>
          </p:cNvSpPr>
          <p:nvPr>
            <p:ph idx="1"/>
          </p:nvPr>
        </p:nvSpPr>
        <p:spPr/>
        <p:txBody>
          <a:bodyPr>
            <a:normAutofit/>
          </a:bodyPr>
          <a:lstStyle/>
          <a:p>
            <a:r>
              <a:rPr lang="en-GB" i="1" dirty="0"/>
              <a:t>A shared competence of the EU and the MS</a:t>
            </a:r>
          </a:p>
          <a:p>
            <a:endParaRPr lang="en-GB" i="1" dirty="0"/>
          </a:p>
          <a:p>
            <a:r>
              <a:rPr lang="en-GB" i="1" dirty="0"/>
              <a:t>Not even specific definition of company at EU level – left to each Member State </a:t>
            </a:r>
          </a:p>
          <a:p>
            <a:pPr lvl="1"/>
            <a:r>
              <a:rPr lang="en-GB" i="1" dirty="0"/>
              <a:t>And huge current debate on the purpose of a company</a:t>
            </a:r>
          </a:p>
          <a:p>
            <a:endParaRPr lang="en-GB" i="1" dirty="0"/>
          </a:p>
          <a:p>
            <a:r>
              <a:rPr lang="en-GB" i="1" dirty="0"/>
              <a:t>Purpose: create and maintain a common market</a:t>
            </a:r>
          </a:p>
        </p:txBody>
      </p:sp>
    </p:spTree>
    <p:extLst>
      <p:ext uri="{BB962C8B-B14F-4D97-AF65-F5344CB8AC3E}">
        <p14:creationId xmlns:p14="http://schemas.microsoft.com/office/powerpoint/2010/main" val="3043736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Organs</a:t>
            </a:r>
          </a:p>
        </p:txBody>
      </p:sp>
      <p:sp>
        <p:nvSpPr>
          <p:cNvPr id="7" name="Segnaposto contenuto 6"/>
          <p:cNvSpPr>
            <a:spLocks noGrp="1"/>
          </p:cNvSpPr>
          <p:nvPr>
            <p:ph idx="1"/>
          </p:nvPr>
        </p:nvSpPr>
        <p:spPr/>
        <p:txBody>
          <a:bodyPr>
            <a:normAutofit/>
          </a:bodyPr>
          <a:lstStyle/>
          <a:p>
            <a:r>
              <a:rPr lang="en-GB" dirty="0"/>
              <a:t>Members acting collectively</a:t>
            </a:r>
          </a:p>
          <a:p>
            <a:pPr lvl="1"/>
            <a:r>
              <a:rPr lang="en-GB" dirty="0"/>
              <a:t>Not properly a «general meeting»: less burdens</a:t>
            </a:r>
          </a:p>
          <a:p>
            <a:pPr lvl="1"/>
            <a:r>
              <a:rPr lang="en-GB" dirty="0"/>
              <a:t>Per capita voting (default) (Art. 17.1)</a:t>
            </a:r>
          </a:p>
          <a:p>
            <a:pPr lvl="1"/>
            <a:r>
              <a:rPr lang="en-GB" dirty="0"/>
              <a:t>Possible management decisions (Art. 16.3)</a:t>
            </a:r>
          </a:p>
          <a:p>
            <a:pPr lvl="1"/>
            <a:r>
              <a:rPr lang="en-GB" dirty="0"/>
              <a:t>Different majorities; in the most severe cases even unanimous decisions (e.g.: membership’s assignment (Art. 22); entrance of new members (Art. 26); consent to a member’s withdraw (exit, Art. 27)</a:t>
            </a:r>
          </a:p>
          <a:p>
            <a:pPr lvl="1"/>
            <a:r>
              <a:rPr lang="en-GB" dirty="0"/>
              <a:t>Consultation can be asked by request of any member (Art. 17.4); each member may have information (Art. 18)</a:t>
            </a:r>
          </a:p>
        </p:txBody>
      </p:sp>
    </p:spTree>
    <p:extLst>
      <p:ext uri="{BB962C8B-B14F-4D97-AF65-F5344CB8AC3E}">
        <p14:creationId xmlns:p14="http://schemas.microsoft.com/office/powerpoint/2010/main" val="1145851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Manager(s)/Director(s)</a:t>
            </a:r>
          </a:p>
        </p:txBody>
      </p:sp>
      <p:sp>
        <p:nvSpPr>
          <p:cNvPr id="7" name="Segnaposto contenuto 6"/>
          <p:cNvSpPr>
            <a:spLocks noGrp="1"/>
          </p:cNvSpPr>
          <p:nvPr>
            <p:ph idx="1"/>
          </p:nvPr>
        </p:nvSpPr>
        <p:spPr/>
        <p:txBody>
          <a:bodyPr>
            <a:normAutofit fontScale="70000" lnSpcReduction="20000"/>
          </a:bodyPr>
          <a:lstStyle/>
          <a:p>
            <a:r>
              <a:rPr lang="en-GB" b="1" dirty="0"/>
              <a:t>Natural</a:t>
            </a:r>
            <a:r>
              <a:rPr lang="en-GB" dirty="0"/>
              <a:t> (or even legal, if allowed under domestic law) </a:t>
            </a:r>
            <a:r>
              <a:rPr lang="en-GB" b="1" dirty="0"/>
              <a:t>person</a:t>
            </a:r>
          </a:p>
          <a:p>
            <a:r>
              <a:rPr lang="en-GB" b="1" dirty="0"/>
              <a:t>Disqualification</a:t>
            </a:r>
            <a:r>
              <a:rPr lang="en-GB" dirty="0"/>
              <a:t> rules according to a net of domestic laws</a:t>
            </a:r>
          </a:p>
          <a:p>
            <a:pPr lvl="1" algn="just"/>
            <a:r>
              <a:rPr lang="en-US" i="1" dirty="0">
                <a:highlight>
                  <a:srgbClr val="C0C0C0"/>
                </a:highlight>
              </a:rPr>
              <a:t>No person may be a manager of a grouping if :</a:t>
            </a:r>
          </a:p>
          <a:p>
            <a:pPr marL="457200" lvl="1" indent="0" algn="just">
              <a:buNone/>
            </a:pPr>
            <a:r>
              <a:rPr lang="en-US" i="1" dirty="0">
                <a:highlight>
                  <a:srgbClr val="C0C0C0"/>
                </a:highlight>
              </a:rPr>
              <a:t>	— by virtue of the law applicable to him, or </a:t>
            </a:r>
          </a:p>
          <a:p>
            <a:pPr marL="457200" lvl="1" indent="0" algn="just">
              <a:buNone/>
            </a:pPr>
            <a:r>
              <a:rPr lang="en-US" i="1" dirty="0">
                <a:highlight>
                  <a:srgbClr val="C0C0C0"/>
                </a:highlight>
              </a:rPr>
              <a:t>	— by virtue of the internal law of the State in which the grouping has its official address, or </a:t>
            </a:r>
          </a:p>
          <a:p>
            <a:pPr marL="457200" lvl="1" indent="0" algn="just">
              <a:buNone/>
            </a:pPr>
            <a:r>
              <a:rPr lang="en-US" i="1" dirty="0">
                <a:highlight>
                  <a:srgbClr val="C0C0C0"/>
                </a:highlight>
              </a:rPr>
              <a:t>	— following a judicial or administrative decision made or recognized in a Member State he may not belong to the administrative or management body of a company, may not manage an undertaking or may not act as manager of a European Economic Interest Grouping.</a:t>
            </a:r>
            <a:r>
              <a:rPr lang="it-IT" i="1" dirty="0">
                <a:highlight>
                  <a:srgbClr val="C0C0C0"/>
                </a:highlight>
              </a:rPr>
              <a:t> </a:t>
            </a:r>
            <a:r>
              <a:rPr lang="it-IT" dirty="0"/>
              <a:t>(Art. 19.1b)</a:t>
            </a:r>
          </a:p>
          <a:p>
            <a:r>
              <a:rPr lang="en-GB" dirty="0"/>
              <a:t>Only the managers have </a:t>
            </a:r>
            <a:r>
              <a:rPr lang="en-GB" b="1" dirty="0"/>
              <a:t>representative power </a:t>
            </a:r>
            <a:r>
              <a:rPr lang="en-GB" dirty="0"/>
              <a:t>(same limits of </a:t>
            </a:r>
            <a:r>
              <a:rPr lang="en-GB" dirty="0" err="1"/>
              <a:t>CodDir</a:t>
            </a:r>
            <a:r>
              <a:rPr lang="en-GB" dirty="0"/>
              <a:t>)</a:t>
            </a:r>
          </a:p>
          <a:p>
            <a:endParaRPr lang="en-GB" dirty="0"/>
          </a:p>
          <a:p>
            <a:r>
              <a:rPr lang="en-GB" dirty="0"/>
              <a:t>Additional organs are possible and allowed, but in the case, the rules come from the contract</a:t>
            </a:r>
          </a:p>
        </p:txBody>
      </p:sp>
    </p:spTree>
    <p:extLst>
      <p:ext uri="{BB962C8B-B14F-4D97-AF65-F5344CB8AC3E}">
        <p14:creationId xmlns:p14="http://schemas.microsoft.com/office/powerpoint/2010/main" val="1174581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Transparency…</a:t>
            </a:r>
          </a:p>
        </p:txBody>
      </p:sp>
      <p:sp>
        <p:nvSpPr>
          <p:cNvPr id="7" name="Segnaposto contenuto 6"/>
          <p:cNvSpPr>
            <a:spLocks noGrp="1"/>
          </p:cNvSpPr>
          <p:nvPr>
            <p:ph idx="1"/>
          </p:nvPr>
        </p:nvSpPr>
        <p:spPr/>
        <p:txBody>
          <a:bodyPr>
            <a:normAutofit fontScale="92500" lnSpcReduction="10000"/>
          </a:bodyPr>
          <a:lstStyle/>
          <a:p>
            <a:pPr marL="0" indent="0">
              <a:buNone/>
            </a:pPr>
            <a:r>
              <a:rPr lang="en-GB" dirty="0"/>
              <a:t>Profits &amp; losses (Art. 21)</a:t>
            </a:r>
          </a:p>
          <a:p>
            <a:pPr marL="0" indent="0" algn="just">
              <a:buNone/>
            </a:pPr>
            <a:r>
              <a:rPr lang="en-GB" i="1" dirty="0">
                <a:highlight>
                  <a:srgbClr val="C0C0C0"/>
                </a:highlight>
              </a:rPr>
              <a:t>1 . The profits resulting from a grouping's activities shall be </a:t>
            </a:r>
            <a:r>
              <a:rPr lang="en-GB" b="1" i="1" dirty="0">
                <a:highlight>
                  <a:srgbClr val="C0C0C0"/>
                </a:highlight>
              </a:rPr>
              <a:t>deemed to be the profits of the members and shall be apportioned among them in the proportions laid down in the contract </a:t>
            </a:r>
            <a:r>
              <a:rPr lang="en-GB" i="1" dirty="0">
                <a:highlight>
                  <a:srgbClr val="C0C0C0"/>
                </a:highlight>
              </a:rPr>
              <a:t>for the formation of the grouping or, in the absence of any such provision, in equal shares. </a:t>
            </a:r>
          </a:p>
          <a:p>
            <a:pPr marL="0" indent="0" algn="just">
              <a:buNone/>
            </a:pPr>
            <a:r>
              <a:rPr lang="en-GB" i="1" dirty="0">
                <a:highlight>
                  <a:srgbClr val="C0C0C0"/>
                </a:highlight>
              </a:rPr>
              <a:t>2. The </a:t>
            </a:r>
            <a:r>
              <a:rPr lang="en-GB" b="1" i="1" dirty="0">
                <a:highlight>
                  <a:srgbClr val="C0C0C0"/>
                </a:highlight>
              </a:rPr>
              <a:t>members of a grouping shall contribute to the payment of the amount by which expenditure exceeds income in the proportions laid down in the contract for the formation of the grouping </a:t>
            </a:r>
            <a:r>
              <a:rPr lang="en-GB" i="1" dirty="0">
                <a:highlight>
                  <a:srgbClr val="C0C0C0"/>
                </a:highlight>
              </a:rPr>
              <a:t>or, in the absence of any such provision, in equal shares.</a:t>
            </a:r>
          </a:p>
        </p:txBody>
      </p:sp>
    </p:spTree>
    <p:extLst>
      <p:ext uri="{BB962C8B-B14F-4D97-AF65-F5344CB8AC3E}">
        <p14:creationId xmlns:p14="http://schemas.microsoft.com/office/powerpoint/2010/main" val="647251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Membership related operations</a:t>
            </a:r>
          </a:p>
        </p:txBody>
      </p:sp>
      <p:sp>
        <p:nvSpPr>
          <p:cNvPr id="7" name="Segnaposto contenuto 6"/>
          <p:cNvSpPr>
            <a:spLocks noGrp="1"/>
          </p:cNvSpPr>
          <p:nvPr>
            <p:ph idx="1"/>
          </p:nvPr>
        </p:nvSpPr>
        <p:spPr/>
        <p:txBody>
          <a:bodyPr>
            <a:normAutofit fontScale="92500" lnSpcReduction="20000"/>
          </a:bodyPr>
          <a:lstStyle/>
          <a:p>
            <a:r>
              <a:rPr lang="en-GB" dirty="0"/>
              <a:t>Transfer (assignment) (Art. 22.1)</a:t>
            </a:r>
          </a:p>
          <a:p>
            <a:pPr marL="0" indent="0" algn="just">
              <a:buNone/>
            </a:pPr>
            <a:r>
              <a:rPr lang="en-GB" i="1" dirty="0">
                <a:highlight>
                  <a:srgbClr val="C0C0C0"/>
                </a:highlight>
              </a:rPr>
              <a:t>1. Any member of a grouping may assign his participation in the grouping, or a proportion thereof, either to another member or to a third party; the assignment </a:t>
            </a:r>
            <a:r>
              <a:rPr lang="en-GB" b="1" i="1" dirty="0">
                <a:highlight>
                  <a:srgbClr val="C0C0C0"/>
                </a:highlight>
              </a:rPr>
              <a:t>shall not take effect without the unanimous authorization of the other members.</a:t>
            </a:r>
            <a:endParaRPr lang="en-GB" i="1" dirty="0">
              <a:highlight>
                <a:srgbClr val="C0C0C0"/>
              </a:highlight>
            </a:endParaRPr>
          </a:p>
          <a:p>
            <a:r>
              <a:rPr lang="en-GB" dirty="0"/>
              <a:t>Use of the participation as a security (Art. 22.2)</a:t>
            </a:r>
          </a:p>
          <a:p>
            <a:pPr marL="0" indent="0" algn="just">
              <a:buNone/>
            </a:pPr>
            <a:r>
              <a:rPr lang="en-GB" i="1" dirty="0">
                <a:highlight>
                  <a:srgbClr val="C0C0C0"/>
                </a:highlight>
              </a:rPr>
              <a:t>2. A member of a grouping may use his </a:t>
            </a:r>
            <a:r>
              <a:rPr lang="en-GB" b="1" i="1" dirty="0">
                <a:highlight>
                  <a:srgbClr val="C0C0C0"/>
                </a:highlight>
              </a:rPr>
              <a:t>participation in the grouping as security</a:t>
            </a:r>
            <a:r>
              <a:rPr lang="en-GB" i="1" dirty="0">
                <a:highlight>
                  <a:srgbClr val="C0C0C0"/>
                </a:highlight>
              </a:rPr>
              <a:t> only after the other members have given their </a:t>
            </a:r>
            <a:r>
              <a:rPr lang="en-GB" b="1" i="1" dirty="0">
                <a:highlight>
                  <a:srgbClr val="C0C0C0"/>
                </a:highlight>
              </a:rPr>
              <a:t>unanimous authorization</a:t>
            </a:r>
            <a:r>
              <a:rPr lang="en-GB" i="1" dirty="0">
                <a:highlight>
                  <a:srgbClr val="C0C0C0"/>
                </a:highlight>
              </a:rPr>
              <a:t>, unless otherwise laid down in the contract for the formation of the grouping. </a:t>
            </a:r>
            <a:r>
              <a:rPr lang="en-GB" b="1" i="1" dirty="0">
                <a:highlight>
                  <a:srgbClr val="C0C0C0"/>
                </a:highlight>
              </a:rPr>
              <a:t>The holder of the security may not at any time become a member of the grouping by virtue of that security</a:t>
            </a:r>
            <a:r>
              <a:rPr lang="en-GB" i="1" dirty="0">
                <a:highlight>
                  <a:srgbClr val="C0C0C0"/>
                </a:highlight>
              </a:rPr>
              <a:t>.</a:t>
            </a:r>
          </a:p>
        </p:txBody>
      </p:sp>
    </p:spTree>
    <p:extLst>
      <p:ext uri="{BB962C8B-B14F-4D97-AF65-F5344CB8AC3E}">
        <p14:creationId xmlns:p14="http://schemas.microsoft.com/office/powerpoint/2010/main" val="292939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Withdrawal and expulsion</a:t>
            </a:r>
          </a:p>
        </p:txBody>
      </p:sp>
      <p:sp>
        <p:nvSpPr>
          <p:cNvPr id="7" name="Segnaposto contenuto 6"/>
          <p:cNvSpPr>
            <a:spLocks noGrp="1"/>
          </p:cNvSpPr>
          <p:nvPr>
            <p:ph idx="1"/>
          </p:nvPr>
        </p:nvSpPr>
        <p:spPr/>
        <p:txBody>
          <a:bodyPr>
            <a:normAutofit fontScale="85000" lnSpcReduction="20000"/>
          </a:bodyPr>
          <a:lstStyle/>
          <a:p>
            <a:r>
              <a:rPr lang="en-GB" dirty="0"/>
              <a:t>Art. 27</a:t>
            </a:r>
          </a:p>
          <a:p>
            <a:pPr marL="0" indent="0" algn="just">
              <a:buNone/>
            </a:pPr>
            <a:r>
              <a:rPr lang="en-GB" i="1" dirty="0">
                <a:highlight>
                  <a:srgbClr val="C0C0C0"/>
                </a:highlight>
              </a:rPr>
              <a:t>1 . A member of a grouping may </a:t>
            </a:r>
            <a:r>
              <a:rPr lang="en-GB" b="1" i="1" dirty="0">
                <a:highlight>
                  <a:srgbClr val="C0C0C0"/>
                </a:highlight>
              </a:rPr>
              <a:t>withdraw</a:t>
            </a:r>
            <a:r>
              <a:rPr lang="en-GB" i="1" dirty="0">
                <a:highlight>
                  <a:srgbClr val="C0C0C0"/>
                </a:highlight>
              </a:rPr>
              <a:t> in accordance with the </a:t>
            </a:r>
            <a:r>
              <a:rPr lang="en-GB" b="1" i="1" dirty="0">
                <a:highlight>
                  <a:srgbClr val="C0C0C0"/>
                </a:highlight>
              </a:rPr>
              <a:t>conditions laid down in the contract </a:t>
            </a:r>
            <a:r>
              <a:rPr lang="en-GB" i="1" dirty="0">
                <a:highlight>
                  <a:srgbClr val="C0C0C0"/>
                </a:highlight>
              </a:rPr>
              <a:t>for the formation of a grouping or, in the absence of such conditions, with the </a:t>
            </a:r>
            <a:r>
              <a:rPr lang="en-GB" b="1" i="1" dirty="0">
                <a:highlight>
                  <a:srgbClr val="C0C0C0"/>
                </a:highlight>
              </a:rPr>
              <a:t>unanimous agreement of the other members</a:t>
            </a:r>
            <a:r>
              <a:rPr lang="en-GB" i="1" dirty="0">
                <a:highlight>
                  <a:srgbClr val="C0C0C0"/>
                </a:highlight>
              </a:rPr>
              <a:t>. Any member of a grouping may, in addition, withdraw on just and proper grounds.</a:t>
            </a:r>
          </a:p>
          <a:p>
            <a:pPr marL="0" indent="0" algn="just">
              <a:buNone/>
            </a:pPr>
            <a:r>
              <a:rPr lang="en-GB" i="1" dirty="0">
                <a:highlight>
                  <a:srgbClr val="C0C0C0"/>
                </a:highlight>
              </a:rPr>
              <a:t>2. Any member of a grouping may be </a:t>
            </a:r>
            <a:r>
              <a:rPr lang="en-GB" b="1" i="1" dirty="0">
                <a:highlight>
                  <a:srgbClr val="C0C0C0"/>
                </a:highlight>
              </a:rPr>
              <a:t>expelled</a:t>
            </a:r>
            <a:r>
              <a:rPr lang="en-GB" i="1" dirty="0">
                <a:highlight>
                  <a:srgbClr val="C0C0C0"/>
                </a:highlight>
              </a:rPr>
              <a:t> for the </a:t>
            </a:r>
            <a:r>
              <a:rPr lang="en-GB" b="1" i="1" dirty="0">
                <a:highlight>
                  <a:srgbClr val="C0C0C0"/>
                </a:highlight>
              </a:rPr>
              <a:t>reasons listed in the contract</a:t>
            </a:r>
            <a:r>
              <a:rPr lang="en-GB" i="1" dirty="0">
                <a:highlight>
                  <a:srgbClr val="C0C0C0"/>
                </a:highlight>
              </a:rPr>
              <a:t> for the formation of the grouping and, in any case, if he </a:t>
            </a:r>
            <a:r>
              <a:rPr lang="en-GB" b="1" i="1" dirty="0">
                <a:highlight>
                  <a:srgbClr val="C0C0C0"/>
                </a:highlight>
              </a:rPr>
              <a:t>seriously fails in his obligations</a:t>
            </a:r>
            <a:r>
              <a:rPr lang="en-GB" i="1" dirty="0">
                <a:highlight>
                  <a:srgbClr val="C0C0C0"/>
                </a:highlight>
              </a:rPr>
              <a:t> or if </a:t>
            </a:r>
            <a:r>
              <a:rPr lang="en-GB" b="1" i="1" dirty="0">
                <a:highlight>
                  <a:srgbClr val="C0C0C0"/>
                </a:highlight>
              </a:rPr>
              <a:t>he causes or threatens to cause serious disruption</a:t>
            </a:r>
            <a:r>
              <a:rPr lang="en-GB" i="1" dirty="0">
                <a:highlight>
                  <a:srgbClr val="C0C0C0"/>
                </a:highlight>
              </a:rPr>
              <a:t> in the operation of the grouping. Such expulsion may occur only by the </a:t>
            </a:r>
            <a:r>
              <a:rPr lang="en-GB" b="1" i="1" dirty="0">
                <a:highlight>
                  <a:srgbClr val="C0C0C0"/>
                </a:highlight>
              </a:rPr>
              <a:t>decision of a court</a:t>
            </a:r>
            <a:r>
              <a:rPr lang="en-GB" i="1" dirty="0">
                <a:highlight>
                  <a:srgbClr val="C0C0C0"/>
                </a:highlight>
              </a:rPr>
              <a:t> to which joint application has been made by a majority of the other members, </a:t>
            </a:r>
            <a:r>
              <a:rPr lang="en-GB" b="1" i="1" dirty="0">
                <a:highlight>
                  <a:srgbClr val="C0C0C0"/>
                </a:highlight>
              </a:rPr>
              <a:t>unless otherwise provided by the contract</a:t>
            </a:r>
            <a:r>
              <a:rPr lang="en-GB" i="1" dirty="0">
                <a:highlight>
                  <a:srgbClr val="C0C0C0"/>
                </a:highlight>
              </a:rPr>
              <a:t> for the formation of a grouping.</a:t>
            </a:r>
          </a:p>
        </p:txBody>
      </p:sp>
    </p:spTree>
    <p:extLst>
      <p:ext uri="{BB962C8B-B14F-4D97-AF65-F5344CB8AC3E}">
        <p14:creationId xmlns:p14="http://schemas.microsoft.com/office/powerpoint/2010/main" val="769215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Member’s death</a:t>
            </a:r>
          </a:p>
        </p:txBody>
      </p:sp>
      <p:sp>
        <p:nvSpPr>
          <p:cNvPr id="7" name="Segnaposto contenuto 6"/>
          <p:cNvSpPr>
            <a:spLocks noGrp="1"/>
          </p:cNvSpPr>
          <p:nvPr>
            <p:ph idx="1"/>
          </p:nvPr>
        </p:nvSpPr>
        <p:spPr/>
        <p:txBody>
          <a:bodyPr>
            <a:normAutofit fontScale="92500" lnSpcReduction="20000"/>
          </a:bodyPr>
          <a:lstStyle/>
          <a:p>
            <a:r>
              <a:rPr lang="en-GB" dirty="0"/>
              <a:t>Art. 28</a:t>
            </a:r>
          </a:p>
          <a:p>
            <a:pPr marL="0" indent="0" algn="just">
              <a:buNone/>
            </a:pPr>
            <a:r>
              <a:rPr lang="en-GB" i="1" dirty="0">
                <a:highlight>
                  <a:srgbClr val="C0C0C0"/>
                </a:highlight>
              </a:rPr>
              <a:t>1 . A member of a grouping shall cease to belong to it on </a:t>
            </a:r>
            <a:r>
              <a:rPr lang="en-GB" b="1" i="1" dirty="0">
                <a:highlight>
                  <a:srgbClr val="C0C0C0"/>
                </a:highlight>
              </a:rPr>
              <a:t>death</a:t>
            </a:r>
            <a:r>
              <a:rPr lang="en-GB" i="1" dirty="0">
                <a:highlight>
                  <a:srgbClr val="C0C0C0"/>
                </a:highlight>
              </a:rPr>
              <a:t> or when he </a:t>
            </a:r>
            <a:r>
              <a:rPr lang="en-GB" b="1" i="1" dirty="0">
                <a:highlight>
                  <a:srgbClr val="C0C0C0"/>
                </a:highlight>
              </a:rPr>
              <a:t>no longer complies with the conditions </a:t>
            </a:r>
            <a:r>
              <a:rPr lang="en-GB" i="1" dirty="0">
                <a:highlight>
                  <a:srgbClr val="C0C0C0"/>
                </a:highlight>
              </a:rPr>
              <a:t>laid down in Article 4 (1). In addition, a Member State may provide, for the purposes of its liquidation, winding up, insolvency or cessation of payments laws, that a member shall cease to be a member of any grouping at the moment determined by those laws. </a:t>
            </a:r>
          </a:p>
          <a:p>
            <a:pPr marL="0" indent="0" algn="just">
              <a:buNone/>
            </a:pPr>
            <a:r>
              <a:rPr lang="en-GB" i="1" dirty="0">
                <a:highlight>
                  <a:srgbClr val="C0C0C0"/>
                </a:highlight>
              </a:rPr>
              <a:t>2. In the event of the </a:t>
            </a:r>
            <a:r>
              <a:rPr lang="en-GB" b="1" i="1" dirty="0">
                <a:highlight>
                  <a:srgbClr val="C0C0C0"/>
                </a:highlight>
              </a:rPr>
              <a:t>death of a natural person </a:t>
            </a:r>
            <a:r>
              <a:rPr lang="en-GB" i="1" dirty="0">
                <a:highlight>
                  <a:srgbClr val="C0C0C0"/>
                </a:highlight>
              </a:rPr>
              <a:t>who is a member of a grouping, no person may become a member in his place except under the conditions laid down in the contract for the formation of the grouping or, failing that, with the unanimous agreement of the remaining members.</a:t>
            </a:r>
          </a:p>
        </p:txBody>
      </p:sp>
    </p:spTree>
    <p:extLst>
      <p:ext uri="{BB962C8B-B14F-4D97-AF65-F5344CB8AC3E}">
        <p14:creationId xmlns:p14="http://schemas.microsoft.com/office/powerpoint/2010/main" val="4253137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When a member ceases to be…</a:t>
            </a:r>
          </a:p>
        </p:txBody>
      </p:sp>
      <p:sp>
        <p:nvSpPr>
          <p:cNvPr id="7" name="Segnaposto contenuto 6"/>
          <p:cNvSpPr>
            <a:spLocks noGrp="1"/>
          </p:cNvSpPr>
          <p:nvPr>
            <p:ph idx="1"/>
          </p:nvPr>
        </p:nvSpPr>
        <p:spPr/>
        <p:txBody>
          <a:bodyPr>
            <a:normAutofit/>
          </a:bodyPr>
          <a:lstStyle/>
          <a:p>
            <a:r>
              <a:rPr lang="en-GB" dirty="0"/>
              <a:t>…a member, Arts 29 </a:t>
            </a:r>
            <a:r>
              <a:rPr lang="en-GB" i="1" dirty="0" err="1"/>
              <a:t>seqq</a:t>
            </a:r>
            <a:r>
              <a:rPr lang="en-GB" i="1" dirty="0"/>
              <a:t> </a:t>
            </a:r>
            <a:r>
              <a:rPr lang="en-GB" dirty="0"/>
              <a:t>apply</a:t>
            </a:r>
          </a:p>
          <a:p>
            <a:r>
              <a:rPr lang="en-GB" dirty="0"/>
              <a:t>In summary:</a:t>
            </a:r>
          </a:p>
          <a:p>
            <a:pPr lvl="1"/>
            <a:r>
              <a:rPr lang="en-GB" dirty="0"/>
              <a:t>Notice to the remaining members + disclosure </a:t>
            </a:r>
          </a:p>
          <a:p>
            <a:pPr lvl="1"/>
            <a:r>
              <a:rPr lang="en-GB" dirty="0"/>
              <a:t>The EEIG continues with the remaining members, unless otherwise provided for in the contract or by unanimous decision</a:t>
            </a:r>
          </a:p>
          <a:p>
            <a:pPr lvl="1"/>
            <a:r>
              <a:rPr lang="en-GB" dirty="0"/>
              <a:t>Liquidation to the withdrawn or expelled member pursuant the patrimony of the grouping as of its exit (Art. 33)</a:t>
            </a:r>
          </a:p>
          <a:p>
            <a:pPr lvl="1"/>
            <a:r>
              <a:rPr lang="en-GB" dirty="0"/>
              <a:t>Liability for 5 years after exit (Arts 34-37)</a:t>
            </a:r>
          </a:p>
        </p:txBody>
      </p:sp>
    </p:spTree>
    <p:extLst>
      <p:ext uri="{BB962C8B-B14F-4D97-AF65-F5344CB8AC3E}">
        <p14:creationId xmlns:p14="http://schemas.microsoft.com/office/powerpoint/2010/main" val="1256094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Winding up</a:t>
            </a:r>
          </a:p>
        </p:txBody>
      </p:sp>
      <p:sp>
        <p:nvSpPr>
          <p:cNvPr id="7" name="Segnaposto contenuto 6"/>
          <p:cNvSpPr>
            <a:spLocks noGrp="1"/>
          </p:cNvSpPr>
          <p:nvPr>
            <p:ph idx="1"/>
          </p:nvPr>
        </p:nvSpPr>
        <p:spPr>
          <a:xfrm>
            <a:off x="838200" y="2114108"/>
            <a:ext cx="10515600" cy="4258983"/>
          </a:xfrm>
        </p:spPr>
        <p:txBody>
          <a:bodyPr>
            <a:noAutofit/>
          </a:bodyPr>
          <a:lstStyle/>
          <a:p>
            <a:r>
              <a:rPr lang="en-GB" sz="1600" dirty="0"/>
              <a:t>Mandatory, voluntary or judiciary</a:t>
            </a:r>
          </a:p>
          <a:p>
            <a:r>
              <a:rPr lang="en-GB" sz="1600" dirty="0"/>
              <a:t>General rule + </a:t>
            </a:r>
            <a:r>
              <a:rPr lang="en-GB" sz="1600" b="1" dirty="0"/>
              <a:t>voluntary</a:t>
            </a:r>
            <a:r>
              <a:rPr lang="en-GB" sz="1600" dirty="0"/>
              <a:t> (Art. 31.1)</a:t>
            </a:r>
          </a:p>
          <a:p>
            <a:pPr marL="0" indent="0" algn="just">
              <a:buNone/>
            </a:pPr>
            <a:r>
              <a:rPr lang="en-GB" sz="1600" i="1" dirty="0">
                <a:highlight>
                  <a:srgbClr val="C0C0C0"/>
                </a:highlight>
              </a:rPr>
              <a:t>A grouping </a:t>
            </a:r>
            <a:r>
              <a:rPr lang="en-GB" sz="1600" b="1" i="1" dirty="0">
                <a:highlight>
                  <a:srgbClr val="C0C0C0"/>
                </a:highlight>
              </a:rPr>
              <a:t>may</a:t>
            </a:r>
            <a:r>
              <a:rPr lang="en-GB" sz="1600" i="1" dirty="0">
                <a:highlight>
                  <a:srgbClr val="C0C0C0"/>
                </a:highlight>
              </a:rPr>
              <a:t> be wound up by a decision of its members ordering its winding up. Such a decision shall be taken </a:t>
            </a:r>
            <a:r>
              <a:rPr lang="en-GB" sz="1600" b="1" i="1" dirty="0">
                <a:highlight>
                  <a:srgbClr val="C0C0C0"/>
                </a:highlight>
              </a:rPr>
              <a:t>unanimously, unless otherwise laid down in the contract for the formation of the grouping</a:t>
            </a:r>
            <a:r>
              <a:rPr lang="en-GB" sz="1600" i="1" dirty="0">
                <a:highlight>
                  <a:srgbClr val="C0C0C0"/>
                </a:highlight>
              </a:rPr>
              <a:t>.</a:t>
            </a:r>
          </a:p>
          <a:p>
            <a:r>
              <a:rPr lang="en-GB" sz="1600" b="1" dirty="0"/>
              <a:t>Mandatory</a:t>
            </a:r>
            <a:r>
              <a:rPr lang="en-GB" sz="1600" dirty="0"/>
              <a:t> (art. 31.2 &amp; .3)</a:t>
            </a:r>
          </a:p>
          <a:p>
            <a:pPr marL="0" indent="0" algn="just">
              <a:buNone/>
            </a:pPr>
            <a:r>
              <a:rPr lang="en-GB" sz="1600" i="1" dirty="0">
                <a:highlight>
                  <a:srgbClr val="C0C0C0"/>
                </a:highlight>
              </a:rPr>
              <a:t>A grouping </a:t>
            </a:r>
            <a:r>
              <a:rPr lang="en-GB" sz="1600" b="1" i="1" dirty="0">
                <a:highlight>
                  <a:srgbClr val="C0C0C0"/>
                </a:highlight>
              </a:rPr>
              <a:t>must</a:t>
            </a:r>
            <a:r>
              <a:rPr lang="en-GB" sz="1600" i="1" dirty="0">
                <a:highlight>
                  <a:srgbClr val="C0C0C0"/>
                </a:highlight>
              </a:rPr>
              <a:t> be wound up by a decision of its members: </a:t>
            </a:r>
          </a:p>
          <a:p>
            <a:pPr marL="514350" indent="-514350" algn="just">
              <a:buAutoNum type="alphaLcParenBoth"/>
            </a:pPr>
            <a:r>
              <a:rPr lang="en-GB" sz="1600" i="1" dirty="0">
                <a:highlight>
                  <a:srgbClr val="C0C0C0"/>
                </a:highlight>
              </a:rPr>
              <a:t>noting the expiry of the period fixed in the contract for the formation of the grouping or the existence of any other cause for winding up provided for in the contract, or </a:t>
            </a:r>
          </a:p>
          <a:p>
            <a:pPr marL="514350" indent="-514350" algn="just">
              <a:buAutoNum type="alphaLcParenBoth"/>
            </a:pPr>
            <a:r>
              <a:rPr lang="en-GB" sz="1600" i="1" dirty="0">
                <a:highlight>
                  <a:srgbClr val="C0C0C0"/>
                </a:highlight>
              </a:rPr>
              <a:t>noting the accomplishment of the grouping's purpose or the impossibility of pursuing it further. </a:t>
            </a:r>
          </a:p>
          <a:p>
            <a:pPr marL="0" indent="0" algn="just">
              <a:buNone/>
            </a:pPr>
            <a:r>
              <a:rPr lang="en-GB" sz="1600" i="1" dirty="0">
                <a:highlight>
                  <a:srgbClr val="C0C0C0"/>
                </a:highlight>
              </a:rPr>
              <a:t>Where, three months after one of the situation referred to in the first subparagraph has occurred, a members' decision establishing the winding up of the grouping has not been taken, any member may petition the court to order winding up. </a:t>
            </a:r>
          </a:p>
          <a:p>
            <a:r>
              <a:rPr lang="en-GB" sz="1600" dirty="0"/>
              <a:t>A grouping must also be wound up by a decision of its members or of the remaining member when the conditions laid down in Article 4(2) are no longer fulfilled.</a:t>
            </a:r>
          </a:p>
          <a:p>
            <a:pPr marL="457200" lvl="1" indent="0">
              <a:buNone/>
            </a:pPr>
            <a:endParaRPr lang="it-IT" sz="1600" dirty="0"/>
          </a:p>
          <a:p>
            <a:pPr marL="457200" lvl="1" indent="0">
              <a:buNone/>
            </a:pPr>
            <a:endParaRPr lang="it-IT" sz="1200" dirty="0"/>
          </a:p>
        </p:txBody>
      </p:sp>
    </p:spTree>
    <p:extLst>
      <p:ext uri="{BB962C8B-B14F-4D97-AF65-F5344CB8AC3E}">
        <p14:creationId xmlns:p14="http://schemas.microsoft.com/office/powerpoint/2010/main" val="2082250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Judiciary winding-up</a:t>
            </a:r>
          </a:p>
        </p:txBody>
      </p:sp>
      <p:sp>
        <p:nvSpPr>
          <p:cNvPr id="7" name="Segnaposto contenuto 6"/>
          <p:cNvSpPr>
            <a:spLocks noGrp="1"/>
          </p:cNvSpPr>
          <p:nvPr>
            <p:ph idx="1"/>
          </p:nvPr>
        </p:nvSpPr>
        <p:spPr>
          <a:xfrm>
            <a:off x="838200" y="2013527"/>
            <a:ext cx="10515600" cy="4165599"/>
          </a:xfrm>
        </p:spPr>
        <p:txBody>
          <a:bodyPr>
            <a:noAutofit/>
          </a:bodyPr>
          <a:lstStyle/>
          <a:p>
            <a:r>
              <a:rPr lang="en-GB" sz="1400" dirty="0"/>
              <a:t>Art. 32</a:t>
            </a:r>
          </a:p>
          <a:p>
            <a:pPr marL="0" indent="0" algn="just">
              <a:buNone/>
            </a:pPr>
            <a:r>
              <a:rPr lang="en-GB" sz="1400" i="1" dirty="0">
                <a:highlight>
                  <a:srgbClr val="C0C0C0"/>
                </a:highlight>
              </a:rPr>
              <a:t>1 . On </a:t>
            </a:r>
            <a:r>
              <a:rPr lang="en-GB" sz="1400" b="1" i="1" dirty="0">
                <a:highlight>
                  <a:srgbClr val="C0C0C0"/>
                </a:highlight>
              </a:rPr>
              <a:t>application by any person concerned </a:t>
            </a:r>
            <a:r>
              <a:rPr lang="en-GB" sz="1400" i="1" dirty="0">
                <a:highlight>
                  <a:srgbClr val="C0C0C0"/>
                </a:highlight>
              </a:rPr>
              <a:t>or by a competent authority, in the event of the infringement of Articles 3, 12 or 31(3), </a:t>
            </a:r>
            <a:r>
              <a:rPr lang="en-GB" sz="1400" b="1" i="1" dirty="0">
                <a:highlight>
                  <a:srgbClr val="C0C0C0"/>
                </a:highlight>
              </a:rPr>
              <a:t>the court must order a grouping to be wound up</a:t>
            </a:r>
            <a:r>
              <a:rPr lang="en-GB" sz="1400" i="1" dirty="0">
                <a:highlight>
                  <a:srgbClr val="C0C0C0"/>
                </a:highlight>
              </a:rPr>
              <a:t>, unless its affairs can be and are put in order before the court has delivered a substantive ruling. </a:t>
            </a:r>
          </a:p>
          <a:p>
            <a:pPr marL="0" indent="0" algn="just">
              <a:buNone/>
            </a:pPr>
            <a:r>
              <a:rPr lang="en-GB" sz="1400" i="1" dirty="0">
                <a:highlight>
                  <a:srgbClr val="C0C0C0"/>
                </a:highlight>
              </a:rPr>
              <a:t>2. On </a:t>
            </a:r>
            <a:r>
              <a:rPr lang="en-GB" sz="1400" b="1" i="1" dirty="0">
                <a:highlight>
                  <a:srgbClr val="C0C0C0"/>
                </a:highlight>
              </a:rPr>
              <a:t>applications by a member</a:t>
            </a:r>
            <a:r>
              <a:rPr lang="en-GB" sz="1400" i="1" dirty="0">
                <a:highlight>
                  <a:srgbClr val="C0C0C0"/>
                </a:highlight>
              </a:rPr>
              <a:t>, the court may order a </a:t>
            </a:r>
            <a:r>
              <a:rPr lang="en-GB" sz="1400" b="1" i="1" dirty="0">
                <a:highlight>
                  <a:srgbClr val="C0C0C0"/>
                </a:highlight>
              </a:rPr>
              <a:t>grouping to be wound up on just and proper grounds</a:t>
            </a:r>
            <a:r>
              <a:rPr lang="en-GB" sz="1400" i="1" dirty="0">
                <a:highlight>
                  <a:srgbClr val="C0C0C0"/>
                </a:highlight>
              </a:rPr>
              <a:t>. </a:t>
            </a:r>
          </a:p>
          <a:p>
            <a:pPr marL="0" indent="0" algn="just">
              <a:buNone/>
            </a:pPr>
            <a:r>
              <a:rPr lang="en-GB" sz="1400" i="1" dirty="0">
                <a:highlight>
                  <a:srgbClr val="C0C0C0"/>
                </a:highlight>
              </a:rPr>
              <a:t>3. A Member State may provide that the court may, on application by a competent authority, order the winding up of a grouping which has its official address in the State to which that authority belongs, wherever the </a:t>
            </a:r>
            <a:r>
              <a:rPr lang="en-GB" sz="1400" b="1" i="1" dirty="0">
                <a:highlight>
                  <a:srgbClr val="C0C0C0"/>
                </a:highlight>
              </a:rPr>
              <a:t>grouping acts in contravention of that State's public interest</a:t>
            </a:r>
            <a:r>
              <a:rPr lang="en-GB" sz="1400" i="1" dirty="0">
                <a:highlight>
                  <a:srgbClr val="C0C0C0"/>
                </a:highlight>
              </a:rPr>
              <a:t>, if the law of that State provides for such a possibility in respect of registered companies or other legal bodies subject to it.</a:t>
            </a:r>
          </a:p>
          <a:p>
            <a:r>
              <a:rPr lang="en-GB" sz="1400" dirty="0"/>
              <a:t>In addition to para 3, see Art. 4.4:</a:t>
            </a:r>
          </a:p>
          <a:p>
            <a:pPr marL="0" indent="0" algn="just">
              <a:buNone/>
            </a:pPr>
            <a:r>
              <a:rPr lang="en-GB" sz="1400" i="1" dirty="0">
                <a:highlight>
                  <a:srgbClr val="C0C0C0"/>
                </a:highlight>
              </a:rPr>
              <a:t>4. </a:t>
            </a:r>
            <a:r>
              <a:rPr lang="en-GB" sz="1400" b="1" i="1" dirty="0">
                <a:highlight>
                  <a:srgbClr val="C0C0C0"/>
                </a:highlight>
              </a:rPr>
              <a:t>Any Member State may, on grounds of that State's public interest, prohibit or restrict participation in groupings by certain classes of natural persons, companies, firms, or other legal bodies</a:t>
            </a:r>
            <a:r>
              <a:rPr lang="en-GB" sz="1400" i="1" dirty="0">
                <a:highlight>
                  <a:srgbClr val="C0C0C0"/>
                </a:highlight>
              </a:rPr>
              <a:t>.</a:t>
            </a:r>
          </a:p>
          <a:p>
            <a:r>
              <a:rPr lang="en-GB" sz="1400" dirty="0"/>
              <a:t>Plus </a:t>
            </a:r>
            <a:r>
              <a:rPr lang="it-IT" sz="1400" dirty="0"/>
              <a:t>Art. </a:t>
            </a:r>
            <a:r>
              <a:rPr lang="en-GB" sz="1400" dirty="0"/>
              <a:t>38 (but here we have no technical winding-up, but simply a prohibition to carry out some activities):</a:t>
            </a:r>
          </a:p>
          <a:p>
            <a:pPr marL="0" indent="0" algn="just">
              <a:buNone/>
            </a:pPr>
            <a:r>
              <a:rPr lang="en-GB" sz="1400" i="1" dirty="0">
                <a:highlight>
                  <a:srgbClr val="C0C0C0"/>
                </a:highlight>
              </a:rPr>
              <a:t>Where a grouping carries on any activity in a Member State in contravention of that State's public interest, a competent authority of that State may prohibit that activity. Review of that competent authority's decision by a judicial authority shall be possible.</a:t>
            </a:r>
          </a:p>
        </p:txBody>
      </p:sp>
    </p:spTree>
    <p:extLst>
      <p:ext uri="{BB962C8B-B14F-4D97-AF65-F5344CB8AC3E}">
        <p14:creationId xmlns:p14="http://schemas.microsoft.com/office/powerpoint/2010/main" val="716734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Effects of winding up</a:t>
            </a:r>
          </a:p>
        </p:txBody>
      </p:sp>
      <p:sp>
        <p:nvSpPr>
          <p:cNvPr id="7" name="Segnaposto contenuto 6"/>
          <p:cNvSpPr>
            <a:spLocks noGrp="1"/>
          </p:cNvSpPr>
          <p:nvPr>
            <p:ph idx="1"/>
          </p:nvPr>
        </p:nvSpPr>
        <p:spPr/>
        <p:txBody>
          <a:bodyPr>
            <a:normAutofit/>
          </a:bodyPr>
          <a:lstStyle/>
          <a:p>
            <a:r>
              <a:rPr lang="en-GB" dirty="0"/>
              <a:t>Art. 35</a:t>
            </a:r>
          </a:p>
          <a:p>
            <a:pPr marL="0" indent="0" algn="just">
              <a:buNone/>
            </a:pPr>
            <a:r>
              <a:rPr lang="en-GB" i="1" dirty="0">
                <a:highlight>
                  <a:srgbClr val="C0C0C0"/>
                </a:highlight>
              </a:rPr>
              <a:t>1 . The winding up of a grouping </a:t>
            </a:r>
            <a:r>
              <a:rPr lang="en-GB" b="1" i="1" dirty="0">
                <a:highlight>
                  <a:srgbClr val="C0C0C0"/>
                </a:highlight>
              </a:rPr>
              <a:t>shall entail its liquidation.</a:t>
            </a:r>
            <a:r>
              <a:rPr lang="en-GB" i="1" dirty="0">
                <a:highlight>
                  <a:srgbClr val="C0C0C0"/>
                </a:highlight>
              </a:rPr>
              <a:t> </a:t>
            </a:r>
          </a:p>
          <a:p>
            <a:pPr marL="0" indent="0" algn="just">
              <a:buNone/>
            </a:pPr>
            <a:r>
              <a:rPr lang="en-GB" i="1" dirty="0">
                <a:highlight>
                  <a:srgbClr val="C0C0C0"/>
                </a:highlight>
              </a:rPr>
              <a:t>2. The liquidation of a grouping and the conclusion of its liquidation shall be governed by </a:t>
            </a:r>
            <a:r>
              <a:rPr lang="en-GB" b="1" i="1" dirty="0">
                <a:highlight>
                  <a:srgbClr val="C0C0C0"/>
                </a:highlight>
              </a:rPr>
              <a:t>national law</a:t>
            </a:r>
            <a:r>
              <a:rPr lang="en-GB" i="1" dirty="0">
                <a:highlight>
                  <a:srgbClr val="C0C0C0"/>
                </a:highlight>
              </a:rPr>
              <a:t>. </a:t>
            </a:r>
          </a:p>
          <a:p>
            <a:pPr marL="0" indent="0" algn="just">
              <a:buNone/>
            </a:pPr>
            <a:r>
              <a:rPr lang="en-GB" i="1" dirty="0">
                <a:highlight>
                  <a:srgbClr val="C0C0C0"/>
                </a:highlight>
              </a:rPr>
              <a:t>3. A grouping shall </a:t>
            </a:r>
            <a:r>
              <a:rPr lang="en-GB" b="1" i="1" dirty="0">
                <a:highlight>
                  <a:srgbClr val="C0C0C0"/>
                </a:highlight>
              </a:rPr>
              <a:t>retain its capacity</a:t>
            </a:r>
            <a:r>
              <a:rPr lang="en-GB" i="1" dirty="0">
                <a:highlight>
                  <a:srgbClr val="C0C0C0"/>
                </a:highlight>
              </a:rPr>
              <a:t>, within the meaning of Article 1(2), until its liquidation is concluded. </a:t>
            </a:r>
          </a:p>
          <a:p>
            <a:pPr marL="0" indent="0" algn="just">
              <a:buNone/>
            </a:pPr>
            <a:r>
              <a:rPr lang="en-GB" i="1" dirty="0">
                <a:highlight>
                  <a:srgbClr val="C0C0C0"/>
                </a:highlight>
              </a:rPr>
              <a:t>4. The liquidator or liquidators shall take the steps required as listed in Articles 7 and 8.</a:t>
            </a:r>
          </a:p>
        </p:txBody>
      </p:sp>
    </p:spTree>
    <p:extLst>
      <p:ext uri="{BB962C8B-B14F-4D97-AF65-F5344CB8AC3E}">
        <p14:creationId xmlns:p14="http://schemas.microsoft.com/office/powerpoint/2010/main" val="905289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How operates European Company Law</a:t>
            </a:r>
          </a:p>
        </p:txBody>
      </p:sp>
      <p:sp>
        <p:nvSpPr>
          <p:cNvPr id="7" name="Segnaposto contenuto 6"/>
          <p:cNvSpPr>
            <a:spLocks noGrp="1"/>
          </p:cNvSpPr>
          <p:nvPr>
            <p:ph idx="1"/>
          </p:nvPr>
        </p:nvSpPr>
        <p:spPr/>
        <p:txBody>
          <a:bodyPr>
            <a:normAutofit/>
          </a:bodyPr>
          <a:lstStyle/>
          <a:p>
            <a:r>
              <a:rPr lang="en-GB" i="1" dirty="0"/>
              <a:t>Directives for harmonisation</a:t>
            </a:r>
          </a:p>
          <a:p>
            <a:endParaRPr lang="en-GB" i="1" dirty="0"/>
          </a:p>
          <a:p>
            <a:r>
              <a:rPr lang="en-GB" i="1" dirty="0"/>
              <a:t>Regulations for standardisation</a:t>
            </a:r>
          </a:p>
          <a:p>
            <a:endParaRPr lang="en-GB" i="1" dirty="0"/>
          </a:p>
          <a:p>
            <a:r>
              <a:rPr lang="en-GB" i="1" dirty="0"/>
              <a:t>Decisions for interpretation</a:t>
            </a:r>
          </a:p>
        </p:txBody>
      </p:sp>
    </p:spTree>
    <p:extLst>
      <p:ext uri="{BB962C8B-B14F-4D97-AF65-F5344CB8AC3E}">
        <p14:creationId xmlns:p14="http://schemas.microsoft.com/office/powerpoint/2010/main" val="900940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The transfer of seat</a:t>
            </a:r>
          </a:p>
        </p:txBody>
      </p:sp>
      <p:sp>
        <p:nvSpPr>
          <p:cNvPr id="7" name="Segnaposto contenuto 6"/>
          <p:cNvSpPr>
            <a:spLocks noGrp="1"/>
          </p:cNvSpPr>
          <p:nvPr>
            <p:ph idx="1"/>
          </p:nvPr>
        </p:nvSpPr>
        <p:spPr>
          <a:xfrm>
            <a:off x="838200" y="2032000"/>
            <a:ext cx="10515600" cy="3917280"/>
          </a:xfrm>
        </p:spPr>
        <p:txBody>
          <a:bodyPr>
            <a:noAutofit/>
          </a:bodyPr>
          <a:lstStyle/>
          <a:p>
            <a:r>
              <a:rPr lang="en-GB" sz="1350" dirty="0"/>
              <a:t>Art 14 ► see also </a:t>
            </a:r>
            <a:r>
              <a:rPr lang="en-GB" sz="1350" dirty="0" err="1"/>
              <a:t>CodDir</a:t>
            </a:r>
            <a:r>
              <a:rPr lang="en-GB" sz="1350" dirty="0"/>
              <a:t> arts. 86b ss. after Directive (EU) 2019/1151</a:t>
            </a:r>
          </a:p>
          <a:p>
            <a:pPr marL="0" indent="0" algn="just">
              <a:buNone/>
            </a:pPr>
            <a:r>
              <a:rPr lang="en-US" sz="1350" i="1" dirty="0">
                <a:highlight>
                  <a:srgbClr val="C0C0C0"/>
                </a:highlight>
              </a:rPr>
              <a:t>1 . When the transfer of the official address results in a change in the law applicable pursuant to Article 2, a </a:t>
            </a:r>
            <a:r>
              <a:rPr lang="en-US" sz="1350" b="1" i="1" dirty="0">
                <a:highlight>
                  <a:srgbClr val="C0C0C0"/>
                </a:highlight>
              </a:rPr>
              <a:t>transfer proposal </a:t>
            </a:r>
            <a:r>
              <a:rPr lang="en-US" sz="1350" i="1" dirty="0">
                <a:highlight>
                  <a:srgbClr val="C0C0C0"/>
                </a:highlight>
              </a:rPr>
              <a:t>must be </a:t>
            </a:r>
            <a:r>
              <a:rPr lang="en-US" sz="1350" b="1" i="1" dirty="0">
                <a:highlight>
                  <a:srgbClr val="C0C0C0"/>
                </a:highlight>
              </a:rPr>
              <a:t>drawn up, filed and published </a:t>
            </a:r>
            <a:r>
              <a:rPr lang="en-US" sz="1350" i="1" dirty="0">
                <a:highlight>
                  <a:srgbClr val="C0C0C0"/>
                </a:highlight>
              </a:rPr>
              <a:t>in accordance with the conditions laid down in Articles 7 and 8 . </a:t>
            </a:r>
          </a:p>
          <a:p>
            <a:pPr marL="0" indent="0" algn="just">
              <a:buNone/>
            </a:pPr>
            <a:r>
              <a:rPr lang="en-US" sz="1350" b="1" i="1" dirty="0">
                <a:highlight>
                  <a:srgbClr val="C0C0C0"/>
                </a:highlight>
              </a:rPr>
              <a:t>No decision to transfer may be taken for two months after publication </a:t>
            </a:r>
            <a:r>
              <a:rPr lang="en-US" sz="1350" i="1" dirty="0">
                <a:highlight>
                  <a:srgbClr val="C0C0C0"/>
                </a:highlight>
              </a:rPr>
              <a:t>of the proposal. Any such decision must be taken by the members of the grouping </a:t>
            </a:r>
            <a:r>
              <a:rPr lang="en-US" sz="1350" b="1" i="1" dirty="0">
                <a:highlight>
                  <a:srgbClr val="C0C0C0"/>
                </a:highlight>
              </a:rPr>
              <a:t>unanimously</a:t>
            </a:r>
            <a:r>
              <a:rPr lang="en-US" sz="1350" i="1" dirty="0">
                <a:highlight>
                  <a:srgbClr val="C0C0C0"/>
                </a:highlight>
              </a:rPr>
              <a:t>. The transfer shall </a:t>
            </a:r>
            <a:r>
              <a:rPr lang="en-US" sz="1350" b="1" i="1" dirty="0">
                <a:highlight>
                  <a:srgbClr val="C0C0C0"/>
                </a:highlight>
              </a:rPr>
              <a:t>take effect on the date on which the grouping is registered</a:t>
            </a:r>
            <a:r>
              <a:rPr lang="en-US" sz="1350" i="1" dirty="0">
                <a:highlight>
                  <a:srgbClr val="C0C0C0"/>
                </a:highlight>
              </a:rPr>
              <a:t>, in accordance with Article 6, </a:t>
            </a:r>
            <a:r>
              <a:rPr lang="en-US" sz="1350" b="1" i="1" dirty="0">
                <a:highlight>
                  <a:srgbClr val="C0C0C0"/>
                </a:highlight>
              </a:rPr>
              <a:t>at the registry for the new official address</a:t>
            </a:r>
            <a:r>
              <a:rPr lang="en-US" sz="1350" i="1" dirty="0">
                <a:highlight>
                  <a:srgbClr val="C0C0C0"/>
                </a:highlight>
              </a:rPr>
              <a:t>. That registration </a:t>
            </a:r>
            <a:r>
              <a:rPr lang="en-US" sz="1350" b="1" i="1" dirty="0">
                <a:highlight>
                  <a:srgbClr val="C0C0C0"/>
                </a:highlight>
              </a:rPr>
              <a:t>may not be effected until evidence has been produced that the proposal to transfer the official address has been published</a:t>
            </a:r>
            <a:r>
              <a:rPr lang="en-US" sz="1350" i="1" dirty="0">
                <a:highlight>
                  <a:srgbClr val="C0C0C0"/>
                </a:highlight>
              </a:rPr>
              <a:t>. </a:t>
            </a:r>
          </a:p>
          <a:p>
            <a:pPr marL="0" indent="0" algn="just">
              <a:buNone/>
            </a:pPr>
            <a:r>
              <a:rPr lang="en-US" sz="1350" i="1" dirty="0">
                <a:highlight>
                  <a:srgbClr val="C0C0C0"/>
                </a:highlight>
              </a:rPr>
              <a:t>2. The </a:t>
            </a:r>
            <a:r>
              <a:rPr lang="en-US" sz="1350" b="1" i="1" dirty="0">
                <a:highlight>
                  <a:srgbClr val="C0C0C0"/>
                </a:highlight>
              </a:rPr>
              <a:t>termination of a grouping's registration at the registry for its old official address may not be effected until evidence has been produced that the grouping has been registered at the registry for its new official address</a:t>
            </a:r>
            <a:r>
              <a:rPr lang="en-US" sz="1350" i="1" dirty="0">
                <a:highlight>
                  <a:srgbClr val="C0C0C0"/>
                </a:highlight>
              </a:rPr>
              <a:t>. </a:t>
            </a:r>
          </a:p>
          <a:p>
            <a:pPr marL="0" indent="0" algn="just">
              <a:buNone/>
            </a:pPr>
            <a:r>
              <a:rPr lang="en-US" sz="1350" i="1" dirty="0">
                <a:highlight>
                  <a:srgbClr val="C0C0C0"/>
                </a:highlight>
              </a:rPr>
              <a:t>3 . Upon publication of a grouping's new registration the new official address may be relied on as against third parties in accordance with the conditions referred to in Article 9 ( 1 ); however, </a:t>
            </a:r>
            <a:r>
              <a:rPr lang="en-US" sz="1350" b="1" i="1" dirty="0">
                <a:highlight>
                  <a:srgbClr val="C0C0C0"/>
                </a:highlight>
              </a:rPr>
              <a:t>as long as the termination of the grouping's registration at the registry for the old official address has not been published, third parties may continue to rely on the old official address unless the grouping proves that such third parties were aware of the new official address</a:t>
            </a:r>
            <a:r>
              <a:rPr lang="en-US" sz="1350" i="1" dirty="0">
                <a:highlight>
                  <a:srgbClr val="C0C0C0"/>
                </a:highlight>
              </a:rPr>
              <a:t>. </a:t>
            </a:r>
          </a:p>
          <a:p>
            <a:pPr marL="0" indent="0" algn="just">
              <a:buNone/>
            </a:pPr>
            <a:r>
              <a:rPr lang="en-US" sz="1350" i="1" dirty="0">
                <a:highlight>
                  <a:srgbClr val="C0C0C0"/>
                </a:highlight>
              </a:rPr>
              <a:t>4. The laws of a Member State may provide that, as regards groupings registered under Article 6 in that Member State, the transfer of an official address which would result in a change of the law applicable shall not take effect if, within the two-month period referred to in paragraph 1, a competent authority in that Member State opposes it. Such opposition may be based only on grounds of public interest. Review by a judicial authority must be possible.</a:t>
            </a:r>
            <a:endParaRPr lang="it-IT" sz="1350" i="1" dirty="0">
              <a:highlight>
                <a:srgbClr val="C0C0C0"/>
              </a:highlight>
            </a:endParaRPr>
          </a:p>
        </p:txBody>
      </p:sp>
    </p:spTree>
    <p:extLst>
      <p:ext uri="{BB962C8B-B14F-4D97-AF65-F5344CB8AC3E}">
        <p14:creationId xmlns:p14="http://schemas.microsoft.com/office/powerpoint/2010/main" val="1076153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The success of the EEIG</a:t>
            </a:r>
          </a:p>
        </p:txBody>
      </p:sp>
      <p:sp>
        <p:nvSpPr>
          <p:cNvPr id="7" name="Segnaposto contenuto 6"/>
          <p:cNvSpPr>
            <a:spLocks noGrp="1"/>
          </p:cNvSpPr>
          <p:nvPr>
            <p:ph idx="1"/>
          </p:nvPr>
        </p:nvSpPr>
        <p:spPr>
          <a:xfrm>
            <a:off x="838200" y="2032000"/>
            <a:ext cx="10515600" cy="3917280"/>
          </a:xfrm>
        </p:spPr>
        <p:txBody>
          <a:bodyPr>
            <a:noAutofit/>
          </a:bodyPr>
          <a:lstStyle/>
          <a:p>
            <a:pPr marL="0" indent="0">
              <a:buNone/>
            </a:pPr>
            <a:r>
              <a:rPr lang="it-IT" i="1" dirty="0" err="1"/>
              <a:t>Rather</a:t>
            </a:r>
            <a:r>
              <a:rPr lang="it-IT" i="1" dirty="0"/>
              <a:t> </a:t>
            </a:r>
            <a:r>
              <a:rPr lang="it-IT" i="1" dirty="0" err="1"/>
              <a:t>debatable</a:t>
            </a:r>
            <a:r>
              <a:rPr lang="it-IT" i="1" dirty="0"/>
              <a:t>: </a:t>
            </a:r>
          </a:p>
          <a:p>
            <a:pPr>
              <a:buFontTx/>
              <a:buChar char="-"/>
            </a:pPr>
            <a:r>
              <a:rPr lang="it-IT" i="1" dirty="0" err="1"/>
              <a:t>Very</a:t>
            </a:r>
            <a:r>
              <a:rPr lang="it-IT" i="1" dirty="0"/>
              <a:t> </a:t>
            </a:r>
            <a:r>
              <a:rPr lang="it-IT" i="1" dirty="0" err="1"/>
              <a:t>few</a:t>
            </a:r>
            <a:r>
              <a:rPr lang="it-IT" i="1" dirty="0"/>
              <a:t> </a:t>
            </a:r>
            <a:r>
              <a:rPr lang="it-IT" i="1" dirty="0" err="1"/>
              <a:t>established</a:t>
            </a:r>
            <a:r>
              <a:rPr lang="it-IT" i="1" dirty="0"/>
              <a:t> </a:t>
            </a:r>
            <a:r>
              <a:rPr lang="it-IT" i="1" dirty="0" err="1"/>
              <a:t>EEIGs</a:t>
            </a:r>
            <a:r>
              <a:rPr lang="it-IT" i="1" dirty="0"/>
              <a:t> (</a:t>
            </a:r>
            <a:r>
              <a:rPr lang="it-IT" i="1" dirty="0" err="1"/>
              <a:t>not</a:t>
            </a:r>
            <a:r>
              <a:rPr lang="it-IT" i="1" dirty="0"/>
              <a:t> </a:t>
            </a:r>
            <a:r>
              <a:rPr lang="it-IT" i="1" dirty="0" err="1"/>
              <a:t>even</a:t>
            </a:r>
            <a:r>
              <a:rPr lang="it-IT" i="1" dirty="0"/>
              <a:t> clear </a:t>
            </a:r>
            <a:r>
              <a:rPr lang="it-IT" i="1" dirty="0" err="1"/>
              <a:t>figures</a:t>
            </a:r>
            <a:r>
              <a:rPr lang="it-IT" i="1" dirty="0"/>
              <a:t>: </a:t>
            </a:r>
            <a:r>
              <a:rPr lang="it-IT" i="1" dirty="0" err="1"/>
              <a:t>according</a:t>
            </a:r>
            <a:r>
              <a:rPr lang="it-IT" i="1" dirty="0"/>
              <a:t> to Libertas, in 2020, + 2678 -472)</a:t>
            </a:r>
          </a:p>
          <a:p>
            <a:pPr lvl="1">
              <a:buFontTx/>
              <a:buChar char="-"/>
            </a:pPr>
            <a:r>
              <a:rPr lang="it-IT" i="1" dirty="0"/>
              <a:t>Systems of </a:t>
            </a:r>
            <a:r>
              <a:rPr lang="it-IT" i="1" dirty="0" err="1"/>
              <a:t>disclosure</a:t>
            </a:r>
            <a:r>
              <a:rPr lang="it-IT" i="1" dirty="0"/>
              <a:t> </a:t>
            </a:r>
            <a:r>
              <a:rPr lang="it-IT" i="1" dirty="0" err="1"/>
              <a:t>currently</a:t>
            </a:r>
            <a:r>
              <a:rPr lang="it-IT" i="1" dirty="0"/>
              <a:t> </a:t>
            </a:r>
            <a:r>
              <a:rPr lang="it-IT" i="1" dirty="0" err="1"/>
              <a:t>outdated</a:t>
            </a:r>
            <a:endParaRPr lang="it-IT" i="1" dirty="0"/>
          </a:p>
          <a:p>
            <a:pPr lvl="1">
              <a:buFontTx/>
              <a:buChar char="-"/>
            </a:pPr>
            <a:r>
              <a:rPr lang="it-IT" i="1" dirty="0"/>
              <a:t>In Poland? 1, est. 2006.</a:t>
            </a:r>
          </a:p>
          <a:p>
            <a:pPr>
              <a:buFontTx/>
              <a:buChar char="-"/>
            </a:pPr>
            <a:r>
              <a:rPr lang="it-IT" i="1" dirty="0"/>
              <a:t>Not </a:t>
            </a:r>
            <a:r>
              <a:rPr lang="it-IT" i="1" dirty="0" err="1"/>
              <a:t>truly</a:t>
            </a:r>
            <a:r>
              <a:rPr lang="it-IT" i="1" dirty="0"/>
              <a:t> standard</a:t>
            </a:r>
          </a:p>
          <a:p>
            <a:pPr>
              <a:buFontTx/>
              <a:buChar char="-"/>
            </a:pPr>
            <a:r>
              <a:rPr lang="it-IT" i="1" dirty="0" err="1"/>
              <a:t>Unlimited</a:t>
            </a:r>
            <a:r>
              <a:rPr lang="it-IT" i="1" dirty="0"/>
              <a:t> liability </a:t>
            </a:r>
            <a:r>
              <a:rPr lang="it-IT" i="1" dirty="0" err="1"/>
              <a:t>is</a:t>
            </a:r>
            <a:r>
              <a:rPr lang="it-IT" i="1" dirty="0"/>
              <a:t> </a:t>
            </a:r>
            <a:r>
              <a:rPr lang="it-IT" i="1" dirty="0" err="1"/>
              <a:t>not</a:t>
            </a:r>
            <a:r>
              <a:rPr lang="it-IT" i="1" dirty="0"/>
              <a:t> </a:t>
            </a:r>
            <a:r>
              <a:rPr lang="it-IT" i="1" dirty="0" err="1"/>
              <a:t>appealing</a:t>
            </a:r>
            <a:r>
              <a:rPr lang="it-IT" i="1" dirty="0"/>
              <a:t>….</a:t>
            </a:r>
          </a:p>
          <a:p>
            <a:pPr>
              <a:buFontTx/>
              <a:buChar char="-"/>
            </a:pPr>
            <a:r>
              <a:rPr lang="it-IT" i="1" dirty="0"/>
              <a:t>In some </a:t>
            </a:r>
            <a:r>
              <a:rPr lang="it-IT" i="1" dirty="0" err="1"/>
              <a:t>cases</a:t>
            </a:r>
            <a:r>
              <a:rPr lang="it-IT" i="1" dirty="0"/>
              <a:t> non </a:t>
            </a:r>
            <a:r>
              <a:rPr lang="it-IT" i="1" dirty="0" err="1"/>
              <a:t>legal</a:t>
            </a:r>
            <a:r>
              <a:rPr lang="it-IT" i="1" dirty="0"/>
              <a:t> </a:t>
            </a:r>
            <a:r>
              <a:rPr lang="it-IT" i="1" dirty="0" err="1"/>
              <a:t>persons</a:t>
            </a:r>
            <a:r>
              <a:rPr lang="it-IT" i="1" dirty="0"/>
              <a:t> (</a:t>
            </a:r>
            <a:r>
              <a:rPr lang="it-IT" i="1" dirty="0" err="1"/>
              <a:t>Italy</a:t>
            </a:r>
            <a:r>
              <a:rPr lang="it-IT" i="1" dirty="0"/>
              <a:t>, Germany)</a:t>
            </a:r>
          </a:p>
        </p:txBody>
      </p:sp>
    </p:spTree>
    <p:extLst>
      <p:ext uri="{BB962C8B-B14F-4D97-AF65-F5344CB8AC3E}">
        <p14:creationId xmlns:p14="http://schemas.microsoft.com/office/powerpoint/2010/main" val="4275884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1F983-7D4A-36DD-992A-C7070E8CF873}"/>
              </a:ext>
            </a:extLst>
          </p:cNvPr>
          <p:cNvSpPr>
            <a:spLocks noGrp="1"/>
          </p:cNvSpPr>
          <p:nvPr>
            <p:ph type="title"/>
          </p:nvPr>
        </p:nvSpPr>
        <p:spPr/>
        <p:txBody>
          <a:bodyPr/>
          <a:lstStyle/>
          <a:p>
            <a:r>
              <a:rPr lang="it-IT" dirty="0"/>
              <a:t>Ant </a:t>
            </a:r>
            <a:r>
              <a:rPr lang="it-IT" dirty="0" err="1"/>
              <a:t>what</a:t>
            </a:r>
            <a:r>
              <a:rPr lang="it-IT" dirty="0"/>
              <a:t> </a:t>
            </a:r>
            <a:r>
              <a:rPr lang="it-IT" dirty="0" err="1"/>
              <a:t>about</a:t>
            </a:r>
            <a:r>
              <a:rPr lang="it-IT" dirty="0"/>
              <a:t> </a:t>
            </a:r>
            <a:r>
              <a:rPr lang="it-IT" dirty="0" err="1"/>
              <a:t>Italy</a:t>
            </a:r>
            <a:r>
              <a:rPr lang="it-IT" dirty="0"/>
              <a:t>?</a:t>
            </a:r>
          </a:p>
        </p:txBody>
      </p:sp>
      <p:sp>
        <p:nvSpPr>
          <p:cNvPr id="3" name="Segnaposto contenuto 2">
            <a:extLst>
              <a:ext uri="{FF2B5EF4-FFF2-40B4-BE49-F238E27FC236}">
                <a16:creationId xmlns:a16="http://schemas.microsoft.com/office/drawing/2014/main" id="{8C1A72BC-89C8-18C4-37FC-B6BBC6AA306A}"/>
              </a:ext>
            </a:extLst>
          </p:cNvPr>
          <p:cNvSpPr>
            <a:spLocks noGrp="1"/>
          </p:cNvSpPr>
          <p:nvPr>
            <p:ph idx="1"/>
          </p:nvPr>
        </p:nvSpPr>
        <p:spPr/>
        <p:txBody>
          <a:bodyPr/>
          <a:lstStyle/>
          <a:p>
            <a:r>
              <a:rPr lang="it-IT" dirty="0" err="1"/>
              <a:t>Interesting</a:t>
            </a:r>
            <a:r>
              <a:rPr lang="it-IT" dirty="0"/>
              <a:t> case: </a:t>
            </a:r>
            <a:r>
              <a:rPr lang="it-IT" dirty="0" err="1"/>
              <a:t>similar</a:t>
            </a:r>
            <a:r>
              <a:rPr lang="it-IT" dirty="0"/>
              <a:t> to a consortium, </a:t>
            </a:r>
            <a:r>
              <a:rPr lang="it-IT" dirty="0" err="1"/>
              <a:t>but</a:t>
            </a:r>
            <a:r>
              <a:rPr lang="it-IT" dirty="0"/>
              <a:t> cross-</a:t>
            </a:r>
            <a:r>
              <a:rPr lang="it-IT" dirty="0" err="1"/>
              <a:t>border</a:t>
            </a:r>
            <a:endParaRPr lang="it-IT" dirty="0"/>
          </a:p>
          <a:p>
            <a:endParaRPr lang="it-IT" dirty="0"/>
          </a:p>
          <a:p>
            <a:r>
              <a:rPr lang="it-IT" dirty="0" err="1"/>
              <a:t>Established</a:t>
            </a:r>
            <a:r>
              <a:rPr lang="it-IT" dirty="0"/>
              <a:t> (</a:t>
            </a:r>
            <a:r>
              <a:rPr lang="it-IT" dirty="0" err="1"/>
              <a:t>as</a:t>
            </a:r>
            <a:r>
              <a:rPr lang="it-IT" dirty="0"/>
              <a:t> of </a:t>
            </a:r>
            <a:r>
              <a:rPr lang="it-IT" dirty="0" err="1"/>
              <a:t>September</a:t>
            </a:r>
            <a:r>
              <a:rPr lang="it-IT" dirty="0"/>
              <a:t> 2019): </a:t>
            </a:r>
          </a:p>
          <a:p>
            <a:pPr lvl="1"/>
            <a:r>
              <a:rPr lang="it-IT" dirty="0"/>
              <a:t>235 </a:t>
            </a:r>
            <a:r>
              <a:rPr lang="it-IT" dirty="0" err="1"/>
              <a:t>according</a:t>
            </a:r>
            <a:r>
              <a:rPr lang="it-IT" dirty="0"/>
              <a:t> to EUOJ</a:t>
            </a:r>
          </a:p>
          <a:p>
            <a:pPr lvl="1"/>
            <a:r>
              <a:rPr lang="it-IT" dirty="0"/>
              <a:t>425 </a:t>
            </a:r>
            <a:r>
              <a:rPr lang="it-IT" dirty="0" err="1"/>
              <a:t>according</a:t>
            </a:r>
            <a:r>
              <a:rPr lang="it-IT" dirty="0"/>
              <a:t> to the Business </a:t>
            </a:r>
            <a:r>
              <a:rPr lang="it-IT" dirty="0" err="1"/>
              <a:t>Register</a:t>
            </a:r>
            <a:endParaRPr lang="it-IT" dirty="0"/>
          </a:p>
          <a:p>
            <a:r>
              <a:rPr lang="it-IT" dirty="0" err="1"/>
              <a:t>Officially</a:t>
            </a:r>
            <a:r>
              <a:rPr lang="it-IT" dirty="0"/>
              <a:t> </a:t>
            </a:r>
            <a:r>
              <a:rPr lang="it-IT" dirty="0" err="1"/>
              <a:t>wound</a:t>
            </a:r>
            <a:r>
              <a:rPr lang="it-IT" dirty="0"/>
              <a:t>-up: </a:t>
            </a:r>
          </a:p>
          <a:p>
            <a:pPr lvl="1"/>
            <a:r>
              <a:rPr lang="it-IT" dirty="0"/>
              <a:t>32 (EUOJ)</a:t>
            </a:r>
          </a:p>
          <a:p>
            <a:pPr lvl="1"/>
            <a:r>
              <a:rPr lang="it-IT" dirty="0"/>
              <a:t>148 (Business </a:t>
            </a:r>
            <a:r>
              <a:rPr lang="it-IT" dirty="0" err="1"/>
              <a:t>Register</a:t>
            </a:r>
            <a:r>
              <a:rPr lang="it-IT" dirty="0"/>
              <a:t>)</a:t>
            </a:r>
          </a:p>
          <a:p>
            <a:endParaRPr lang="it-IT" dirty="0"/>
          </a:p>
        </p:txBody>
      </p:sp>
    </p:spTree>
    <p:extLst>
      <p:ext uri="{BB962C8B-B14F-4D97-AF65-F5344CB8AC3E}">
        <p14:creationId xmlns:p14="http://schemas.microsoft.com/office/powerpoint/2010/main" val="1261176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1F983-7D4A-36DD-992A-C7070E8CF873}"/>
              </a:ext>
            </a:extLst>
          </p:cNvPr>
          <p:cNvSpPr>
            <a:spLocks noGrp="1"/>
          </p:cNvSpPr>
          <p:nvPr>
            <p:ph type="title"/>
          </p:nvPr>
        </p:nvSpPr>
        <p:spPr/>
        <p:txBody>
          <a:bodyPr/>
          <a:lstStyle/>
          <a:p>
            <a:r>
              <a:rPr lang="it-IT" dirty="0"/>
              <a:t>Ant </a:t>
            </a:r>
            <a:r>
              <a:rPr lang="it-IT" dirty="0" err="1"/>
              <a:t>what</a:t>
            </a:r>
            <a:r>
              <a:rPr lang="it-IT" dirty="0"/>
              <a:t> </a:t>
            </a:r>
            <a:r>
              <a:rPr lang="it-IT" dirty="0" err="1"/>
              <a:t>about</a:t>
            </a:r>
            <a:r>
              <a:rPr lang="it-IT" dirty="0"/>
              <a:t> </a:t>
            </a:r>
            <a:r>
              <a:rPr lang="it-IT" dirty="0" err="1"/>
              <a:t>Italy</a:t>
            </a:r>
            <a:r>
              <a:rPr lang="it-IT" dirty="0"/>
              <a:t>?</a:t>
            </a:r>
          </a:p>
        </p:txBody>
      </p:sp>
      <p:sp>
        <p:nvSpPr>
          <p:cNvPr id="3" name="Segnaposto contenuto 2">
            <a:extLst>
              <a:ext uri="{FF2B5EF4-FFF2-40B4-BE49-F238E27FC236}">
                <a16:creationId xmlns:a16="http://schemas.microsoft.com/office/drawing/2014/main" id="{8C1A72BC-89C8-18C4-37FC-B6BBC6AA306A}"/>
              </a:ext>
            </a:extLst>
          </p:cNvPr>
          <p:cNvSpPr>
            <a:spLocks noGrp="1"/>
          </p:cNvSpPr>
          <p:nvPr>
            <p:ph idx="1"/>
          </p:nvPr>
        </p:nvSpPr>
        <p:spPr/>
        <p:txBody>
          <a:bodyPr/>
          <a:lstStyle/>
          <a:p>
            <a:r>
              <a:rPr lang="it-IT" dirty="0"/>
              <a:t>So: </a:t>
            </a:r>
            <a:r>
              <a:rPr lang="it-IT" dirty="0" err="1"/>
              <a:t>active</a:t>
            </a:r>
            <a:r>
              <a:rPr lang="it-IT" dirty="0"/>
              <a:t> </a:t>
            </a:r>
            <a:r>
              <a:rPr lang="it-IT" dirty="0" err="1"/>
              <a:t>between</a:t>
            </a:r>
            <a:r>
              <a:rPr lang="it-IT" dirty="0"/>
              <a:t> 203 and 277</a:t>
            </a:r>
          </a:p>
          <a:p>
            <a:endParaRPr lang="it-IT" dirty="0"/>
          </a:p>
          <a:p>
            <a:r>
              <a:rPr lang="it-IT" dirty="0" err="1"/>
              <a:t>Improper</a:t>
            </a:r>
            <a:r>
              <a:rPr lang="it-IT" dirty="0"/>
              <a:t> </a:t>
            </a:r>
            <a:r>
              <a:rPr lang="it-IT" dirty="0" err="1"/>
              <a:t>comparison</a:t>
            </a:r>
            <a:r>
              <a:rPr lang="it-IT" dirty="0"/>
              <a:t>: in </a:t>
            </a:r>
            <a:r>
              <a:rPr lang="it-IT" dirty="0" err="1"/>
              <a:t>Italy</a:t>
            </a:r>
            <a:r>
              <a:rPr lang="it-IT" dirty="0"/>
              <a:t> 1 Million s.r.l. </a:t>
            </a:r>
          </a:p>
          <a:p>
            <a:endParaRPr lang="it-IT" dirty="0"/>
          </a:p>
          <a:p>
            <a:r>
              <a:rPr lang="it-IT" dirty="0"/>
              <a:t>But the EEIG </a:t>
            </a:r>
            <a:r>
              <a:rPr lang="it-IT" dirty="0" err="1"/>
              <a:t>is</a:t>
            </a:r>
            <a:r>
              <a:rPr lang="it-IT" dirty="0"/>
              <a:t> </a:t>
            </a:r>
            <a:r>
              <a:rPr lang="it-IT" dirty="0" err="1"/>
              <a:t>something</a:t>
            </a:r>
            <a:r>
              <a:rPr lang="it-IT" dirty="0"/>
              <a:t> </a:t>
            </a:r>
            <a:r>
              <a:rPr lang="it-IT" dirty="0" err="1"/>
              <a:t>different</a:t>
            </a:r>
            <a:r>
              <a:rPr lang="it-IT" dirty="0"/>
              <a:t>… </a:t>
            </a:r>
          </a:p>
        </p:txBody>
      </p:sp>
    </p:spTree>
    <p:extLst>
      <p:ext uri="{BB962C8B-B14F-4D97-AF65-F5344CB8AC3E}">
        <p14:creationId xmlns:p14="http://schemas.microsoft.com/office/powerpoint/2010/main" val="9394657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1F983-7D4A-36DD-992A-C7070E8CF873}"/>
              </a:ext>
            </a:extLst>
          </p:cNvPr>
          <p:cNvSpPr>
            <a:spLocks noGrp="1"/>
          </p:cNvSpPr>
          <p:nvPr>
            <p:ph type="title"/>
          </p:nvPr>
        </p:nvSpPr>
        <p:spPr/>
        <p:txBody>
          <a:bodyPr/>
          <a:lstStyle/>
          <a:p>
            <a:r>
              <a:rPr lang="it-IT" dirty="0"/>
              <a:t>How </a:t>
            </a:r>
            <a:r>
              <a:rPr lang="it-IT" dirty="0" err="1"/>
              <a:t>many</a:t>
            </a:r>
            <a:r>
              <a:rPr lang="it-IT" dirty="0"/>
              <a:t> </a:t>
            </a:r>
            <a:r>
              <a:rPr lang="it-IT" dirty="0" err="1"/>
              <a:t>members</a:t>
            </a:r>
            <a:r>
              <a:rPr lang="it-IT" dirty="0"/>
              <a:t>?</a:t>
            </a:r>
          </a:p>
        </p:txBody>
      </p:sp>
      <p:sp>
        <p:nvSpPr>
          <p:cNvPr id="3" name="Segnaposto contenuto 2">
            <a:extLst>
              <a:ext uri="{FF2B5EF4-FFF2-40B4-BE49-F238E27FC236}">
                <a16:creationId xmlns:a16="http://schemas.microsoft.com/office/drawing/2014/main" id="{8C1A72BC-89C8-18C4-37FC-B6BBC6AA306A}"/>
              </a:ext>
            </a:extLst>
          </p:cNvPr>
          <p:cNvSpPr>
            <a:spLocks noGrp="1"/>
          </p:cNvSpPr>
          <p:nvPr>
            <p:ph idx="1"/>
          </p:nvPr>
        </p:nvSpPr>
        <p:spPr/>
        <p:txBody>
          <a:bodyPr>
            <a:normAutofit lnSpcReduction="10000"/>
          </a:bodyPr>
          <a:lstStyle/>
          <a:p>
            <a:r>
              <a:rPr lang="it-IT" dirty="0"/>
              <a:t>Data </a:t>
            </a:r>
            <a:r>
              <a:rPr lang="it-IT" dirty="0" err="1"/>
              <a:t>available</a:t>
            </a:r>
            <a:r>
              <a:rPr lang="it-IT" dirty="0"/>
              <a:t> for 85 </a:t>
            </a:r>
            <a:r>
              <a:rPr lang="it-IT" dirty="0" err="1"/>
              <a:t>EEIGs</a:t>
            </a:r>
            <a:r>
              <a:rPr lang="it-IT" dirty="0"/>
              <a:t> </a:t>
            </a:r>
            <a:r>
              <a:rPr lang="it-IT" dirty="0" err="1"/>
              <a:t>only</a:t>
            </a:r>
            <a:endParaRPr lang="it-IT" dirty="0"/>
          </a:p>
          <a:p>
            <a:endParaRPr lang="it-IT" dirty="0"/>
          </a:p>
          <a:p>
            <a:r>
              <a:rPr lang="it-IT" dirty="0" err="1"/>
              <a:t>Only</a:t>
            </a:r>
            <a:r>
              <a:rPr lang="it-IT" dirty="0"/>
              <a:t> 7 </a:t>
            </a:r>
            <a:r>
              <a:rPr lang="it-IT" dirty="0" err="1"/>
              <a:t>have</a:t>
            </a:r>
            <a:r>
              <a:rPr lang="it-IT" dirty="0"/>
              <a:t> 10 or more </a:t>
            </a:r>
            <a:r>
              <a:rPr lang="it-IT" dirty="0" err="1"/>
              <a:t>members</a:t>
            </a:r>
            <a:r>
              <a:rPr lang="it-IT" dirty="0"/>
              <a:t> (top: 18, </a:t>
            </a:r>
            <a:r>
              <a:rPr lang="it-IT" dirty="0" err="1"/>
              <a:t>but</a:t>
            </a:r>
            <a:r>
              <a:rPr lang="it-IT" dirty="0"/>
              <a:t> 15 are from </a:t>
            </a:r>
            <a:r>
              <a:rPr lang="it-IT" dirty="0" err="1"/>
              <a:t>Italy</a:t>
            </a:r>
            <a:r>
              <a:rPr lang="it-IT" dirty="0"/>
              <a:t>…)</a:t>
            </a:r>
          </a:p>
          <a:p>
            <a:endParaRPr lang="it-IT" dirty="0"/>
          </a:p>
          <a:p>
            <a:r>
              <a:rPr lang="it-IT" dirty="0"/>
              <a:t>25 </a:t>
            </a:r>
            <a:r>
              <a:rPr lang="it-IT" dirty="0" err="1"/>
              <a:t>have</a:t>
            </a:r>
            <a:r>
              <a:rPr lang="it-IT" dirty="0"/>
              <a:t> 5 or more </a:t>
            </a:r>
            <a:r>
              <a:rPr lang="it-IT" dirty="0" err="1"/>
              <a:t>members</a:t>
            </a:r>
            <a:endParaRPr lang="it-IT" dirty="0"/>
          </a:p>
          <a:p>
            <a:endParaRPr lang="it-IT" dirty="0"/>
          </a:p>
          <a:p>
            <a:r>
              <a:rPr lang="it-IT" dirty="0"/>
              <a:t>26 </a:t>
            </a:r>
            <a:r>
              <a:rPr lang="it-IT" dirty="0" err="1"/>
              <a:t>have</a:t>
            </a:r>
            <a:r>
              <a:rPr lang="it-IT" dirty="0"/>
              <a:t> just 2 </a:t>
            </a:r>
            <a:r>
              <a:rPr lang="it-IT" dirty="0" err="1"/>
              <a:t>members</a:t>
            </a:r>
            <a:endParaRPr lang="it-IT" dirty="0"/>
          </a:p>
        </p:txBody>
      </p:sp>
    </p:spTree>
    <p:extLst>
      <p:ext uri="{BB962C8B-B14F-4D97-AF65-F5344CB8AC3E}">
        <p14:creationId xmlns:p14="http://schemas.microsoft.com/office/powerpoint/2010/main" val="1985270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1F983-7D4A-36DD-992A-C7070E8CF873}"/>
              </a:ext>
            </a:extLst>
          </p:cNvPr>
          <p:cNvSpPr>
            <a:spLocks noGrp="1"/>
          </p:cNvSpPr>
          <p:nvPr>
            <p:ph type="title"/>
          </p:nvPr>
        </p:nvSpPr>
        <p:spPr/>
        <p:txBody>
          <a:bodyPr/>
          <a:lstStyle/>
          <a:p>
            <a:r>
              <a:rPr lang="it-IT" dirty="0"/>
              <a:t>From </a:t>
            </a:r>
            <a:r>
              <a:rPr lang="it-IT" dirty="0" err="1"/>
              <a:t>where</a:t>
            </a:r>
            <a:r>
              <a:rPr lang="it-IT" dirty="0"/>
              <a:t>?</a:t>
            </a:r>
          </a:p>
        </p:txBody>
      </p:sp>
      <p:sp>
        <p:nvSpPr>
          <p:cNvPr id="3" name="Segnaposto contenuto 2">
            <a:extLst>
              <a:ext uri="{FF2B5EF4-FFF2-40B4-BE49-F238E27FC236}">
                <a16:creationId xmlns:a16="http://schemas.microsoft.com/office/drawing/2014/main" id="{8C1A72BC-89C8-18C4-37FC-B6BBC6AA306A}"/>
              </a:ext>
            </a:extLst>
          </p:cNvPr>
          <p:cNvSpPr>
            <a:spLocks noGrp="1"/>
          </p:cNvSpPr>
          <p:nvPr>
            <p:ph idx="1"/>
          </p:nvPr>
        </p:nvSpPr>
        <p:spPr/>
        <p:txBody>
          <a:bodyPr/>
          <a:lstStyle/>
          <a:p>
            <a:r>
              <a:rPr lang="it-IT" dirty="0" err="1"/>
              <a:t>Italy</a:t>
            </a:r>
            <a:r>
              <a:rPr lang="it-IT" dirty="0"/>
              <a:t>: 240</a:t>
            </a:r>
          </a:p>
          <a:p>
            <a:r>
              <a:rPr lang="it-IT" dirty="0" err="1"/>
              <a:t>Spain</a:t>
            </a:r>
            <a:r>
              <a:rPr lang="it-IT" dirty="0"/>
              <a:t>: 24</a:t>
            </a:r>
          </a:p>
          <a:p>
            <a:r>
              <a:rPr lang="it-IT" dirty="0"/>
              <a:t>UK: 23</a:t>
            </a:r>
          </a:p>
          <a:p>
            <a:r>
              <a:rPr lang="it-IT" dirty="0"/>
              <a:t>Germany: 17</a:t>
            </a:r>
          </a:p>
          <a:p>
            <a:r>
              <a:rPr lang="it-IT" dirty="0"/>
              <a:t>France: 12</a:t>
            </a:r>
          </a:p>
          <a:p>
            <a:r>
              <a:rPr lang="it-IT" dirty="0" err="1"/>
              <a:t>Belgium</a:t>
            </a:r>
            <a:r>
              <a:rPr lang="it-IT" dirty="0"/>
              <a:t>, Luxemburg, Slovenia and Romania: 4</a:t>
            </a:r>
          </a:p>
        </p:txBody>
      </p:sp>
    </p:spTree>
    <p:extLst>
      <p:ext uri="{BB962C8B-B14F-4D97-AF65-F5344CB8AC3E}">
        <p14:creationId xmlns:p14="http://schemas.microsoft.com/office/powerpoint/2010/main" val="255254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1F983-7D4A-36DD-992A-C7070E8CF873}"/>
              </a:ext>
            </a:extLst>
          </p:cNvPr>
          <p:cNvSpPr>
            <a:spLocks noGrp="1"/>
          </p:cNvSpPr>
          <p:nvPr>
            <p:ph type="title"/>
          </p:nvPr>
        </p:nvSpPr>
        <p:spPr/>
        <p:txBody>
          <a:bodyPr/>
          <a:lstStyle/>
          <a:p>
            <a:r>
              <a:rPr lang="it-IT" dirty="0"/>
              <a:t>UK???</a:t>
            </a:r>
          </a:p>
        </p:txBody>
      </p:sp>
      <p:sp>
        <p:nvSpPr>
          <p:cNvPr id="3" name="Segnaposto contenuto 2">
            <a:extLst>
              <a:ext uri="{FF2B5EF4-FFF2-40B4-BE49-F238E27FC236}">
                <a16:creationId xmlns:a16="http://schemas.microsoft.com/office/drawing/2014/main" id="{8C1A72BC-89C8-18C4-37FC-B6BBC6AA306A}"/>
              </a:ext>
            </a:extLst>
          </p:cNvPr>
          <p:cNvSpPr>
            <a:spLocks noGrp="1"/>
          </p:cNvSpPr>
          <p:nvPr>
            <p:ph idx="1"/>
          </p:nvPr>
        </p:nvSpPr>
        <p:spPr/>
        <p:txBody>
          <a:bodyPr/>
          <a:lstStyle/>
          <a:p>
            <a:r>
              <a:rPr lang="it-IT" dirty="0"/>
              <a:t>Yes, a big </a:t>
            </a:r>
            <a:r>
              <a:rPr lang="it-IT" dirty="0" err="1"/>
              <a:t>problem</a:t>
            </a:r>
            <a:r>
              <a:rPr lang="it-IT" dirty="0"/>
              <a:t>, for </a:t>
            </a:r>
            <a:r>
              <a:rPr lang="it-IT" dirty="0" err="1"/>
              <a:t>instance</a:t>
            </a:r>
            <a:r>
              <a:rPr lang="it-IT" dirty="0"/>
              <a:t> </a:t>
            </a:r>
            <a:r>
              <a:rPr lang="it-IT" dirty="0" err="1"/>
              <a:t>when</a:t>
            </a:r>
            <a:r>
              <a:rPr lang="it-IT" dirty="0"/>
              <a:t> the </a:t>
            </a:r>
            <a:r>
              <a:rPr lang="it-IT" dirty="0" err="1"/>
              <a:t>grouping</a:t>
            </a:r>
            <a:r>
              <a:rPr lang="it-IT" dirty="0"/>
              <a:t> </a:t>
            </a:r>
            <a:r>
              <a:rPr lang="it-IT" dirty="0" err="1"/>
              <a:t>has</a:t>
            </a:r>
            <a:r>
              <a:rPr lang="it-IT" dirty="0"/>
              <a:t> just 2 </a:t>
            </a:r>
            <a:r>
              <a:rPr lang="it-IT" dirty="0" err="1"/>
              <a:t>members</a:t>
            </a:r>
            <a:r>
              <a:rPr lang="it-IT" dirty="0"/>
              <a:t>…</a:t>
            </a:r>
          </a:p>
          <a:p>
            <a:r>
              <a:rPr lang="it-IT" dirty="0"/>
              <a:t>…and one of </a:t>
            </a:r>
            <a:r>
              <a:rPr lang="it-IT" dirty="0" err="1"/>
              <a:t>them</a:t>
            </a:r>
            <a:r>
              <a:rPr lang="it-IT" dirty="0"/>
              <a:t> </a:t>
            </a:r>
            <a:r>
              <a:rPr lang="it-IT" dirty="0" err="1"/>
              <a:t>is</a:t>
            </a:r>
            <a:r>
              <a:rPr lang="it-IT" dirty="0"/>
              <a:t> from the UK, due to Brexit!</a:t>
            </a:r>
          </a:p>
          <a:p>
            <a:endParaRPr lang="it-IT" dirty="0"/>
          </a:p>
          <a:p>
            <a:r>
              <a:rPr lang="it-IT" dirty="0" err="1"/>
              <a:t>Reasonably</a:t>
            </a:r>
            <a:r>
              <a:rPr lang="it-IT" dirty="0"/>
              <a:t>: </a:t>
            </a:r>
            <a:r>
              <a:rPr lang="it-IT" dirty="0" err="1"/>
              <a:t>judicial</a:t>
            </a:r>
            <a:r>
              <a:rPr lang="it-IT" dirty="0"/>
              <a:t> </a:t>
            </a:r>
            <a:r>
              <a:rPr lang="it-IT" dirty="0" err="1"/>
              <a:t>winding</a:t>
            </a:r>
            <a:r>
              <a:rPr lang="it-IT" dirty="0"/>
              <a:t> up</a:t>
            </a:r>
          </a:p>
          <a:p>
            <a:pPr lvl="1"/>
            <a:r>
              <a:rPr lang="it-IT" dirty="0"/>
              <a:t>Non-cross-</a:t>
            </a:r>
            <a:r>
              <a:rPr lang="it-IT" dirty="0" err="1"/>
              <a:t>border</a:t>
            </a:r>
            <a:r>
              <a:rPr lang="it-IT" dirty="0"/>
              <a:t> </a:t>
            </a:r>
            <a:r>
              <a:rPr lang="it-IT" dirty="0" err="1"/>
              <a:t>not</a:t>
            </a:r>
            <a:r>
              <a:rPr lang="it-IT" dirty="0"/>
              <a:t> </a:t>
            </a:r>
            <a:r>
              <a:rPr lang="it-IT" dirty="0" err="1"/>
              <a:t>because</a:t>
            </a:r>
            <a:r>
              <a:rPr lang="it-IT" dirty="0"/>
              <a:t> of the </a:t>
            </a:r>
            <a:r>
              <a:rPr lang="it-IT" dirty="0" err="1"/>
              <a:t>change</a:t>
            </a:r>
            <a:r>
              <a:rPr lang="it-IT" dirty="0"/>
              <a:t> of </a:t>
            </a:r>
            <a:r>
              <a:rPr lang="it-IT" dirty="0" err="1"/>
              <a:t>nationality</a:t>
            </a:r>
            <a:r>
              <a:rPr lang="it-IT" dirty="0"/>
              <a:t> of the </a:t>
            </a:r>
            <a:r>
              <a:rPr lang="it-IT" dirty="0" err="1"/>
              <a:t>member</a:t>
            </a:r>
            <a:r>
              <a:rPr lang="it-IT" dirty="0"/>
              <a:t>…</a:t>
            </a:r>
          </a:p>
          <a:p>
            <a:pPr lvl="1"/>
            <a:r>
              <a:rPr lang="it-IT" dirty="0"/>
              <a:t>…</a:t>
            </a:r>
            <a:r>
              <a:rPr lang="it-IT" dirty="0" err="1"/>
              <a:t>but</a:t>
            </a:r>
            <a:r>
              <a:rPr lang="it-IT" dirty="0"/>
              <a:t> </a:t>
            </a:r>
            <a:r>
              <a:rPr lang="it-IT" dirty="0" err="1"/>
              <a:t>because</a:t>
            </a:r>
            <a:r>
              <a:rPr lang="it-IT" dirty="0"/>
              <a:t> of the </a:t>
            </a:r>
            <a:r>
              <a:rPr lang="it-IT" dirty="0" err="1"/>
              <a:t>withdrawal</a:t>
            </a:r>
            <a:r>
              <a:rPr lang="it-IT" dirty="0"/>
              <a:t> of the State!</a:t>
            </a:r>
          </a:p>
        </p:txBody>
      </p:sp>
    </p:spTree>
    <p:extLst>
      <p:ext uri="{BB962C8B-B14F-4D97-AF65-F5344CB8AC3E}">
        <p14:creationId xmlns:p14="http://schemas.microsoft.com/office/powerpoint/2010/main" val="32532861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1F983-7D4A-36DD-992A-C7070E8CF873}"/>
              </a:ext>
            </a:extLst>
          </p:cNvPr>
          <p:cNvSpPr>
            <a:spLocks noGrp="1"/>
          </p:cNvSpPr>
          <p:nvPr>
            <p:ph type="title"/>
          </p:nvPr>
        </p:nvSpPr>
        <p:spPr/>
        <p:txBody>
          <a:bodyPr/>
          <a:lstStyle/>
          <a:p>
            <a:r>
              <a:rPr lang="it-IT" dirty="0"/>
              <a:t>How big are </a:t>
            </a:r>
            <a:r>
              <a:rPr lang="it-IT" dirty="0" err="1"/>
              <a:t>they</a:t>
            </a:r>
            <a:r>
              <a:rPr lang="it-IT" dirty="0"/>
              <a:t>?</a:t>
            </a:r>
          </a:p>
        </p:txBody>
      </p:sp>
      <p:sp>
        <p:nvSpPr>
          <p:cNvPr id="3" name="Segnaposto contenuto 2">
            <a:extLst>
              <a:ext uri="{FF2B5EF4-FFF2-40B4-BE49-F238E27FC236}">
                <a16:creationId xmlns:a16="http://schemas.microsoft.com/office/drawing/2014/main" id="{8C1A72BC-89C8-18C4-37FC-B6BBC6AA306A}"/>
              </a:ext>
            </a:extLst>
          </p:cNvPr>
          <p:cNvSpPr>
            <a:spLocks noGrp="1"/>
          </p:cNvSpPr>
          <p:nvPr>
            <p:ph idx="1"/>
          </p:nvPr>
        </p:nvSpPr>
        <p:spPr/>
        <p:txBody>
          <a:bodyPr>
            <a:normAutofit lnSpcReduction="10000"/>
          </a:bodyPr>
          <a:lstStyle/>
          <a:p>
            <a:r>
              <a:rPr lang="it-IT" dirty="0" err="1"/>
              <a:t>Grouping’s</a:t>
            </a:r>
            <a:r>
              <a:rPr lang="it-IT" dirty="0"/>
              <a:t> </a:t>
            </a:r>
            <a:r>
              <a:rPr lang="it-IT" dirty="0" err="1"/>
              <a:t>patrimony</a:t>
            </a:r>
            <a:endParaRPr lang="it-IT" dirty="0"/>
          </a:p>
          <a:p>
            <a:endParaRPr lang="it-IT" dirty="0"/>
          </a:p>
          <a:p>
            <a:r>
              <a:rPr lang="it-IT" dirty="0" err="1"/>
              <a:t>Present</a:t>
            </a:r>
            <a:r>
              <a:rPr lang="it-IT" dirty="0"/>
              <a:t> in 34 </a:t>
            </a:r>
            <a:r>
              <a:rPr lang="it-IT" dirty="0" err="1"/>
              <a:t>EEIGs</a:t>
            </a:r>
            <a:endParaRPr lang="it-IT" dirty="0"/>
          </a:p>
          <a:p>
            <a:r>
              <a:rPr lang="it-IT" dirty="0"/>
              <a:t>Over 1M€: 3</a:t>
            </a:r>
          </a:p>
          <a:p>
            <a:r>
              <a:rPr lang="it-IT" dirty="0"/>
              <a:t>90k-125k€: 2</a:t>
            </a:r>
          </a:p>
          <a:p>
            <a:r>
              <a:rPr lang="it-IT" dirty="0"/>
              <a:t>500-25k€: 29</a:t>
            </a:r>
          </a:p>
          <a:p>
            <a:endParaRPr lang="it-IT" dirty="0"/>
          </a:p>
          <a:p>
            <a:r>
              <a:rPr lang="it-IT" dirty="0" err="1"/>
              <a:t>Average</a:t>
            </a:r>
            <a:r>
              <a:rPr lang="it-IT" dirty="0"/>
              <a:t>: € 8.500</a:t>
            </a:r>
          </a:p>
        </p:txBody>
      </p:sp>
    </p:spTree>
    <p:extLst>
      <p:ext uri="{BB962C8B-B14F-4D97-AF65-F5344CB8AC3E}">
        <p14:creationId xmlns:p14="http://schemas.microsoft.com/office/powerpoint/2010/main" val="3873164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02CAC2-597F-AD70-3640-5D2A95AA0F39}"/>
              </a:ext>
            </a:extLst>
          </p:cNvPr>
          <p:cNvSpPr>
            <a:spLocks noGrp="1"/>
          </p:cNvSpPr>
          <p:nvPr>
            <p:ph type="title"/>
          </p:nvPr>
        </p:nvSpPr>
        <p:spPr/>
        <p:txBody>
          <a:bodyPr/>
          <a:lstStyle/>
          <a:p>
            <a:r>
              <a:rPr lang="it-IT" dirty="0"/>
              <a:t>Revenue</a:t>
            </a:r>
          </a:p>
        </p:txBody>
      </p:sp>
      <p:sp>
        <p:nvSpPr>
          <p:cNvPr id="3" name="Segnaposto contenuto 2">
            <a:extLst>
              <a:ext uri="{FF2B5EF4-FFF2-40B4-BE49-F238E27FC236}">
                <a16:creationId xmlns:a16="http://schemas.microsoft.com/office/drawing/2014/main" id="{D0AC4C16-FC5D-BA5E-ABDF-5E53859AD14F}"/>
              </a:ext>
            </a:extLst>
          </p:cNvPr>
          <p:cNvSpPr>
            <a:spLocks noGrp="1"/>
          </p:cNvSpPr>
          <p:nvPr>
            <p:ph idx="1"/>
          </p:nvPr>
        </p:nvSpPr>
        <p:spPr/>
        <p:txBody>
          <a:bodyPr/>
          <a:lstStyle/>
          <a:p>
            <a:r>
              <a:rPr lang="it-IT" dirty="0"/>
              <a:t>Information </a:t>
            </a:r>
            <a:r>
              <a:rPr lang="it-IT" dirty="0" err="1"/>
              <a:t>available</a:t>
            </a:r>
            <a:r>
              <a:rPr lang="it-IT" dirty="0"/>
              <a:t> for 74 out of 143 </a:t>
            </a:r>
            <a:r>
              <a:rPr lang="it-IT" dirty="0" err="1"/>
              <a:t>EEIGs</a:t>
            </a:r>
            <a:endParaRPr lang="it-IT" dirty="0"/>
          </a:p>
          <a:p>
            <a:endParaRPr lang="it-IT" dirty="0"/>
          </a:p>
          <a:p>
            <a:r>
              <a:rPr lang="it-IT" dirty="0"/>
              <a:t>38/74 under 10k€</a:t>
            </a:r>
          </a:p>
          <a:p>
            <a:endParaRPr lang="it-IT" dirty="0"/>
          </a:p>
          <a:p>
            <a:r>
              <a:rPr lang="it-IT" dirty="0"/>
              <a:t>7/74 over 1M€</a:t>
            </a:r>
          </a:p>
          <a:p>
            <a:endParaRPr lang="it-IT" dirty="0"/>
          </a:p>
          <a:p>
            <a:pPr marL="0" indent="0">
              <a:buNone/>
            </a:pPr>
            <a:r>
              <a:rPr lang="it-IT" dirty="0"/>
              <a:t>So… </a:t>
            </a:r>
            <a:r>
              <a:rPr lang="it-IT" dirty="0" err="1"/>
              <a:t>useful</a:t>
            </a:r>
            <a:r>
              <a:rPr lang="it-IT" dirty="0"/>
              <a:t> for </a:t>
            </a:r>
            <a:r>
              <a:rPr lang="it-IT" dirty="0" err="1"/>
              <a:t>SMEs</a:t>
            </a:r>
            <a:endParaRPr lang="it-IT" dirty="0"/>
          </a:p>
        </p:txBody>
      </p:sp>
    </p:spTree>
    <p:extLst>
      <p:ext uri="{BB962C8B-B14F-4D97-AF65-F5344CB8AC3E}">
        <p14:creationId xmlns:p14="http://schemas.microsoft.com/office/powerpoint/2010/main" val="37464914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77E4D7-A07D-D8E4-DFC9-045B50BDB0E7}"/>
              </a:ext>
            </a:extLst>
          </p:cNvPr>
          <p:cNvSpPr>
            <a:spLocks noGrp="1"/>
          </p:cNvSpPr>
          <p:nvPr>
            <p:ph type="title"/>
          </p:nvPr>
        </p:nvSpPr>
        <p:spPr/>
        <p:txBody>
          <a:bodyPr/>
          <a:lstStyle/>
          <a:p>
            <a:r>
              <a:rPr lang="it-IT" dirty="0"/>
              <a:t>Activities</a:t>
            </a:r>
          </a:p>
        </p:txBody>
      </p:sp>
      <p:sp>
        <p:nvSpPr>
          <p:cNvPr id="3" name="Segnaposto contenuto 2">
            <a:extLst>
              <a:ext uri="{FF2B5EF4-FFF2-40B4-BE49-F238E27FC236}">
                <a16:creationId xmlns:a16="http://schemas.microsoft.com/office/drawing/2014/main" id="{2B474292-3584-D688-41C8-329CDEC01D26}"/>
              </a:ext>
            </a:extLst>
          </p:cNvPr>
          <p:cNvSpPr>
            <a:spLocks noGrp="1"/>
          </p:cNvSpPr>
          <p:nvPr>
            <p:ph idx="1"/>
          </p:nvPr>
        </p:nvSpPr>
        <p:spPr/>
        <p:txBody>
          <a:bodyPr>
            <a:normAutofit fontScale="92500" lnSpcReduction="20000"/>
          </a:bodyPr>
          <a:lstStyle/>
          <a:p>
            <a:r>
              <a:rPr lang="it-IT" dirty="0"/>
              <a:t>Real estate (35)</a:t>
            </a:r>
          </a:p>
          <a:p>
            <a:endParaRPr lang="it-IT" dirty="0"/>
          </a:p>
          <a:p>
            <a:r>
              <a:rPr lang="it-IT" dirty="0" err="1"/>
              <a:t>Consultants</a:t>
            </a:r>
            <a:r>
              <a:rPr lang="it-IT" dirty="0"/>
              <a:t> (31)</a:t>
            </a:r>
          </a:p>
          <a:p>
            <a:endParaRPr lang="it-IT" dirty="0"/>
          </a:p>
          <a:p>
            <a:r>
              <a:rPr lang="it-IT" dirty="0" err="1"/>
              <a:t>Professionals</a:t>
            </a:r>
            <a:r>
              <a:rPr lang="it-IT" dirty="0"/>
              <a:t> (</a:t>
            </a:r>
            <a:r>
              <a:rPr lang="it-IT" dirty="0" err="1"/>
              <a:t>engeneers</a:t>
            </a:r>
            <a:r>
              <a:rPr lang="it-IT" dirty="0"/>
              <a:t>, </a:t>
            </a:r>
            <a:r>
              <a:rPr lang="it-IT" dirty="0" err="1"/>
              <a:t>architecs</a:t>
            </a:r>
            <a:r>
              <a:rPr lang="it-IT" dirty="0"/>
              <a:t>) (1)</a:t>
            </a:r>
          </a:p>
          <a:p>
            <a:endParaRPr lang="it-IT" dirty="0"/>
          </a:p>
          <a:p>
            <a:r>
              <a:rPr lang="it-IT" dirty="0" err="1"/>
              <a:t>Tourism</a:t>
            </a:r>
            <a:r>
              <a:rPr lang="it-IT" dirty="0"/>
              <a:t> (8)</a:t>
            </a:r>
          </a:p>
          <a:p>
            <a:endParaRPr lang="it-IT" dirty="0"/>
          </a:p>
          <a:p>
            <a:r>
              <a:rPr lang="it-IT" dirty="0"/>
              <a:t>Software </a:t>
            </a:r>
            <a:r>
              <a:rPr lang="it-IT" dirty="0" err="1"/>
              <a:t>houses</a:t>
            </a:r>
            <a:r>
              <a:rPr lang="it-IT" dirty="0"/>
              <a:t> (6)</a:t>
            </a:r>
          </a:p>
        </p:txBody>
      </p:sp>
    </p:spTree>
    <p:extLst>
      <p:ext uri="{BB962C8B-B14F-4D97-AF65-F5344CB8AC3E}">
        <p14:creationId xmlns:p14="http://schemas.microsoft.com/office/powerpoint/2010/main" val="2655278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Supranational forms</a:t>
            </a:r>
          </a:p>
        </p:txBody>
      </p:sp>
      <p:sp>
        <p:nvSpPr>
          <p:cNvPr id="7" name="Segnaposto contenuto 6"/>
          <p:cNvSpPr>
            <a:spLocks noGrp="1"/>
          </p:cNvSpPr>
          <p:nvPr>
            <p:ph idx="1"/>
          </p:nvPr>
        </p:nvSpPr>
        <p:spPr/>
        <p:txBody>
          <a:bodyPr>
            <a:normAutofit/>
          </a:bodyPr>
          <a:lstStyle/>
          <a:p>
            <a:pPr marL="0" indent="0">
              <a:buNone/>
            </a:pPr>
            <a:r>
              <a:rPr lang="en-GB" b="1" dirty="0"/>
              <a:t>The idea is to create something at large equal all over the EU</a:t>
            </a:r>
          </a:p>
          <a:p>
            <a:endParaRPr lang="en-GB" b="1" dirty="0"/>
          </a:p>
          <a:p>
            <a:r>
              <a:rPr lang="en-GB" b="1" dirty="0"/>
              <a:t>EEIG</a:t>
            </a:r>
            <a:r>
              <a:rPr lang="en-GB" dirty="0"/>
              <a:t> – European Economic Interest Grouping (1985) (support to cross border agreements between enterprises)</a:t>
            </a:r>
          </a:p>
          <a:p>
            <a:r>
              <a:rPr lang="en-GB" b="1" dirty="0"/>
              <a:t>SE</a:t>
            </a:r>
            <a:r>
              <a:rPr lang="en-GB" dirty="0"/>
              <a:t> – European Company (2001) (large companies)</a:t>
            </a:r>
          </a:p>
          <a:p>
            <a:r>
              <a:rPr lang="en-GB" b="1" dirty="0"/>
              <a:t>SCE</a:t>
            </a:r>
            <a:r>
              <a:rPr lang="en-GB" dirty="0"/>
              <a:t> – European Cooperative Society (2003) (coops)</a:t>
            </a:r>
          </a:p>
          <a:p>
            <a:pPr marL="0" indent="0">
              <a:buNone/>
            </a:pPr>
            <a:endParaRPr lang="en-GB" b="1" dirty="0"/>
          </a:p>
          <a:p>
            <a:pPr marL="0" indent="0">
              <a:buNone/>
            </a:pPr>
            <a:endParaRPr lang="en-GB" b="1" dirty="0"/>
          </a:p>
        </p:txBody>
      </p:sp>
    </p:spTree>
    <p:extLst>
      <p:ext uri="{BB962C8B-B14F-4D97-AF65-F5344CB8AC3E}">
        <p14:creationId xmlns:p14="http://schemas.microsoft.com/office/powerpoint/2010/main" val="21444314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CA3FFD-4DED-0EC8-3DEC-D9B27B64310E}"/>
              </a:ext>
            </a:extLst>
          </p:cNvPr>
          <p:cNvSpPr>
            <a:spLocks noGrp="1"/>
          </p:cNvSpPr>
          <p:nvPr>
            <p:ph type="title"/>
          </p:nvPr>
        </p:nvSpPr>
        <p:spPr/>
        <p:txBody>
          <a:bodyPr/>
          <a:lstStyle/>
          <a:p>
            <a:r>
              <a:rPr lang="it-IT" dirty="0" err="1"/>
              <a:t>Italian</a:t>
            </a:r>
            <a:r>
              <a:rPr lang="it-IT" dirty="0"/>
              <a:t> </a:t>
            </a:r>
            <a:r>
              <a:rPr lang="it-IT" dirty="0" err="1"/>
              <a:t>critical</a:t>
            </a:r>
            <a:r>
              <a:rPr lang="it-IT" dirty="0"/>
              <a:t> points</a:t>
            </a:r>
          </a:p>
        </p:txBody>
      </p:sp>
      <p:sp>
        <p:nvSpPr>
          <p:cNvPr id="3" name="Segnaposto contenuto 2">
            <a:extLst>
              <a:ext uri="{FF2B5EF4-FFF2-40B4-BE49-F238E27FC236}">
                <a16:creationId xmlns:a16="http://schemas.microsoft.com/office/drawing/2014/main" id="{BEAB37A5-1D32-31BE-B372-619BABF813EB}"/>
              </a:ext>
            </a:extLst>
          </p:cNvPr>
          <p:cNvSpPr>
            <a:spLocks noGrp="1"/>
          </p:cNvSpPr>
          <p:nvPr>
            <p:ph idx="1"/>
          </p:nvPr>
        </p:nvSpPr>
        <p:spPr/>
        <p:txBody>
          <a:bodyPr>
            <a:normAutofit fontScale="92500" lnSpcReduction="20000"/>
          </a:bodyPr>
          <a:lstStyle/>
          <a:p>
            <a:r>
              <a:rPr lang="it-IT" dirty="0" err="1"/>
              <a:t>Abandoned</a:t>
            </a:r>
            <a:r>
              <a:rPr lang="it-IT" dirty="0"/>
              <a:t>: no update </a:t>
            </a:r>
            <a:r>
              <a:rPr lang="it-IT" dirty="0" err="1"/>
              <a:t>since</a:t>
            </a:r>
            <a:r>
              <a:rPr lang="it-IT" dirty="0"/>
              <a:t> 1991</a:t>
            </a:r>
          </a:p>
          <a:p>
            <a:endParaRPr lang="it-IT" dirty="0"/>
          </a:p>
          <a:p>
            <a:r>
              <a:rPr lang="it-IT" dirty="0" err="1"/>
              <a:t>Many</a:t>
            </a:r>
            <a:r>
              <a:rPr lang="it-IT" dirty="0"/>
              <a:t> major </a:t>
            </a:r>
            <a:r>
              <a:rPr lang="it-IT" dirty="0" err="1"/>
              <a:t>reforms</a:t>
            </a:r>
            <a:r>
              <a:rPr lang="it-IT" dirty="0"/>
              <a:t> </a:t>
            </a:r>
            <a:r>
              <a:rPr lang="it-IT" dirty="0" err="1"/>
              <a:t>since</a:t>
            </a:r>
            <a:r>
              <a:rPr lang="it-IT" dirty="0"/>
              <a:t> </a:t>
            </a:r>
            <a:r>
              <a:rPr lang="it-IT" dirty="0" err="1"/>
              <a:t>then</a:t>
            </a:r>
            <a:endParaRPr lang="it-IT" dirty="0"/>
          </a:p>
          <a:p>
            <a:pPr lvl="1"/>
            <a:r>
              <a:rPr lang="it-IT" dirty="0"/>
              <a:t>Not </a:t>
            </a:r>
            <a:r>
              <a:rPr lang="it-IT" dirty="0" err="1"/>
              <a:t>applicable</a:t>
            </a:r>
            <a:r>
              <a:rPr lang="it-IT" dirty="0"/>
              <a:t> public procurement </a:t>
            </a:r>
            <a:r>
              <a:rPr lang="it-IT" dirty="0" err="1"/>
              <a:t>law</a:t>
            </a:r>
            <a:endParaRPr lang="it-IT" dirty="0"/>
          </a:p>
          <a:p>
            <a:pPr lvl="1"/>
            <a:r>
              <a:rPr lang="it-IT" dirty="0"/>
              <a:t>Not </a:t>
            </a:r>
            <a:r>
              <a:rPr lang="it-IT" dirty="0" err="1"/>
              <a:t>applicable</a:t>
            </a:r>
            <a:r>
              <a:rPr lang="it-IT" dirty="0"/>
              <a:t> </a:t>
            </a:r>
            <a:r>
              <a:rPr lang="it-IT" dirty="0" err="1"/>
              <a:t>bankruptcy</a:t>
            </a:r>
            <a:r>
              <a:rPr lang="it-IT" dirty="0"/>
              <a:t> </a:t>
            </a:r>
            <a:r>
              <a:rPr lang="it-IT" dirty="0" err="1"/>
              <a:t>law</a:t>
            </a:r>
            <a:endParaRPr lang="it-IT" dirty="0"/>
          </a:p>
          <a:p>
            <a:pPr lvl="1"/>
            <a:r>
              <a:rPr lang="it-IT" dirty="0"/>
              <a:t>Hard </a:t>
            </a:r>
            <a:r>
              <a:rPr lang="it-IT" dirty="0" err="1"/>
              <a:t>coordination</a:t>
            </a:r>
            <a:r>
              <a:rPr lang="it-IT" dirty="0"/>
              <a:t> with rules on Trade </a:t>
            </a:r>
            <a:r>
              <a:rPr lang="it-IT" dirty="0" err="1"/>
              <a:t>Register</a:t>
            </a:r>
            <a:endParaRPr lang="it-IT" dirty="0"/>
          </a:p>
          <a:p>
            <a:pPr lvl="1"/>
            <a:r>
              <a:rPr lang="it-IT" dirty="0" err="1"/>
              <a:t>Very</a:t>
            </a:r>
            <a:r>
              <a:rPr lang="it-IT" dirty="0"/>
              <a:t> </a:t>
            </a:r>
            <a:r>
              <a:rPr lang="it-IT" dirty="0" err="1"/>
              <a:t>little</a:t>
            </a:r>
            <a:r>
              <a:rPr lang="it-IT" dirty="0"/>
              <a:t> penalties for non </a:t>
            </a:r>
            <a:r>
              <a:rPr lang="it-IT" dirty="0" err="1"/>
              <a:t>complying</a:t>
            </a:r>
            <a:r>
              <a:rPr lang="it-IT" dirty="0"/>
              <a:t> directors</a:t>
            </a:r>
          </a:p>
          <a:p>
            <a:endParaRPr lang="it-IT" dirty="0"/>
          </a:p>
          <a:p>
            <a:r>
              <a:rPr lang="it-IT" dirty="0"/>
              <a:t>Major </a:t>
            </a:r>
            <a:r>
              <a:rPr lang="it-IT" dirty="0" err="1"/>
              <a:t>original</a:t>
            </a:r>
            <a:r>
              <a:rPr lang="it-IT" dirty="0"/>
              <a:t> </a:t>
            </a:r>
            <a:r>
              <a:rPr lang="it-IT" dirty="0" err="1"/>
              <a:t>flaw</a:t>
            </a:r>
            <a:r>
              <a:rPr lang="it-IT" dirty="0"/>
              <a:t>: incomplete </a:t>
            </a:r>
            <a:r>
              <a:rPr lang="it-IT" dirty="0" err="1"/>
              <a:t>regulation</a:t>
            </a:r>
            <a:r>
              <a:rPr lang="it-IT" dirty="0"/>
              <a:t>, and no cross-</a:t>
            </a:r>
            <a:r>
              <a:rPr lang="it-IT" dirty="0" err="1"/>
              <a:t>reference</a:t>
            </a:r>
            <a:endParaRPr lang="it-IT" dirty="0"/>
          </a:p>
          <a:p>
            <a:r>
              <a:rPr lang="it-IT" dirty="0"/>
              <a:t>Risks of </a:t>
            </a:r>
            <a:r>
              <a:rPr lang="it-IT" dirty="0" err="1"/>
              <a:t>abuse</a:t>
            </a:r>
            <a:r>
              <a:rPr lang="it-IT" dirty="0"/>
              <a:t> (</a:t>
            </a:r>
            <a:r>
              <a:rPr lang="it-IT" dirty="0" err="1"/>
              <a:t>real</a:t>
            </a:r>
            <a:r>
              <a:rPr lang="it-IT" dirty="0"/>
              <a:t> estate)</a:t>
            </a:r>
          </a:p>
        </p:txBody>
      </p:sp>
    </p:spTree>
    <p:extLst>
      <p:ext uri="{BB962C8B-B14F-4D97-AF65-F5344CB8AC3E}">
        <p14:creationId xmlns:p14="http://schemas.microsoft.com/office/powerpoint/2010/main" val="41968815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E45637-23BE-8525-A88B-55BE90F7E3E2}"/>
              </a:ext>
            </a:extLst>
          </p:cNvPr>
          <p:cNvSpPr>
            <a:spLocks noGrp="1"/>
          </p:cNvSpPr>
          <p:nvPr>
            <p:ph type="title"/>
          </p:nvPr>
        </p:nvSpPr>
        <p:spPr/>
        <p:txBody>
          <a:bodyPr/>
          <a:lstStyle/>
          <a:p>
            <a:r>
              <a:rPr lang="it-IT" dirty="0"/>
              <a:t>A new life?</a:t>
            </a:r>
          </a:p>
        </p:txBody>
      </p:sp>
      <p:sp>
        <p:nvSpPr>
          <p:cNvPr id="3" name="Segnaposto contenuto 2">
            <a:extLst>
              <a:ext uri="{FF2B5EF4-FFF2-40B4-BE49-F238E27FC236}">
                <a16:creationId xmlns:a16="http://schemas.microsoft.com/office/drawing/2014/main" id="{D149350D-1C56-B8C8-A9C9-F09FC298465D}"/>
              </a:ext>
            </a:extLst>
          </p:cNvPr>
          <p:cNvSpPr>
            <a:spLocks noGrp="1"/>
          </p:cNvSpPr>
          <p:nvPr>
            <p:ph idx="1"/>
          </p:nvPr>
        </p:nvSpPr>
        <p:spPr/>
        <p:txBody>
          <a:bodyPr/>
          <a:lstStyle/>
          <a:p>
            <a:r>
              <a:rPr lang="it-IT" dirty="0" err="1"/>
              <a:t>Is</a:t>
            </a:r>
            <a:r>
              <a:rPr lang="it-IT" dirty="0"/>
              <a:t> </a:t>
            </a:r>
            <a:r>
              <a:rPr lang="it-IT" dirty="0" err="1"/>
              <a:t>it</a:t>
            </a:r>
            <a:r>
              <a:rPr lang="it-IT" dirty="0"/>
              <a:t> </a:t>
            </a:r>
            <a:r>
              <a:rPr lang="it-IT" dirty="0" err="1"/>
              <a:t>possible</a:t>
            </a:r>
            <a:r>
              <a:rPr lang="it-IT" dirty="0"/>
              <a:t>?</a:t>
            </a:r>
          </a:p>
          <a:p>
            <a:pPr lvl="1"/>
            <a:r>
              <a:rPr lang="it-IT" dirty="0"/>
              <a:t>Features to be </a:t>
            </a:r>
            <a:r>
              <a:rPr lang="it-IT" dirty="0" err="1"/>
              <a:t>removed</a:t>
            </a:r>
            <a:r>
              <a:rPr lang="it-IT" dirty="0"/>
              <a:t>: </a:t>
            </a:r>
            <a:r>
              <a:rPr lang="it-IT" dirty="0" err="1"/>
              <a:t>unlimited</a:t>
            </a:r>
            <a:r>
              <a:rPr lang="it-IT" dirty="0"/>
              <a:t> liability first, and </a:t>
            </a:r>
            <a:r>
              <a:rPr lang="it-IT" dirty="0" err="1"/>
              <a:t>then</a:t>
            </a:r>
            <a:r>
              <a:rPr lang="it-IT" dirty="0"/>
              <a:t> </a:t>
            </a:r>
            <a:r>
              <a:rPr lang="it-IT" dirty="0" err="1"/>
              <a:t>disclosure</a:t>
            </a:r>
            <a:r>
              <a:rPr lang="it-IT" dirty="0"/>
              <a:t> and </a:t>
            </a:r>
            <a:r>
              <a:rPr lang="it-IT" dirty="0" err="1"/>
              <a:t>publication</a:t>
            </a:r>
            <a:r>
              <a:rPr lang="it-IT" dirty="0"/>
              <a:t> system</a:t>
            </a:r>
          </a:p>
          <a:p>
            <a:endParaRPr lang="it-IT" dirty="0"/>
          </a:p>
          <a:p>
            <a:r>
              <a:rPr lang="it-IT" dirty="0" err="1"/>
              <a:t>Is</a:t>
            </a:r>
            <a:r>
              <a:rPr lang="it-IT" dirty="0"/>
              <a:t> </a:t>
            </a:r>
            <a:r>
              <a:rPr lang="it-IT" dirty="0" err="1"/>
              <a:t>it</a:t>
            </a:r>
            <a:r>
              <a:rPr lang="it-IT" dirty="0"/>
              <a:t> </a:t>
            </a:r>
            <a:r>
              <a:rPr lang="it-IT" dirty="0" err="1"/>
              <a:t>advisable</a:t>
            </a:r>
            <a:r>
              <a:rPr lang="it-IT" dirty="0"/>
              <a:t>?</a:t>
            </a:r>
          </a:p>
          <a:p>
            <a:pPr lvl="1"/>
            <a:r>
              <a:rPr lang="it-IT" dirty="0"/>
              <a:t>The </a:t>
            </a:r>
            <a:r>
              <a:rPr lang="it-IT" dirty="0" err="1"/>
              <a:t>purpose</a:t>
            </a:r>
            <a:r>
              <a:rPr lang="it-IT" dirty="0"/>
              <a:t> </a:t>
            </a:r>
            <a:r>
              <a:rPr lang="it-IT" dirty="0" err="1"/>
              <a:t>is</a:t>
            </a:r>
            <a:r>
              <a:rPr lang="it-IT" dirty="0"/>
              <a:t> </a:t>
            </a:r>
            <a:r>
              <a:rPr lang="it-IT" dirty="0" err="1"/>
              <a:t>generally</a:t>
            </a:r>
            <a:r>
              <a:rPr lang="it-IT" dirty="0"/>
              <a:t> good…. But are </a:t>
            </a:r>
            <a:r>
              <a:rPr lang="it-IT" dirty="0" err="1"/>
              <a:t>we</a:t>
            </a:r>
            <a:r>
              <a:rPr lang="it-IT" dirty="0"/>
              <a:t> sure </a:t>
            </a:r>
            <a:r>
              <a:rPr lang="it-IT" dirty="0" err="1"/>
              <a:t>that</a:t>
            </a:r>
            <a:r>
              <a:rPr lang="it-IT" dirty="0"/>
              <a:t> </a:t>
            </a:r>
            <a:r>
              <a:rPr lang="it-IT" dirty="0" err="1"/>
              <a:t>it</a:t>
            </a:r>
            <a:r>
              <a:rPr lang="it-IT" dirty="0"/>
              <a:t> </a:t>
            </a:r>
            <a:r>
              <a:rPr lang="it-IT" dirty="0" err="1"/>
              <a:t>is</a:t>
            </a:r>
            <a:r>
              <a:rPr lang="it-IT" dirty="0"/>
              <a:t> </a:t>
            </a:r>
            <a:r>
              <a:rPr lang="it-IT" dirty="0" err="1"/>
              <a:t>not</a:t>
            </a:r>
            <a:r>
              <a:rPr lang="it-IT" dirty="0"/>
              <a:t> a </a:t>
            </a:r>
            <a:r>
              <a:rPr lang="it-IT" i="1" dirty="0"/>
              <a:t>partnership</a:t>
            </a:r>
            <a:r>
              <a:rPr lang="it-IT" dirty="0"/>
              <a:t>?</a:t>
            </a:r>
          </a:p>
          <a:p>
            <a:pPr lvl="2"/>
            <a:r>
              <a:rPr lang="it-IT" dirty="0" err="1"/>
              <a:t>If</a:t>
            </a:r>
            <a:r>
              <a:rPr lang="it-IT" dirty="0"/>
              <a:t> so, </a:t>
            </a:r>
            <a:r>
              <a:rPr lang="it-IT" dirty="0" err="1"/>
              <a:t>perhaps</a:t>
            </a:r>
            <a:r>
              <a:rPr lang="it-IT" dirty="0"/>
              <a:t> </a:t>
            </a:r>
            <a:r>
              <a:rPr lang="it-IT" dirty="0" err="1"/>
              <a:t>it</a:t>
            </a:r>
            <a:r>
              <a:rPr lang="it-IT" dirty="0"/>
              <a:t> </a:t>
            </a:r>
            <a:r>
              <a:rPr lang="it-IT" dirty="0" err="1"/>
              <a:t>is</a:t>
            </a:r>
            <a:r>
              <a:rPr lang="it-IT" dirty="0"/>
              <a:t> </a:t>
            </a:r>
            <a:r>
              <a:rPr lang="it-IT" dirty="0" err="1"/>
              <a:t>not</a:t>
            </a:r>
            <a:r>
              <a:rPr lang="it-IT" dirty="0"/>
              <a:t> </a:t>
            </a:r>
            <a:r>
              <a:rPr lang="it-IT" dirty="0" err="1"/>
              <a:t>useless</a:t>
            </a:r>
            <a:r>
              <a:rPr lang="it-IT"/>
              <a:t>…</a:t>
            </a:r>
            <a:endParaRPr lang="it-IT" dirty="0"/>
          </a:p>
          <a:p>
            <a:endParaRPr lang="it-IT" dirty="0"/>
          </a:p>
        </p:txBody>
      </p:sp>
    </p:spTree>
    <p:extLst>
      <p:ext uri="{BB962C8B-B14F-4D97-AF65-F5344CB8AC3E}">
        <p14:creationId xmlns:p14="http://schemas.microsoft.com/office/powerpoint/2010/main" val="2240162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European Economic Interest Grouping</a:t>
            </a:r>
          </a:p>
        </p:txBody>
      </p:sp>
      <p:sp>
        <p:nvSpPr>
          <p:cNvPr id="7" name="Segnaposto contenuto 6"/>
          <p:cNvSpPr>
            <a:spLocks noGrp="1"/>
          </p:cNvSpPr>
          <p:nvPr>
            <p:ph idx="1"/>
          </p:nvPr>
        </p:nvSpPr>
        <p:spPr/>
        <p:txBody>
          <a:bodyPr>
            <a:normAutofit fontScale="77500" lnSpcReduction="20000"/>
          </a:bodyPr>
          <a:lstStyle/>
          <a:p>
            <a:r>
              <a:rPr lang="en-GB" dirty="0"/>
              <a:t>Regulation 2137/1985/EEC</a:t>
            </a:r>
          </a:p>
          <a:p>
            <a:endParaRPr lang="en-GB" dirty="0"/>
          </a:p>
          <a:p>
            <a:r>
              <a:rPr lang="en-GB" dirty="0"/>
              <a:t>The «grandparent» of all the remaining forms</a:t>
            </a:r>
          </a:p>
          <a:p>
            <a:r>
              <a:rPr lang="en-GB" dirty="0"/>
              <a:t>Not a company (recital 5)</a:t>
            </a:r>
          </a:p>
          <a:p>
            <a:r>
              <a:rPr lang="en-GB" dirty="0"/>
              <a:t>Limited scope of application</a:t>
            </a:r>
          </a:p>
          <a:p>
            <a:r>
              <a:rPr lang="en-GB" dirty="0"/>
              <a:t>Limited participation (even in number of members (art. 4(3)) (no invitation to the public for investment: art. 23)</a:t>
            </a:r>
          </a:p>
          <a:p>
            <a:r>
              <a:rPr lang="en-GB" dirty="0"/>
              <a:t>It is a legal subject, but not necessarily a legal person</a:t>
            </a:r>
          </a:p>
          <a:p>
            <a:r>
              <a:rPr lang="en-GB" dirty="0"/>
              <a:t>All the capability to have a patrimony, and be a part of contracts</a:t>
            </a:r>
          </a:p>
          <a:p>
            <a:endParaRPr lang="en-GB" dirty="0"/>
          </a:p>
          <a:p>
            <a:r>
              <a:rPr lang="en-GB" dirty="0"/>
              <a:t>Debatable success rate…</a:t>
            </a:r>
          </a:p>
        </p:txBody>
      </p:sp>
    </p:spTree>
    <p:extLst>
      <p:ext uri="{BB962C8B-B14F-4D97-AF65-F5344CB8AC3E}">
        <p14:creationId xmlns:p14="http://schemas.microsoft.com/office/powerpoint/2010/main" val="2175360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Purpose</a:t>
            </a:r>
          </a:p>
        </p:txBody>
      </p:sp>
      <p:sp>
        <p:nvSpPr>
          <p:cNvPr id="7" name="Segnaposto contenuto 6"/>
          <p:cNvSpPr>
            <a:spLocks noGrp="1"/>
          </p:cNvSpPr>
          <p:nvPr>
            <p:ph idx="1"/>
          </p:nvPr>
        </p:nvSpPr>
        <p:spPr/>
        <p:txBody>
          <a:bodyPr>
            <a:normAutofit lnSpcReduction="10000"/>
          </a:bodyPr>
          <a:lstStyle/>
          <a:p>
            <a:r>
              <a:rPr lang="en-GB" dirty="0"/>
              <a:t>Just ancillary: recital 5</a:t>
            </a:r>
          </a:p>
          <a:p>
            <a:pPr marL="0" indent="0" algn="just">
              <a:buNone/>
            </a:pPr>
            <a:r>
              <a:rPr lang="en-GB" i="1" dirty="0">
                <a:highlight>
                  <a:srgbClr val="C0C0C0"/>
                </a:highlight>
              </a:rPr>
              <a:t>A grouping </a:t>
            </a:r>
            <a:r>
              <a:rPr lang="en-GB" b="1" i="1" dirty="0">
                <a:highlight>
                  <a:srgbClr val="C0C0C0"/>
                </a:highlight>
              </a:rPr>
              <a:t>differs from a firm or company principally in its purpose</a:t>
            </a:r>
            <a:r>
              <a:rPr lang="en-GB" i="1" dirty="0">
                <a:highlight>
                  <a:srgbClr val="C0C0C0"/>
                </a:highlight>
              </a:rPr>
              <a:t>, which is only to </a:t>
            </a:r>
            <a:r>
              <a:rPr lang="en-GB" b="1" i="1" dirty="0">
                <a:highlight>
                  <a:srgbClr val="C0C0C0"/>
                </a:highlight>
              </a:rPr>
              <a:t>facilitate</a:t>
            </a:r>
            <a:r>
              <a:rPr lang="en-GB" i="1" dirty="0">
                <a:highlight>
                  <a:srgbClr val="C0C0C0"/>
                </a:highlight>
              </a:rPr>
              <a:t> or </a:t>
            </a:r>
            <a:r>
              <a:rPr lang="en-GB" b="1" i="1" dirty="0">
                <a:highlight>
                  <a:srgbClr val="C0C0C0"/>
                </a:highlight>
              </a:rPr>
              <a:t>develop</a:t>
            </a:r>
            <a:r>
              <a:rPr lang="en-GB" i="1" dirty="0">
                <a:highlight>
                  <a:srgbClr val="C0C0C0"/>
                </a:highlight>
              </a:rPr>
              <a:t> the </a:t>
            </a:r>
            <a:r>
              <a:rPr lang="en-GB" b="1" i="1" dirty="0">
                <a:highlight>
                  <a:srgbClr val="C0C0C0"/>
                </a:highlight>
              </a:rPr>
              <a:t>economic activities of its members</a:t>
            </a:r>
            <a:r>
              <a:rPr lang="en-GB" i="1" dirty="0">
                <a:highlight>
                  <a:srgbClr val="C0C0C0"/>
                </a:highlight>
              </a:rPr>
              <a:t> to enable them to improve their own results; whereas, by reason of that ancillary nature, a grouping’s activities </a:t>
            </a:r>
            <a:r>
              <a:rPr lang="en-GB" b="1" i="1" dirty="0">
                <a:highlight>
                  <a:srgbClr val="C0C0C0"/>
                </a:highlight>
              </a:rPr>
              <a:t>must be related to the economic activities of its members </a:t>
            </a:r>
            <a:r>
              <a:rPr lang="en-GB" i="1" dirty="0">
                <a:highlight>
                  <a:srgbClr val="C0C0C0"/>
                </a:highlight>
              </a:rPr>
              <a:t>but not replace them so that, to that extent, for example, a grouping may not itself, with regard to third parties, practice a profession, the concept of economic activities being interpreted in the widest sense</a:t>
            </a:r>
          </a:p>
        </p:txBody>
      </p:sp>
    </p:spTree>
    <p:extLst>
      <p:ext uri="{BB962C8B-B14F-4D97-AF65-F5344CB8AC3E}">
        <p14:creationId xmlns:p14="http://schemas.microsoft.com/office/powerpoint/2010/main" val="2247555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Members?</a:t>
            </a:r>
          </a:p>
        </p:txBody>
      </p:sp>
      <p:sp>
        <p:nvSpPr>
          <p:cNvPr id="7" name="Segnaposto contenuto 6"/>
          <p:cNvSpPr>
            <a:spLocks noGrp="1"/>
          </p:cNvSpPr>
          <p:nvPr>
            <p:ph idx="1"/>
          </p:nvPr>
        </p:nvSpPr>
        <p:spPr/>
        <p:txBody>
          <a:bodyPr>
            <a:normAutofit fontScale="77500" lnSpcReduction="20000"/>
          </a:bodyPr>
          <a:lstStyle/>
          <a:p>
            <a:r>
              <a:rPr lang="it-IT" dirty="0"/>
              <a:t>Yes, Art. 4.1</a:t>
            </a:r>
          </a:p>
          <a:p>
            <a:pPr marL="0" indent="0">
              <a:buNone/>
            </a:pPr>
            <a:r>
              <a:rPr lang="en-US" dirty="0"/>
              <a:t>1 . Only the following may be members of a grouping: </a:t>
            </a:r>
          </a:p>
          <a:p>
            <a:pPr marL="514350" indent="-514350" algn="just">
              <a:buAutoNum type="alphaLcParenBoth"/>
            </a:pPr>
            <a:r>
              <a:rPr lang="en-US" b="1" i="1" dirty="0">
                <a:highlight>
                  <a:srgbClr val="C0C0C0"/>
                </a:highlight>
              </a:rPr>
              <a:t>companies or firms within the meaning of the second paragraph of Article 58 of the Treaty and other legal bodies governed by public or private law</a:t>
            </a:r>
            <a:r>
              <a:rPr lang="en-US" i="1" dirty="0">
                <a:highlight>
                  <a:srgbClr val="C0C0C0"/>
                </a:highlight>
              </a:rPr>
              <a:t>, which have been formed in accordance with the law of a Member State and which have their registered or statutory office and central administration in the Community; where, under the law of a Member State, a company, firm or other legal body is not obliged to have a registered or statutory office, it shall be sufficient for such a company, firm or other legal body to have its central administration in the Community; </a:t>
            </a:r>
          </a:p>
          <a:p>
            <a:pPr marL="514350" indent="-514350" algn="just">
              <a:buAutoNum type="alphaLcParenBoth"/>
            </a:pPr>
            <a:r>
              <a:rPr lang="en-US" b="1" i="1" dirty="0">
                <a:highlight>
                  <a:srgbClr val="C0C0C0"/>
                </a:highlight>
              </a:rPr>
              <a:t>natural persons </a:t>
            </a:r>
            <a:r>
              <a:rPr lang="en-US" i="1" dirty="0">
                <a:highlight>
                  <a:srgbClr val="C0C0C0"/>
                </a:highlight>
              </a:rPr>
              <a:t>who carry on any </a:t>
            </a:r>
            <a:r>
              <a:rPr lang="en-US" b="1" i="1" dirty="0">
                <a:highlight>
                  <a:srgbClr val="C0C0C0"/>
                </a:highlight>
              </a:rPr>
              <a:t>industrial</a:t>
            </a:r>
            <a:r>
              <a:rPr lang="en-US" i="1" dirty="0">
                <a:highlight>
                  <a:srgbClr val="C0C0C0"/>
                </a:highlight>
              </a:rPr>
              <a:t>, </a:t>
            </a:r>
            <a:r>
              <a:rPr lang="en-US" b="1" i="1" dirty="0">
                <a:highlight>
                  <a:srgbClr val="C0C0C0"/>
                </a:highlight>
              </a:rPr>
              <a:t>commercial</a:t>
            </a:r>
            <a:r>
              <a:rPr lang="en-US" i="1" dirty="0">
                <a:highlight>
                  <a:srgbClr val="C0C0C0"/>
                </a:highlight>
              </a:rPr>
              <a:t>, </a:t>
            </a:r>
            <a:r>
              <a:rPr lang="en-US" b="1" i="1" dirty="0">
                <a:highlight>
                  <a:srgbClr val="C0C0C0"/>
                </a:highlight>
              </a:rPr>
              <a:t>craft</a:t>
            </a:r>
            <a:r>
              <a:rPr lang="en-US" i="1" dirty="0">
                <a:highlight>
                  <a:srgbClr val="C0C0C0"/>
                </a:highlight>
              </a:rPr>
              <a:t> or </a:t>
            </a:r>
            <a:r>
              <a:rPr lang="en-US" b="1" i="1" dirty="0">
                <a:highlight>
                  <a:srgbClr val="C0C0C0"/>
                </a:highlight>
              </a:rPr>
              <a:t>agricultural</a:t>
            </a:r>
            <a:r>
              <a:rPr lang="en-US" i="1" dirty="0">
                <a:highlight>
                  <a:srgbClr val="C0C0C0"/>
                </a:highlight>
              </a:rPr>
              <a:t> activity or who provide </a:t>
            </a:r>
            <a:r>
              <a:rPr lang="en-US" b="1" i="1" dirty="0">
                <a:highlight>
                  <a:srgbClr val="C0C0C0"/>
                </a:highlight>
              </a:rPr>
              <a:t>professional</a:t>
            </a:r>
            <a:r>
              <a:rPr lang="en-US" i="1" dirty="0">
                <a:highlight>
                  <a:srgbClr val="C0C0C0"/>
                </a:highlight>
              </a:rPr>
              <a:t> or other services in the Community</a:t>
            </a:r>
            <a:endParaRPr lang="it-IT" i="1" dirty="0">
              <a:highlight>
                <a:srgbClr val="C0C0C0"/>
              </a:highlight>
            </a:endParaRPr>
          </a:p>
        </p:txBody>
      </p:sp>
    </p:spTree>
    <p:extLst>
      <p:ext uri="{BB962C8B-B14F-4D97-AF65-F5344CB8AC3E}">
        <p14:creationId xmlns:p14="http://schemas.microsoft.com/office/powerpoint/2010/main" val="3561314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r>
              <a:rPr lang="en-GB" dirty="0"/>
              <a:t>The grouping cannot…</a:t>
            </a:r>
          </a:p>
        </p:txBody>
      </p:sp>
      <p:sp>
        <p:nvSpPr>
          <p:cNvPr id="7" name="Segnaposto contenuto 6"/>
          <p:cNvSpPr>
            <a:spLocks noGrp="1"/>
          </p:cNvSpPr>
          <p:nvPr>
            <p:ph idx="1"/>
          </p:nvPr>
        </p:nvSpPr>
        <p:spPr/>
        <p:txBody>
          <a:bodyPr>
            <a:normAutofit fontScale="55000" lnSpcReduction="20000"/>
          </a:bodyPr>
          <a:lstStyle/>
          <a:p>
            <a:r>
              <a:rPr lang="en-GB" dirty="0"/>
              <a:t>Act as a holding or so… (Art. 3.2)</a:t>
            </a:r>
          </a:p>
          <a:p>
            <a:pPr marL="0" indent="0">
              <a:buNone/>
            </a:pPr>
            <a:endParaRPr lang="it-IT" dirty="0"/>
          </a:p>
          <a:p>
            <a:pPr marL="0" indent="0" algn="just">
              <a:buNone/>
            </a:pPr>
            <a:r>
              <a:rPr lang="en-GB" i="1" dirty="0">
                <a:highlight>
                  <a:srgbClr val="C0C0C0"/>
                </a:highlight>
              </a:rPr>
              <a:t>2. Consequently, a grouping may not: </a:t>
            </a:r>
          </a:p>
          <a:p>
            <a:pPr marL="0" indent="0" algn="just">
              <a:buNone/>
            </a:pPr>
            <a:endParaRPr lang="en-GB" i="1" dirty="0">
              <a:highlight>
                <a:srgbClr val="C0C0C0"/>
              </a:highlight>
            </a:endParaRPr>
          </a:p>
          <a:p>
            <a:pPr marL="514350" indent="-514350" algn="just">
              <a:buAutoNum type="alphaLcParenBoth"/>
            </a:pPr>
            <a:r>
              <a:rPr lang="en-GB" b="1" i="1" dirty="0">
                <a:highlight>
                  <a:srgbClr val="C0C0C0"/>
                </a:highlight>
              </a:rPr>
              <a:t>exercise, directly or indirectly, a power of management or supervision over its members' own activities</a:t>
            </a:r>
            <a:r>
              <a:rPr lang="en-GB" i="1" dirty="0">
                <a:highlight>
                  <a:srgbClr val="C0C0C0"/>
                </a:highlight>
              </a:rPr>
              <a:t> or over the activities of another undertaking, in particular in the fields of personnel, finance and investment; </a:t>
            </a:r>
          </a:p>
          <a:p>
            <a:pPr marL="514350" indent="-514350" algn="just">
              <a:buAutoNum type="alphaLcParenBoth"/>
            </a:pPr>
            <a:r>
              <a:rPr lang="en-GB" b="1" i="1" dirty="0">
                <a:highlight>
                  <a:srgbClr val="C0C0C0"/>
                </a:highlight>
              </a:rPr>
              <a:t>directly or indirectly, on any basis whatsoever, hold shares of any kind </a:t>
            </a:r>
            <a:r>
              <a:rPr lang="en-GB" i="1" dirty="0">
                <a:highlight>
                  <a:srgbClr val="C0C0C0"/>
                </a:highlight>
              </a:rPr>
              <a:t>in a member undertaking ; the holding of shares in another undertaking shall be possible only in so far as it is necessary for the achievement of the grouping's objects and if it is done on its members' behalf;</a:t>
            </a:r>
          </a:p>
          <a:p>
            <a:pPr marL="514350" indent="-514350" algn="just">
              <a:buAutoNum type="alphaLcParenBoth"/>
            </a:pPr>
            <a:r>
              <a:rPr lang="en-GB" b="1" i="1" dirty="0">
                <a:highlight>
                  <a:srgbClr val="C0C0C0"/>
                </a:highlight>
              </a:rPr>
              <a:t>employ more than 500 persons</a:t>
            </a:r>
            <a:r>
              <a:rPr lang="en-GB" i="1" dirty="0">
                <a:highlight>
                  <a:srgbClr val="C0C0C0"/>
                </a:highlight>
              </a:rPr>
              <a:t>;</a:t>
            </a:r>
          </a:p>
          <a:p>
            <a:pPr marL="514350" indent="-514350" algn="just">
              <a:buAutoNum type="alphaLcParenBoth"/>
            </a:pPr>
            <a:r>
              <a:rPr lang="en-GB" b="1" i="1" dirty="0">
                <a:highlight>
                  <a:srgbClr val="C0C0C0"/>
                </a:highlight>
              </a:rPr>
              <a:t>be used by a company to make a loan to a director of a company</a:t>
            </a:r>
            <a:r>
              <a:rPr lang="en-GB" i="1" dirty="0">
                <a:highlight>
                  <a:srgbClr val="C0C0C0"/>
                </a:highlight>
              </a:rPr>
              <a:t>, or any person connected with him, when the making of such loans is restricted or controlled under the Member States' laws governing companies. </a:t>
            </a:r>
            <a:r>
              <a:rPr lang="en-GB" b="1" i="1" dirty="0">
                <a:highlight>
                  <a:srgbClr val="C0C0C0"/>
                </a:highlight>
              </a:rPr>
              <a:t>Nor must a grouping be used for the transfer of any property between a company and a director</a:t>
            </a:r>
            <a:r>
              <a:rPr lang="en-GB" i="1" dirty="0">
                <a:highlight>
                  <a:srgbClr val="C0C0C0"/>
                </a:highlight>
              </a:rPr>
              <a:t>, or any person connected with him, except to the extent allowed by the Member States' laws governing companies. For the purposes of this provision the making of a loan includes entering into any transaction or arrangement of similar effect, and property includes moveable and immoveable property;</a:t>
            </a:r>
          </a:p>
          <a:p>
            <a:pPr marL="514350" indent="-514350" algn="just">
              <a:buAutoNum type="alphaLcParenBoth"/>
            </a:pPr>
            <a:r>
              <a:rPr lang="en-GB" b="1" i="1" dirty="0">
                <a:highlight>
                  <a:srgbClr val="C0C0C0"/>
                </a:highlight>
              </a:rPr>
              <a:t>be a member of another European Economic Interest Grouping</a:t>
            </a:r>
            <a:r>
              <a:rPr lang="en-GB" i="1" dirty="0">
                <a:highlight>
                  <a:srgbClr val="C0C0C0"/>
                </a:highlight>
              </a:rPr>
              <a:t>.</a:t>
            </a:r>
          </a:p>
        </p:txBody>
      </p:sp>
    </p:spTree>
    <p:extLst>
      <p:ext uri="{BB962C8B-B14F-4D97-AF65-F5344CB8AC3E}">
        <p14:creationId xmlns:p14="http://schemas.microsoft.com/office/powerpoint/2010/main" val="3141343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896739" y="1188051"/>
            <a:ext cx="8229600" cy="796925"/>
          </a:xfrm>
        </p:spPr>
        <p:txBody>
          <a:bodyPr>
            <a:normAutofit/>
          </a:bodyPr>
          <a:lstStyle/>
          <a:p>
            <a:r>
              <a:rPr lang="en-GB" dirty="0"/>
              <a:t>Supranational</a:t>
            </a:r>
          </a:p>
        </p:txBody>
      </p:sp>
      <p:sp>
        <p:nvSpPr>
          <p:cNvPr id="7" name="Segnaposto contenuto 6"/>
          <p:cNvSpPr>
            <a:spLocks noGrp="1"/>
          </p:cNvSpPr>
          <p:nvPr>
            <p:ph idx="1"/>
          </p:nvPr>
        </p:nvSpPr>
        <p:spPr>
          <a:xfrm>
            <a:off x="896739" y="2105891"/>
            <a:ext cx="10824206" cy="4054764"/>
          </a:xfrm>
        </p:spPr>
        <p:txBody>
          <a:bodyPr>
            <a:normAutofit fontScale="85000" lnSpcReduction="20000"/>
          </a:bodyPr>
          <a:lstStyle/>
          <a:p>
            <a:pPr marL="514350" indent="-514350">
              <a:buAutoNum type="arabicPeriod"/>
            </a:pPr>
            <a:r>
              <a:rPr lang="en-GB" dirty="0"/>
              <a:t>As of </a:t>
            </a:r>
            <a:r>
              <a:rPr lang="en-GB" b="1" dirty="0"/>
              <a:t>members (art. 4.2)</a:t>
            </a:r>
            <a:r>
              <a:rPr lang="en-GB" dirty="0"/>
              <a:t>: </a:t>
            </a:r>
          </a:p>
          <a:p>
            <a:pPr marL="0" indent="0">
              <a:buNone/>
            </a:pPr>
            <a:endParaRPr lang="en-US" dirty="0"/>
          </a:p>
          <a:p>
            <a:pPr marL="0" indent="0" algn="just">
              <a:buNone/>
            </a:pPr>
            <a:r>
              <a:rPr lang="en-GB" i="1" dirty="0">
                <a:highlight>
                  <a:srgbClr val="C0C0C0"/>
                </a:highlight>
              </a:rPr>
              <a:t>2. A grouping must comprise at least : </a:t>
            </a:r>
          </a:p>
          <a:p>
            <a:pPr marL="514350" indent="-514350" algn="just">
              <a:buAutoNum type="alphaLcParenBoth"/>
            </a:pPr>
            <a:r>
              <a:rPr lang="en-GB" b="1" i="1" dirty="0">
                <a:highlight>
                  <a:srgbClr val="C0C0C0"/>
                </a:highlight>
              </a:rPr>
              <a:t>two companies</a:t>
            </a:r>
            <a:r>
              <a:rPr lang="en-GB" i="1" dirty="0">
                <a:highlight>
                  <a:srgbClr val="C0C0C0"/>
                </a:highlight>
              </a:rPr>
              <a:t>, firms or other legal bodies, within the meaning of paragraph 1 , which </a:t>
            </a:r>
            <a:r>
              <a:rPr lang="en-GB" b="1" i="1" dirty="0">
                <a:highlight>
                  <a:srgbClr val="C0C0C0"/>
                </a:highlight>
              </a:rPr>
              <a:t>have their central administrations in different Member States</a:t>
            </a:r>
            <a:r>
              <a:rPr lang="en-GB" i="1" dirty="0">
                <a:highlight>
                  <a:srgbClr val="C0C0C0"/>
                </a:highlight>
              </a:rPr>
              <a:t>, or </a:t>
            </a:r>
            <a:endParaRPr lang="en-GB" b="1" i="1" dirty="0">
              <a:highlight>
                <a:srgbClr val="C0C0C0"/>
              </a:highlight>
            </a:endParaRPr>
          </a:p>
          <a:p>
            <a:pPr marL="514350" indent="-514350" algn="just">
              <a:buAutoNum type="alphaLcParenBoth"/>
            </a:pPr>
            <a:r>
              <a:rPr lang="en-GB" b="1" i="1" dirty="0">
                <a:highlight>
                  <a:srgbClr val="C0C0C0"/>
                </a:highlight>
              </a:rPr>
              <a:t>two natural persons</a:t>
            </a:r>
            <a:r>
              <a:rPr lang="en-GB" i="1" dirty="0">
                <a:highlight>
                  <a:srgbClr val="C0C0C0"/>
                </a:highlight>
              </a:rPr>
              <a:t>, within the meaning of paragraph 1 , who carry on </a:t>
            </a:r>
            <a:r>
              <a:rPr lang="en-GB" b="1" i="1" dirty="0">
                <a:highlight>
                  <a:srgbClr val="C0C0C0"/>
                </a:highlight>
              </a:rPr>
              <a:t>their principal activities </a:t>
            </a:r>
            <a:r>
              <a:rPr lang="en-GB" i="1" dirty="0">
                <a:highlight>
                  <a:srgbClr val="C0C0C0"/>
                </a:highlight>
              </a:rPr>
              <a:t>in different Member States, or </a:t>
            </a:r>
          </a:p>
          <a:p>
            <a:pPr marL="514350" indent="-514350" algn="just">
              <a:buAutoNum type="alphaLcParenBoth"/>
            </a:pPr>
            <a:r>
              <a:rPr lang="en-GB" i="1" dirty="0">
                <a:highlight>
                  <a:srgbClr val="C0C0C0"/>
                </a:highlight>
              </a:rPr>
              <a:t>a </a:t>
            </a:r>
            <a:r>
              <a:rPr lang="en-GB" b="1" i="1" dirty="0">
                <a:highlight>
                  <a:srgbClr val="C0C0C0"/>
                </a:highlight>
              </a:rPr>
              <a:t>company</a:t>
            </a:r>
            <a:r>
              <a:rPr lang="en-GB" i="1" dirty="0">
                <a:highlight>
                  <a:srgbClr val="C0C0C0"/>
                </a:highlight>
              </a:rPr>
              <a:t>, firm or other legal body within the meaning of paragraph 1 and </a:t>
            </a:r>
            <a:r>
              <a:rPr lang="en-GB" b="1" i="1" dirty="0">
                <a:highlight>
                  <a:srgbClr val="C0C0C0"/>
                </a:highlight>
              </a:rPr>
              <a:t>a natural person</a:t>
            </a:r>
            <a:r>
              <a:rPr lang="en-GB" i="1" dirty="0">
                <a:highlight>
                  <a:srgbClr val="C0C0C0"/>
                </a:highlight>
              </a:rPr>
              <a:t>, of which the first has its central administration in one Member State and the second carries on his principal activity in another Member State.</a:t>
            </a:r>
          </a:p>
        </p:txBody>
      </p:sp>
    </p:spTree>
    <p:extLst>
      <p:ext uri="{BB962C8B-B14F-4D97-AF65-F5344CB8AC3E}">
        <p14:creationId xmlns:p14="http://schemas.microsoft.com/office/powerpoint/2010/main" val="3276005278"/>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zione_SPOCRI_2020" id="{C8A94C23-A78D-4D42-A142-995C47011747}" vid="{F7946248-098B-E84D-8CE5-E894D4DC3EC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Presentazione_JM_unimc2020</Template>
  <TotalTime>227</TotalTime>
  <Words>4195</Words>
  <Application>Microsoft Office PowerPoint</Application>
  <PresentationFormat>Widescreen</PresentationFormat>
  <Paragraphs>315</Paragraphs>
  <Slides>41</Slides>
  <Notes>30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41</vt:i4>
      </vt:variant>
    </vt:vector>
  </HeadingPairs>
  <TitlesOfParts>
    <vt:vector size="45" baseType="lpstr">
      <vt:lpstr>Arial</vt:lpstr>
      <vt:lpstr>Calibri</vt:lpstr>
      <vt:lpstr>Raleway</vt:lpstr>
      <vt:lpstr>Tema di Office</vt:lpstr>
      <vt:lpstr>The European Economic Interest Grouping in Italy</vt:lpstr>
      <vt:lpstr>European Company (?) Law</vt:lpstr>
      <vt:lpstr>How operates European Company Law</vt:lpstr>
      <vt:lpstr>Supranational forms</vt:lpstr>
      <vt:lpstr>European Economic Interest Grouping</vt:lpstr>
      <vt:lpstr>Purpose</vt:lpstr>
      <vt:lpstr>Members?</vt:lpstr>
      <vt:lpstr>The grouping cannot…</vt:lpstr>
      <vt:lpstr>Supranational</vt:lpstr>
      <vt:lpstr>Legal sources</vt:lpstr>
      <vt:lpstr>It’s (partially) a matter of seat</vt:lpstr>
      <vt:lpstr>More info in the contract</vt:lpstr>
      <vt:lpstr>Disclosure</vt:lpstr>
      <vt:lpstr>What to disclose?</vt:lpstr>
      <vt:lpstr>Members’ liability</vt:lpstr>
      <vt:lpstr>And again…</vt:lpstr>
      <vt:lpstr>Exceptions? Some doubts…</vt:lpstr>
      <vt:lpstr>How long?</vt:lpstr>
      <vt:lpstr>Nullity</vt:lpstr>
      <vt:lpstr>Organs</vt:lpstr>
      <vt:lpstr>Manager(s)/Director(s)</vt:lpstr>
      <vt:lpstr>Transparency…</vt:lpstr>
      <vt:lpstr>Membership related operations</vt:lpstr>
      <vt:lpstr>Withdrawal and expulsion</vt:lpstr>
      <vt:lpstr>Member’s death</vt:lpstr>
      <vt:lpstr>When a member ceases to be…</vt:lpstr>
      <vt:lpstr>Winding up</vt:lpstr>
      <vt:lpstr>Judiciary winding-up</vt:lpstr>
      <vt:lpstr>Effects of winding up</vt:lpstr>
      <vt:lpstr>The transfer of seat</vt:lpstr>
      <vt:lpstr>The success of the EEIG</vt:lpstr>
      <vt:lpstr>Ant what about Italy?</vt:lpstr>
      <vt:lpstr>Ant what about Italy?</vt:lpstr>
      <vt:lpstr>How many members?</vt:lpstr>
      <vt:lpstr>From where?</vt:lpstr>
      <vt:lpstr>UK???</vt:lpstr>
      <vt:lpstr>How big are they?</vt:lpstr>
      <vt:lpstr>Revenue</vt:lpstr>
      <vt:lpstr>Activities</vt:lpstr>
      <vt:lpstr>Italian critical points</vt:lpstr>
      <vt:lpstr>A new life?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European Economic Interest Grouping in Italy</dc:title>
  <dc:creator>Alessio Bartolacelli</dc:creator>
  <cp:lastModifiedBy>Alessio Bartolacelli</cp:lastModifiedBy>
  <cp:revision>1</cp:revision>
  <dcterms:created xsi:type="dcterms:W3CDTF">2023-05-27T15:18:01Z</dcterms:created>
  <dcterms:modified xsi:type="dcterms:W3CDTF">2023-05-27T19:05:21Z</dcterms:modified>
</cp:coreProperties>
</file>