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33"/>
  </p:notesMasterIdLst>
  <p:sldIdLst>
    <p:sldId id="256" r:id="rId5"/>
    <p:sldId id="443" r:id="rId6"/>
    <p:sldId id="481" r:id="rId7"/>
    <p:sldId id="482" r:id="rId8"/>
    <p:sldId id="483" r:id="rId9"/>
    <p:sldId id="484" r:id="rId10"/>
    <p:sldId id="485" r:id="rId11"/>
    <p:sldId id="486" r:id="rId12"/>
    <p:sldId id="487" r:id="rId13"/>
    <p:sldId id="480" r:id="rId14"/>
    <p:sldId id="467" r:id="rId15"/>
    <p:sldId id="488" r:id="rId16"/>
    <p:sldId id="489" r:id="rId17"/>
    <p:sldId id="490" r:id="rId18"/>
    <p:sldId id="493" r:id="rId19"/>
    <p:sldId id="494" r:id="rId20"/>
    <p:sldId id="491" r:id="rId21"/>
    <p:sldId id="492" r:id="rId22"/>
    <p:sldId id="495" r:id="rId23"/>
    <p:sldId id="497" r:id="rId24"/>
    <p:sldId id="499" r:id="rId25"/>
    <p:sldId id="498" r:id="rId26"/>
    <p:sldId id="500" r:id="rId27"/>
    <p:sldId id="472" r:id="rId28"/>
    <p:sldId id="502" r:id="rId29"/>
    <p:sldId id="479" r:id="rId30"/>
    <p:sldId id="286" r:id="rId31"/>
    <p:sldId id="50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3979" autoAdjust="0"/>
  </p:normalViewPr>
  <p:slideViewPr>
    <p:cSldViewPr snapToGrid="0">
      <p:cViewPr varScale="1">
        <p:scale>
          <a:sx n="69" d="100"/>
          <a:sy n="69"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0A98B-4465-40FF-868A-D09E7C1493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276810-5AF2-4794-BE81-BEB405D20432}">
      <dgm:prSet/>
      <dgm:spPr/>
      <dgm:t>
        <a:bodyPr/>
        <a:lstStyle/>
        <a:p>
          <a:pPr rtl="0"/>
          <a:r>
            <a:rPr lang="en-GB" dirty="0" smtClean="0"/>
            <a:t>Cyber-dependent </a:t>
          </a:r>
          <a:endParaRPr lang="en-GB" dirty="0"/>
        </a:p>
      </dgm:t>
    </dgm:pt>
    <dgm:pt modelId="{49A1DEC2-8406-4FFA-8DA9-9031030967B8}" type="parTrans" cxnId="{99AB1A64-AC6C-43CD-8958-E9EEF4342B57}">
      <dgm:prSet/>
      <dgm:spPr/>
      <dgm:t>
        <a:bodyPr/>
        <a:lstStyle/>
        <a:p>
          <a:endParaRPr lang="en-US"/>
        </a:p>
      </dgm:t>
    </dgm:pt>
    <dgm:pt modelId="{522A3910-AA70-413D-BE5D-40FC4C396C3F}" type="sibTrans" cxnId="{99AB1A64-AC6C-43CD-8958-E9EEF4342B57}">
      <dgm:prSet/>
      <dgm:spPr/>
      <dgm:t>
        <a:bodyPr/>
        <a:lstStyle/>
        <a:p>
          <a:endParaRPr lang="en-US"/>
        </a:p>
      </dgm:t>
    </dgm:pt>
    <dgm:pt modelId="{6B3732DA-2C9A-4A35-9C26-556E88B3B2A5}">
      <dgm:prSet/>
      <dgm:spPr/>
      <dgm:t>
        <a:bodyPr/>
        <a:lstStyle/>
        <a:p>
          <a:pPr rtl="0"/>
          <a:r>
            <a:rPr lang="en-GB" smtClean="0"/>
            <a:t>Cyber-assisted</a:t>
          </a:r>
          <a:endParaRPr lang="en-GB"/>
        </a:p>
      </dgm:t>
    </dgm:pt>
    <dgm:pt modelId="{B710CDDD-C723-45FD-BA2F-0B0C205D27E4}" type="parTrans" cxnId="{C3161343-B52D-4062-B44B-A4788717C515}">
      <dgm:prSet/>
      <dgm:spPr/>
      <dgm:t>
        <a:bodyPr/>
        <a:lstStyle/>
        <a:p>
          <a:endParaRPr lang="en-US"/>
        </a:p>
      </dgm:t>
    </dgm:pt>
    <dgm:pt modelId="{73CBFB71-F5DB-4ED0-B244-5DE844DAF99C}" type="sibTrans" cxnId="{C3161343-B52D-4062-B44B-A4788717C515}">
      <dgm:prSet/>
      <dgm:spPr/>
      <dgm:t>
        <a:bodyPr/>
        <a:lstStyle/>
        <a:p>
          <a:endParaRPr lang="en-US"/>
        </a:p>
      </dgm:t>
    </dgm:pt>
    <dgm:pt modelId="{6FF97955-2C9E-4485-8456-C85411EEF9CA}">
      <dgm:prSet/>
      <dgm:spPr/>
      <dgm:t>
        <a:bodyPr/>
        <a:lstStyle/>
        <a:p>
          <a:pPr rtl="0"/>
          <a:r>
            <a:rPr lang="en-GB" smtClean="0"/>
            <a:t>Cyber-enabled</a:t>
          </a:r>
          <a:endParaRPr lang="en-GB"/>
        </a:p>
      </dgm:t>
    </dgm:pt>
    <dgm:pt modelId="{12C522E2-31D8-4960-A823-795D3E856DC7}" type="parTrans" cxnId="{6F52C68F-DDED-4859-B785-C25BDD65C4EC}">
      <dgm:prSet/>
      <dgm:spPr/>
      <dgm:t>
        <a:bodyPr/>
        <a:lstStyle/>
        <a:p>
          <a:endParaRPr lang="en-US"/>
        </a:p>
      </dgm:t>
    </dgm:pt>
    <dgm:pt modelId="{F2B13B92-0B0E-439C-8586-A2665D3C7BBB}" type="sibTrans" cxnId="{6F52C68F-DDED-4859-B785-C25BDD65C4EC}">
      <dgm:prSet/>
      <dgm:spPr/>
      <dgm:t>
        <a:bodyPr/>
        <a:lstStyle/>
        <a:p>
          <a:endParaRPr lang="en-US"/>
        </a:p>
      </dgm:t>
    </dgm:pt>
    <dgm:pt modelId="{D6FEAFF7-32A1-4B2F-8C8A-DFB43FA56741}" type="pres">
      <dgm:prSet presAssocID="{46D0A98B-4465-40FF-868A-D09E7C1493FB}" presName="linear" presStyleCnt="0">
        <dgm:presLayoutVars>
          <dgm:animLvl val="lvl"/>
          <dgm:resizeHandles val="exact"/>
        </dgm:presLayoutVars>
      </dgm:prSet>
      <dgm:spPr/>
      <dgm:t>
        <a:bodyPr/>
        <a:lstStyle/>
        <a:p>
          <a:endParaRPr lang="en-US"/>
        </a:p>
      </dgm:t>
    </dgm:pt>
    <dgm:pt modelId="{186CF96E-9080-40BE-9407-380C921702A5}" type="pres">
      <dgm:prSet presAssocID="{01276810-5AF2-4794-BE81-BEB405D20432}" presName="parentText" presStyleLbl="node1" presStyleIdx="0" presStyleCnt="3">
        <dgm:presLayoutVars>
          <dgm:chMax val="0"/>
          <dgm:bulletEnabled val="1"/>
        </dgm:presLayoutVars>
      </dgm:prSet>
      <dgm:spPr/>
      <dgm:t>
        <a:bodyPr/>
        <a:lstStyle/>
        <a:p>
          <a:endParaRPr lang="en-US"/>
        </a:p>
      </dgm:t>
    </dgm:pt>
    <dgm:pt modelId="{CBFFF549-79E7-4737-B741-83760FB72EE0}" type="pres">
      <dgm:prSet presAssocID="{522A3910-AA70-413D-BE5D-40FC4C396C3F}" presName="spacer" presStyleCnt="0"/>
      <dgm:spPr/>
    </dgm:pt>
    <dgm:pt modelId="{9BA15BC0-7FC7-487A-A208-BCD28551B20D}" type="pres">
      <dgm:prSet presAssocID="{6B3732DA-2C9A-4A35-9C26-556E88B3B2A5}" presName="parentText" presStyleLbl="node1" presStyleIdx="1" presStyleCnt="3">
        <dgm:presLayoutVars>
          <dgm:chMax val="0"/>
          <dgm:bulletEnabled val="1"/>
        </dgm:presLayoutVars>
      </dgm:prSet>
      <dgm:spPr/>
      <dgm:t>
        <a:bodyPr/>
        <a:lstStyle/>
        <a:p>
          <a:endParaRPr lang="en-US"/>
        </a:p>
      </dgm:t>
    </dgm:pt>
    <dgm:pt modelId="{30B9E8E5-1FC6-465E-B58B-43E839327F45}" type="pres">
      <dgm:prSet presAssocID="{73CBFB71-F5DB-4ED0-B244-5DE844DAF99C}" presName="spacer" presStyleCnt="0"/>
      <dgm:spPr/>
    </dgm:pt>
    <dgm:pt modelId="{212595DD-480D-46B8-B6BF-A00A0A12FFDE}" type="pres">
      <dgm:prSet presAssocID="{6FF97955-2C9E-4485-8456-C85411EEF9CA}" presName="parentText" presStyleLbl="node1" presStyleIdx="2" presStyleCnt="3">
        <dgm:presLayoutVars>
          <dgm:chMax val="0"/>
          <dgm:bulletEnabled val="1"/>
        </dgm:presLayoutVars>
      </dgm:prSet>
      <dgm:spPr/>
      <dgm:t>
        <a:bodyPr/>
        <a:lstStyle/>
        <a:p>
          <a:endParaRPr lang="en-US"/>
        </a:p>
      </dgm:t>
    </dgm:pt>
  </dgm:ptLst>
  <dgm:cxnLst>
    <dgm:cxn modelId="{6F52C68F-DDED-4859-B785-C25BDD65C4EC}" srcId="{46D0A98B-4465-40FF-868A-D09E7C1493FB}" destId="{6FF97955-2C9E-4485-8456-C85411EEF9CA}" srcOrd="2" destOrd="0" parTransId="{12C522E2-31D8-4960-A823-795D3E856DC7}" sibTransId="{F2B13B92-0B0E-439C-8586-A2665D3C7BBB}"/>
    <dgm:cxn modelId="{D8C418F7-AFC4-41F9-8E1D-0D599858D0BA}" type="presOf" srcId="{46D0A98B-4465-40FF-868A-D09E7C1493FB}" destId="{D6FEAFF7-32A1-4B2F-8C8A-DFB43FA56741}" srcOrd="0" destOrd="0" presId="urn:microsoft.com/office/officeart/2005/8/layout/vList2"/>
    <dgm:cxn modelId="{C6BB7EF1-6992-44A9-9E3B-D50813CBE393}" type="presOf" srcId="{6B3732DA-2C9A-4A35-9C26-556E88B3B2A5}" destId="{9BA15BC0-7FC7-487A-A208-BCD28551B20D}" srcOrd="0" destOrd="0" presId="urn:microsoft.com/office/officeart/2005/8/layout/vList2"/>
    <dgm:cxn modelId="{C3161343-B52D-4062-B44B-A4788717C515}" srcId="{46D0A98B-4465-40FF-868A-D09E7C1493FB}" destId="{6B3732DA-2C9A-4A35-9C26-556E88B3B2A5}" srcOrd="1" destOrd="0" parTransId="{B710CDDD-C723-45FD-BA2F-0B0C205D27E4}" sibTransId="{73CBFB71-F5DB-4ED0-B244-5DE844DAF99C}"/>
    <dgm:cxn modelId="{81DFB5E1-27F6-4917-961D-ABF5FBEBC49C}" type="presOf" srcId="{6FF97955-2C9E-4485-8456-C85411EEF9CA}" destId="{212595DD-480D-46B8-B6BF-A00A0A12FFDE}" srcOrd="0" destOrd="0" presId="urn:microsoft.com/office/officeart/2005/8/layout/vList2"/>
    <dgm:cxn modelId="{C2049AEC-F887-4721-929A-99A9209F5F5C}" type="presOf" srcId="{01276810-5AF2-4794-BE81-BEB405D20432}" destId="{186CF96E-9080-40BE-9407-380C921702A5}" srcOrd="0" destOrd="0" presId="urn:microsoft.com/office/officeart/2005/8/layout/vList2"/>
    <dgm:cxn modelId="{99AB1A64-AC6C-43CD-8958-E9EEF4342B57}" srcId="{46D0A98B-4465-40FF-868A-D09E7C1493FB}" destId="{01276810-5AF2-4794-BE81-BEB405D20432}" srcOrd="0" destOrd="0" parTransId="{49A1DEC2-8406-4FFA-8DA9-9031030967B8}" sibTransId="{522A3910-AA70-413D-BE5D-40FC4C396C3F}"/>
    <dgm:cxn modelId="{5801E9D7-F0EB-4848-8317-0FBC7692BF30}" type="presParOf" srcId="{D6FEAFF7-32A1-4B2F-8C8A-DFB43FA56741}" destId="{186CF96E-9080-40BE-9407-380C921702A5}" srcOrd="0" destOrd="0" presId="urn:microsoft.com/office/officeart/2005/8/layout/vList2"/>
    <dgm:cxn modelId="{8CC26EEE-6DAF-4742-AD28-3DF92D10CE11}" type="presParOf" srcId="{D6FEAFF7-32A1-4B2F-8C8A-DFB43FA56741}" destId="{CBFFF549-79E7-4737-B741-83760FB72EE0}" srcOrd="1" destOrd="0" presId="urn:microsoft.com/office/officeart/2005/8/layout/vList2"/>
    <dgm:cxn modelId="{E4AAD81E-3B2D-48CA-91BB-2A9C02B1BD61}" type="presParOf" srcId="{D6FEAFF7-32A1-4B2F-8C8A-DFB43FA56741}" destId="{9BA15BC0-7FC7-487A-A208-BCD28551B20D}" srcOrd="2" destOrd="0" presId="urn:microsoft.com/office/officeart/2005/8/layout/vList2"/>
    <dgm:cxn modelId="{C6406918-25D1-4892-A675-8B9FDBB16C8E}" type="presParOf" srcId="{D6FEAFF7-32A1-4B2F-8C8A-DFB43FA56741}" destId="{30B9E8E5-1FC6-465E-B58B-43E839327F45}" srcOrd="3" destOrd="0" presId="urn:microsoft.com/office/officeart/2005/8/layout/vList2"/>
    <dgm:cxn modelId="{7477AECA-1A09-4E4E-9C35-BF3F866B5E08}" type="presParOf" srcId="{D6FEAFF7-32A1-4B2F-8C8A-DFB43FA56741}" destId="{212595DD-480D-46B8-B6BF-A00A0A12FF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A4E64-671D-40A4-9348-8D7EC6362A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3F6142-F6A0-43BE-B3DA-9CC8A63477B0}">
      <dgm:prSet/>
      <dgm:spPr/>
      <dgm:t>
        <a:bodyPr/>
        <a:lstStyle/>
        <a:p>
          <a:pPr rtl="0"/>
          <a:r>
            <a:rPr lang="en-GB" smtClean="0"/>
            <a:t>Involve the Internet</a:t>
          </a:r>
          <a:endParaRPr lang="en-GB"/>
        </a:p>
      </dgm:t>
    </dgm:pt>
    <dgm:pt modelId="{DC8CA639-07D4-4CBF-A566-9AD0EB69DD5A}" type="parTrans" cxnId="{FD417974-D311-48E9-95EF-F69CED455B83}">
      <dgm:prSet/>
      <dgm:spPr/>
      <dgm:t>
        <a:bodyPr/>
        <a:lstStyle/>
        <a:p>
          <a:endParaRPr lang="en-US"/>
        </a:p>
      </dgm:t>
    </dgm:pt>
    <dgm:pt modelId="{B9722BEA-3C08-44A5-A18C-2CEE9199A1C1}" type="sibTrans" cxnId="{FD417974-D311-48E9-95EF-F69CED455B83}">
      <dgm:prSet/>
      <dgm:spPr/>
      <dgm:t>
        <a:bodyPr/>
        <a:lstStyle/>
        <a:p>
          <a:endParaRPr lang="en-US"/>
        </a:p>
      </dgm:t>
    </dgm:pt>
    <dgm:pt modelId="{CD274CA2-E300-4208-9E0F-73E32CD5280C}">
      <dgm:prSet/>
      <dgm:spPr/>
      <dgm:t>
        <a:bodyPr/>
        <a:lstStyle/>
        <a:p>
          <a:pPr rtl="0"/>
          <a:r>
            <a:rPr lang="en-GB" smtClean="0"/>
            <a:t>But they would still take place if there was no internet</a:t>
          </a:r>
          <a:endParaRPr lang="en-GB"/>
        </a:p>
      </dgm:t>
    </dgm:pt>
    <dgm:pt modelId="{0B16A209-956C-402D-BEE8-2A15CC9C5A41}" type="parTrans" cxnId="{DF471B69-20A5-47EB-B8C1-C556B6990535}">
      <dgm:prSet/>
      <dgm:spPr/>
      <dgm:t>
        <a:bodyPr/>
        <a:lstStyle/>
        <a:p>
          <a:endParaRPr lang="en-US"/>
        </a:p>
      </dgm:t>
    </dgm:pt>
    <dgm:pt modelId="{F77E9230-9E15-43A2-AECC-D6598E24E2E8}" type="sibTrans" cxnId="{DF471B69-20A5-47EB-B8C1-C556B6990535}">
      <dgm:prSet/>
      <dgm:spPr/>
      <dgm:t>
        <a:bodyPr/>
        <a:lstStyle/>
        <a:p>
          <a:endParaRPr lang="en-US"/>
        </a:p>
      </dgm:t>
    </dgm:pt>
    <dgm:pt modelId="{2239B5E3-40C1-44A5-8756-A1AFFE6916FF}">
      <dgm:prSet/>
      <dgm:spPr/>
      <dgm:t>
        <a:bodyPr/>
        <a:lstStyle/>
        <a:p>
          <a:pPr rtl="0"/>
          <a:r>
            <a:rPr lang="en-GB" smtClean="0"/>
            <a:t>Example given: a murderer searching ‘how to kill someone’ or ‘how to dispose of the body’</a:t>
          </a:r>
          <a:endParaRPr lang="en-GB"/>
        </a:p>
      </dgm:t>
    </dgm:pt>
    <dgm:pt modelId="{E4AED7C1-1613-40AD-8E44-9AA40A31D790}" type="parTrans" cxnId="{EA37A462-E8F3-4D7B-97D2-3A73F2AAFFE1}">
      <dgm:prSet/>
      <dgm:spPr/>
      <dgm:t>
        <a:bodyPr/>
        <a:lstStyle/>
        <a:p>
          <a:endParaRPr lang="en-US"/>
        </a:p>
      </dgm:t>
    </dgm:pt>
    <dgm:pt modelId="{88D4CA77-6475-400C-85D1-F0B0EF8E2E8C}" type="sibTrans" cxnId="{EA37A462-E8F3-4D7B-97D2-3A73F2AAFFE1}">
      <dgm:prSet/>
      <dgm:spPr/>
      <dgm:t>
        <a:bodyPr/>
        <a:lstStyle/>
        <a:p>
          <a:endParaRPr lang="en-US"/>
        </a:p>
      </dgm:t>
    </dgm:pt>
    <dgm:pt modelId="{7284469B-46ED-4478-B407-2B2EC834227C}" type="pres">
      <dgm:prSet presAssocID="{196A4E64-671D-40A4-9348-8D7EC6362A29}" presName="linear" presStyleCnt="0">
        <dgm:presLayoutVars>
          <dgm:animLvl val="lvl"/>
          <dgm:resizeHandles val="exact"/>
        </dgm:presLayoutVars>
      </dgm:prSet>
      <dgm:spPr/>
      <dgm:t>
        <a:bodyPr/>
        <a:lstStyle/>
        <a:p>
          <a:endParaRPr lang="en-US"/>
        </a:p>
      </dgm:t>
    </dgm:pt>
    <dgm:pt modelId="{14A41D6E-C010-4BCB-986C-78EB040C6923}" type="pres">
      <dgm:prSet presAssocID="{BB3F6142-F6A0-43BE-B3DA-9CC8A63477B0}" presName="parentText" presStyleLbl="node1" presStyleIdx="0" presStyleCnt="3">
        <dgm:presLayoutVars>
          <dgm:chMax val="0"/>
          <dgm:bulletEnabled val="1"/>
        </dgm:presLayoutVars>
      </dgm:prSet>
      <dgm:spPr/>
      <dgm:t>
        <a:bodyPr/>
        <a:lstStyle/>
        <a:p>
          <a:endParaRPr lang="en-US"/>
        </a:p>
      </dgm:t>
    </dgm:pt>
    <dgm:pt modelId="{8705E8AD-6B6A-4B7D-89E1-5814F5115C03}" type="pres">
      <dgm:prSet presAssocID="{B9722BEA-3C08-44A5-A18C-2CEE9199A1C1}" presName="spacer" presStyleCnt="0"/>
      <dgm:spPr/>
    </dgm:pt>
    <dgm:pt modelId="{F178C306-D6BB-42FE-8AFD-84074BA38709}" type="pres">
      <dgm:prSet presAssocID="{CD274CA2-E300-4208-9E0F-73E32CD5280C}" presName="parentText" presStyleLbl="node1" presStyleIdx="1" presStyleCnt="3">
        <dgm:presLayoutVars>
          <dgm:chMax val="0"/>
          <dgm:bulletEnabled val="1"/>
        </dgm:presLayoutVars>
      </dgm:prSet>
      <dgm:spPr/>
      <dgm:t>
        <a:bodyPr/>
        <a:lstStyle/>
        <a:p>
          <a:endParaRPr lang="en-US"/>
        </a:p>
      </dgm:t>
    </dgm:pt>
    <dgm:pt modelId="{55CC0B03-C354-4B49-ACF8-EA145A6B47DD}" type="pres">
      <dgm:prSet presAssocID="{F77E9230-9E15-43A2-AECC-D6598E24E2E8}" presName="spacer" presStyleCnt="0"/>
      <dgm:spPr/>
    </dgm:pt>
    <dgm:pt modelId="{C9CA0455-557E-4131-8F57-ADE2B8BBB5DB}" type="pres">
      <dgm:prSet presAssocID="{2239B5E3-40C1-44A5-8756-A1AFFE6916FF}" presName="parentText" presStyleLbl="node1" presStyleIdx="2" presStyleCnt="3">
        <dgm:presLayoutVars>
          <dgm:chMax val="0"/>
          <dgm:bulletEnabled val="1"/>
        </dgm:presLayoutVars>
      </dgm:prSet>
      <dgm:spPr/>
      <dgm:t>
        <a:bodyPr/>
        <a:lstStyle/>
        <a:p>
          <a:endParaRPr lang="en-US"/>
        </a:p>
      </dgm:t>
    </dgm:pt>
  </dgm:ptLst>
  <dgm:cxnLst>
    <dgm:cxn modelId="{4C84F608-958B-41E3-830C-BDBB88CAE5BD}" type="presOf" srcId="{CD274CA2-E300-4208-9E0F-73E32CD5280C}" destId="{F178C306-D6BB-42FE-8AFD-84074BA38709}" srcOrd="0" destOrd="0" presId="urn:microsoft.com/office/officeart/2005/8/layout/vList2"/>
    <dgm:cxn modelId="{8440494B-DC31-4FAD-8839-4044A2130878}" type="presOf" srcId="{196A4E64-671D-40A4-9348-8D7EC6362A29}" destId="{7284469B-46ED-4478-B407-2B2EC834227C}" srcOrd="0" destOrd="0" presId="urn:microsoft.com/office/officeart/2005/8/layout/vList2"/>
    <dgm:cxn modelId="{505C0D1F-5A06-4DA8-BA41-FBBCD573EC0C}" type="presOf" srcId="{2239B5E3-40C1-44A5-8756-A1AFFE6916FF}" destId="{C9CA0455-557E-4131-8F57-ADE2B8BBB5DB}" srcOrd="0" destOrd="0" presId="urn:microsoft.com/office/officeart/2005/8/layout/vList2"/>
    <dgm:cxn modelId="{FD417974-D311-48E9-95EF-F69CED455B83}" srcId="{196A4E64-671D-40A4-9348-8D7EC6362A29}" destId="{BB3F6142-F6A0-43BE-B3DA-9CC8A63477B0}" srcOrd="0" destOrd="0" parTransId="{DC8CA639-07D4-4CBF-A566-9AD0EB69DD5A}" sibTransId="{B9722BEA-3C08-44A5-A18C-2CEE9199A1C1}"/>
    <dgm:cxn modelId="{EA37A462-E8F3-4D7B-97D2-3A73F2AAFFE1}" srcId="{196A4E64-671D-40A4-9348-8D7EC6362A29}" destId="{2239B5E3-40C1-44A5-8756-A1AFFE6916FF}" srcOrd="2" destOrd="0" parTransId="{E4AED7C1-1613-40AD-8E44-9AA40A31D790}" sibTransId="{88D4CA77-6475-400C-85D1-F0B0EF8E2E8C}"/>
    <dgm:cxn modelId="{E9A8136C-D69A-48D3-B718-4B259DCC5284}" type="presOf" srcId="{BB3F6142-F6A0-43BE-B3DA-9CC8A63477B0}" destId="{14A41D6E-C010-4BCB-986C-78EB040C6923}" srcOrd="0" destOrd="0" presId="urn:microsoft.com/office/officeart/2005/8/layout/vList2"/>
    <dgm:cxn modelId="{DF471B69-20A5-47EB-B8C1-C556B6990535}" srcId="{196A4E64-671D-40A4-9348-8D7EC6362A29}" destId="{CD274CA2-E300-4208-9E0F-73E32CD5280C}" srcOrd="1" destOrd="0" parTransId="{0B16A209-956C-402D-BEE8-2A15CC9C5A41}" sibTransId="{F77E9230-9E15-43A2-AECC-D6598E24E2E8}"/>
    <dgm:cxn modelId="{9DA6096D-158A-46A4-B8EA-7B60F06C9DD6}" type="presParOf" srcId="{7284469B-46ED-4478-B407-2B2EC834227C}" destId="{14A41D6E-C010-4BCB-986C-78EB040C6923}" srcOrd="0" destOrd="0" presId="urn:microsoft.com/office/officeart/2005/8/layout/vList2"/>
    <dgm:cxn modelId="{EAB7CA5C-5D91-491C-89AF-549E1A6A521E}" type="presParOf" srcId="{7284469B-46ED-4478-B407-2B2EC834227C}" destId="{8705E8AD-6B6A-4B7D-89E1-5814F5115C03}" srcOrd="1" destOrd="0" presId="urn:microsoft.com/office/officeart/2005/8/layout/vList2"/>
    <dgm:cxn modelId="{CA0A5E59-74D1-4A7E-B959-73DA5899FEC2}" type="presParOf" srcId="{7284469B-46ED-4478-B407-2B2EC834227C}" destId="{F178C306-D6BB-42FE-8AFD-84074BA38709}" srcOrd="2" destOrd="0" presId="urn:microsoft.com/office/officeart/2005/8/layout/vList2"/>
    <dgm:cxn modelId="{EA21AF06-1785-400C-96D6-C2FF7CD45D5E}" type="presParOf" srcId="{7284469B-46ED-4478-B407-2B2EC834227C}" destId="{55CC0B03-C354-4B49-ACF8-EA145A6B47DD}" srcOrd="3" destOrd="0" presId="urn:microsoft.com/office/officeart/2005/8/layout/vList2"/>
    <dgm:cxn modelId="{92D8291A-D79E-4912-A9F3-26174810BD87}" type="presParOf" srcId="{7284469B-46ED-4478-B407-2B2EC834227C}" destId="{C9CA0455-557E-4131-8F57-ADE2B8BBB5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855D0-ABC4-4F90-AF8E-69F500DA51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818632-9BA6-46B8-AC94-0E720CF485D7}">
      <dgm:prSet/>
      <dgm:spPr/>
      <dgm:t>
        <a:bodyPr/>
        <a:lstStyle/>
        <a:p>
          <a:pPr rtl="0"/>
          <a:r>
            <a:rPr lang="en-GB" smtClean="0"/>
            <a:t>Created by the Internet</a:t>
          </a:r>
          <a:endParaRPr lang="en-GB"/>
        </a:p>
      </dgm:t>
    </dgm:pt>
    <dgm:pt modelId="{D8755103-5ABC-45F8-95E2-F16BF5469302}" type="parTrans" cxnId="{7AF7FAB0-D5CD-4D6B-BFA2-330CF9F3B3BB}">
      <dgm:prSet/>
      <dgm:spPr/>
      <dgm:t>
        <a:bodyPr/>
        <a:lstStyle/>
        <a:p>
          <a:endParaRPr lang="en-US"/>
        </a:p>
      </dgm:t>
    </dgm:pt>
    <dgm:pt modelId="{7804B834-B04B-40EF-8A2E-64FDA9D51803}" type="sibTrans" cxnId="{7AF7FAB0-D5CD-4D6B-BFA2-330CF9F3B3BB}">
      <dgm:prSet/>
      <dgm:spPr/>
      <dgm:t>
        <a:bodyPr/>
        <a:lstStyle/>
        <a:p>
          <a:endParaRPr lang="en-US"/>
        </a:p>
      </dgm:t>
    </dgm:pt>
    <dgm:pt modelId="{D47AFC5F-5F87-4C8B-8136-3A1C1350C593}">
      <dgm:prSet/>
      <dgm:spPr/>
      <dgm:t>
        <a:bodyPr/>
        <a:lstStyle/>
        <a:p>
          <a:pPr rtl="0"/>
          <a:r>
            <a:rPr lang="en-GB" smtClean="0"/>
            <a:t>If the Internet is taken away, they will disappear</a:t>
          </a:r>
          <a:endParaRPr lang="en-GB"/>
        </a:p>
      </dgm:t>
    </dgm:pt>
    <dgm:pt modelId="{2B454987-4312-48E9-9451-2DB329EDE96C}" type="parTrans" cxnId="{6B4C1938-6FE3-48DA-A82C-2A95C9D97077}">
      <dgm:prSet/>
      <dgm:spPr/>
      <dgm:t>
        <a:bodyPr/>
        <a:lstStyle/>
        <a:p>
          <a:endParaRPr lang="en-US"/>
        </a:p>
      </dgm:t>
    </dgm:pt>
    <dgm:pt modelId="{FD9C5F88-7AEC-43AE-ACDC-79F459F01F68}" type="sibTrans" cxnId="{6B4C1938-6FE3-48DA-A82C-2A95C9D97077}">
      <dgm:prSet/>
      <dgm:spPr/>
      <dgm:t>
        <a:bodyPr/>
        <a:lstStyle/>
        <a:p>
          <a:endParaRPr lang="en-US"/>
        </a:p>
      </dgm:t>
    </dgm:pt>
    <dgm:pt modelId="{61E2498C-1D3A-49C7-A859-6A7C2A27C61F}">
      <dgm:prSet/>
      <dgm:spPr/>
      <dgm:t>
        <a:bodyPr/>
        <a:lstStyle/>
        <a:p>
          <a:pPr rtl="0"/>
          <a:r>
            <a:rPr lang="en-GB" smtClean="0"/>
            <a:t>Examples: DDoS attacks, spamming, digitised IP infringement</a:t>
          </a:r>
          <a:endParaRPr lang="en-GB"/>
        </a:p>
      </dgm:t>
    </dgm:pt>
    <dgm:pt modelId="{3C4B2023-1AE3-437F-974D-313B8AF4D238}" type="parTrans" cxnId="{B1A584FA-9B03-4066-A252-7E91B0B25EE4}">
      <dgm:prSet/>
      <dgm:spPr/>
      <dgm:t>
        <a:bodyPr/>
        <a:lstStyle/>
        <a:p>
          <a:endParaRPr lang="en-US"/>
        </a:p>
      </dgm:t>
    </dgm:pt>
    <dgm:pt modelId="{CBB49F55-03F7-4323-8A3C-8022F9C55B80}" type="sibTrans" cxnId="{B1A584FA-9B03-4066-A252-7E91B0B25EE4}">
      <dgm:prSet/>
      <dgm:spPr/>
      <dgm:t>
        <a:bodyPr/>
        <a:lstStyle/>
        <a:p>
          <a:endParaRPr lang="en-US"/>
        </a:p>
      </dgm:t>
    </dgm:pt>
    <dgm:pt modelId="{B9F214D5-C9DC-45DE-98EE-B28850345A88}" type="pres">
      <dgm:prSet presAssocID="{CF2855D0-ABC4-4F90-AF8E-69F500DA51DC}" presName="linear" presStyleCnt="0">
        <dgm:presLayoutVars>
          <dgm:animLvl val="lvl"/>
          <dgm:resizeHandles val="exact"/>
        </dgm:presLayoutVars>
      </dgm:prSet>
      <dgm:spPr/>
      <dgm:t>
        <a:bodyPr/>
        <a:lstStyle/>
        <a:p>
          <a:endParaRPr lang="en-US"/>
        </a:p>
      </dgm:t>
    </dgm:pt>
    <dgm:pt modelId="{081A4941-B663-48D5-AFBA-9CB2B0FEFCBE}" type="pres">
      <dgm:prSet presAssocID="{F1818632-9BA6-46B8-AC94-0E720CF485D7}" presName="parentText" presStyleLbl="node1" presStyleIdx="0" presStyleCnt="3">
        <dgm:presLayoutVars>
          <dgm:chMax val="0"/>
          <dgm:bulletEnabled val="1"/>
        </dgm:presLayoutVars>
      </dgm:prSet>
      <dgm:spPr/>
      <dgm:t>
        <a:bodyPr/>
        <a:lstStyle/>
        <a:p>
          <a:endParaRPr lang="en-US"/>
        </a:p>
      </dgm:t>
    </dgm:pt>
    <dgm:pt modelId="{B8FB2516-FD32-4FF4-A416-C31116378BE7}" type="pres">
      <dgm:prSet presAssocID="{7804B834-B04B-40EF-8A2E-64FDA9D51803}" presName="spacer" presStyleCnt="0"/>
      <dgm:spPr/>
    </dgm:pt>
    <dgm:pt modelId="{24A6632D-50AD-4689-A8B7-7F3EC02A1F3F}" type="pres">
      <dgm:prSet presAssocID="{D47AFC5F-5F87-4C8B-8136-3A1C1350C593}" presName="parentText" presStyleLbl="node1" presStyleIdx="1" presStyleCnt="3">
        <dgm:presLayoutVars>
          <dgm:chMax val="0"/>
          <dgm:bulletEnabled val="1"/>
        </dgm:presLayoutVars>
      </dgm:prSet>
      <dgm:spPr/>
      <dgm:t>
        <a:bodyPr/>
        <a:lstStyle/>
        <a:p>
          <a:endParaRPr lang="en-US"/>
        </a:p>
      </dgm:t>
    </dgm:pt>
    <dgm:pt modelId="{50576D42-0592-4C44-AA1B-75D3B97FF70E}" type="pres">
      <dgm:prSet presAssocID="{FD9C5F88-7AEC-43AE-ACDC-79F459F01F68}" presName="spacer" presStyleCnt="0"/>
      <dgm:spPr/>
    </dgm:pt>
    <dgm:pt modelId="{F7382880-EA9A-4C61-B94A-917C3E9FCBEC}" type="pres">
      <dgm:prSet presAssocID="{61E2498C-1D3A-49C7-A859-6A7C2A27C61F}" presName="parentText" presStyleLbl="node1" presStyleIdx="2" presStyleCnt="3">
        <dgm:presLayoutVars>
          <dgm:chMax val="0"/>
          <dgm:bulletEnabled val="1"/>
        </dgm:presLayoutVars>
      </dgm:prSet>
      <dgm:spPr/>
      <dgm:t>
        <a:bodyPr/>
        <a:lstStyle/>
        <a:p>
          <a:endParaRPr lang="en-US"/>
        </a:p>
      </dgm:t>
    </dgm:pt>
  </dgm:ptLst>
  <dgm:cxnLst>
    <dgm:cxn modelId="{7AF7FAB0-D5CD-4D6B-BFA2-330CF9F3B3BB}" srcId="{CF2855D0-ABC4-4F90-AF8E-69F500DA51DC}" destId="{F1818632-9BA6-46B8-AC94-0E720CF485D7}" srcOrd="0" destOrd="0" parTransId="{D8755103-5ABC-45F8-95E2-F16BF5469302}" sibTransId="{7804B834-B04B-40EF-8A2E-64FDA9D51803}"/>
    <dgm:cxn modelId="{C3D69F47-B592-4953-9F47-BDCDAD05615C}" type="presOf" srcId="{D47AFC5F-5F87-4C8B-8136-3A1C1350C593}" destId="{24A6632D-50AD-4689-A8B7-7F3EC02A1F3F}" srcOrd="0" destOrd="0" presId="urn:microsoft.com/office/officeart/2005/8/layout/vList2"/>
    <dgm:cxn modelId="{3054F929-1228-4AD3-8017-45DF4CE35E25}" type="presOf" srcId="{CF2855D0-ABC4-4F90-AF8E-69F500DA51DC}" destId="{B9F214D5-C9DC-45DE-98EE-B28850345A88}" srcOrd="0" destOrd="0" presId="urn:microsoft.com/office/officeart/2005/8/layout/vList2"/>
    <dgm:cxn modelId="{8457F710-5CD6-454A-96F5-D93FA7261E91}" type="presOf" srcId="{61E2498C-1D3A-49C7-A859-6A7C2A27C61F}" destId="{F7382880-EA9A-4C61-B94A-917C3E9FCBEC}" srcOrd="0" destOrd="0" presId="urn:microsoft.com/office/officeart/2005/8/layout/vList2"/>
    <dgm:cxn modelId="{6B4C1938-6FE3-48DA-A82C-2A95C9D97077}" srcId="{CF2855D0-ABC4-4F90-AF8E-69F500DA51DC}" destId="{D47AFC5F-5F87-4C8B-8136-3A1C1350C593}" srcOrd="1" destOrd="0" parTransId="{2B454987-4312-48E9-9451-2DB329EDE96C}" sibTransId="{FD9C5F88-7AEC-43AE-ACDC-79F459F01F68}"/>
    <dgm:cxn modelId="{B1A584FA-9B03-4066-A252-7E91B0B25EE4}" srcId="{CF2855D0-ABC4-4F90-AF8E-69F500DA51DC}" destId="{61E2498C-1D3A-49C7-A859-6A7C2A27C61F}" srcOrd="2" destOrd="0" parTransId="{3C4B2023-1AE3-437F-974D-313B8AF4D238}" sibTransId="{CBB49F55-03F7-4323-8A3C-8022F9C55B80}"/>
    <dgm:cxn modelId="{11A7441A-8603-433A-A905-19CB9E8FBF1B}" type="presOf" srcId="{F1818632-9BA6-46B8-AC94-0E720CF485D7}" destId="{081A4941-B663-48D5-AFBA-9CB2B0FEFCBE}" srcOrd="0" destOrd="0" presId="urn:microsoft.com/office/officeart/2005/8/layout/vList2"/>
    <dgm:cxn modelId="{2E5DFECC-4A88-4B2F-B18B-222ACE40B53F}" type="presParOf" srcId="{B9F214D5-C9DC-45DE-98EE-B28850345A88}" destId="{081A4941-B663-48D5-AFBA-9CB2B0FEFCBE}" srcOrd="0" destOrd="0" presId="urn:microsoft.com/office/officeart/2005/8/layout/vList2"/>
    <dgm:cxn modelId="{8D1CF4F1-CEF4-4ADB-BA28-5AC40E13C871}" type="presParOf" srcId="{B9F214D5-C9DC-45DE-98EE-B28850345A88}" destId="{B8FB2516-FD32-4FF4-A416-C31116378BE7}" srcOrd="1" destOrd="0" presId="urn:microsoft.com/office/officeart/2005/8/layout/vList2"/>
    <dgm:cxn modelId="{CE5FBE3F-8665-4D6F-AF5C-9E08D2EC19AC}" type="presParOf" srcId="{B9F214D5-C9DC-45DE-98EE-B28850345A88}" destId="{24A6632D-50AD-4689-A8B7-7F3EC02A1F3F}" srcOrd="2" destOrd="0" presId="urn:microsoft.com/office/officeart/2005/8/layout/vList2"/>
    <dgm:cxn modelId="{B8C5F359-5C83-4828-8317-12F966CB64EF}" type="presParOf" srcId="{B9F214D5-C9DC-45DE-98EE-B28850345A88}" destId="{50576D42-0592-4C44-AA1B-75D3B97FF70E}" srcOrd="3" destOrd="0" presId="urn:microsoft.com/office/officeart/2005/8/layout/vList2"/>
    <dgm:cxn modelId="{15EF9A66-679C-4E1F-9C2B-9E17C76C6679}" type="presParOf" srcId="{B9F214D5-C9DC-45DE-98EE-B28850345A88}" destId="{F7382880-EA9A-4C61-B94A-917C3E9FCB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62027F-EE14-4AA9-87EB-5F8F63575A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BF30C7E-19EF-417E-92F7-90DB80554F9D}">
      <dgm:prSet/>
      <dgm:spPr/>
      <dgm:t>
        <a:bodyPr/>
        <a:lstStyle/>
        <a:p>
          <a:pPr rtl="0"/>
          <a:r>
            <a:rPr lang="en-GB" smtClean="0"/>
            <a:t>In-between the other types of crimes</a:t>
          </a:r>
          <a:endParaRPr lang="en-GB"/>
        </a:p>
      </dgm:t>
    </dgm:pt>
    <dgm:pt modelId="{50F1252C-59FA-4C18-B3E5-A4A35B0C9C10}" type="parTrans" cxnId="{566E67D0-E769-4F20-8F65-5EE03DC0E6AD}">
      <dgm:prSet/>
      <dgm:spPr/>
      <dgm:t>
        <a:bodyPr/>
        <a:lstStyle/>
        <a:p>
          <a:endParaRPr lang="en-US"/>
        </a:p>
      </dgm:t>
    </dgm:pt>
    <dgm:pt modelId="{2702892E-004A-4B99-8775-F49C825647C8}" type="sibTrans" cxnId="{566E67D0-E769-4F20-8F65-5EE03DC0E6AD}">
      <dgm:prSet/>
      <dgm:spPr/>
      <dgm:t>
        <a:bodyPr/>
        <a:lstStyle/>
        <a:p>
          <a:endParaRPr lang="en-US"/>
        </a:p>
      </dgm:t>
    </dgm:pt>
    <dgm:pt modelId="{C8704CAE-D164-4752-A764-B3FDBBC95FBB}">
      <dgm:prSet/>
      <dgm:spPr/>
      <dgm:t>
        <a:bodyPr/>
        <a:lstStyle/>
        <a:p>
          <a:pPr rtl="0"/>
          <a:r>
            <a:rPr lang="en-GB" smtClean="0"/>
            <a:t>E.g. frauds and deceptions</a:t>
          </a:r>
          <a:endParaRPr lang="en-GB"/>
        </a:p>
      </dgm:t>
    </dgm:pt>
    <dgm:pt modelId="{4991ACD3-2D9C-4978-9864-05824B26D521}" type="parTrans" cxnId="{0CA2D0D7-C6B7-41DF-8037-5ED6F872D214}">
      <dgm:prSet/>
      <dgm:spPr/>
      <dgm:t>
        <a:bodyPr/>
        <a:lstStyle/>
        <a:p>
          <a:endParaRPr lang="en-US"/>
        </a:p>
      </dgm:t>
    </dgm:pt>
    <dgm:pt modelId="{A8F40A24-6E07-417D-B5B3-D658CC4D2DD8}" type="sibTrans" cxnId="{0CA2D0D7-C6B7-41DF-8037-5ED6F872D214}">
      <dgm:prSet/>
      <dgm:spPr/>
      <dgm:t>
        <a:bodyPr/>
        <a:lstStyle/>
        <a:p>
          <a:endParaRPr lang="en-US"/>
        </a:p>
      </dgm:t>
    </dgm:pt>
    <dgm:pt modelId="{09B9D150-6799-4CF4-B256-EEF5A0100B81}">
      <dgm:prSet/>
      <dgm:spPr/>
      <dgm:t>
        <a:bodyPr/>
        <a:lstStyle/>
        <a:p>
          <a:pPr rtl="0"/>
          <a:r>
            <a:rPr lang="en-GB" smtClean="0"/>
            <a:t>They are mostly existing crimes in law which have been given a global reach</a:t>
          </a:r>
          <a:endParaRPr lang="en-GB"/>
        </a:p>
      </dgm:t>
    </dgm:pt>
    <dgm:pt modelId="{5444AE10-6949-49AF-BD9E-04E1A7C6BADD}" type="parTrans" cxnId="{ABF7A3FA-3460-4BAB-BC01-E1AF1A6DE20F}">
      <dgm:prSet/>
      <dgm:spPr/>
      <dgm:t>
        <a:bodyPr/>
        <a:lstStyle/>
        <a:p>
          <a:endParaRPr lang="en-US"/>
        </a:p>
      </dgm:t>
    </dgm:pt>
    <dgm:pt modelId="{E3A7AF84-A4CA-4FD5-95EE-BAF79BCFA339}" type="sibTrans" cxnId="{ABF7A3FA-3460-4BAB-BC01-E1AF1A6DE20F}">
      <dgm:prSet/>
      <dgm:spPr/>
      <dgm:t>
        <a:bodyPr/>
        <a:lstStyle/>
        <a:p>
          <a:endParaRPr lang="en-US"/>
        </a:p>
      </dgm:t>
    </dgm:pt>
    <dgm:pt modelId="{90E7ECD0-0D16-4DC4-9FBD-0C14C415EE7F}" type="pres">
      <dgm:prSet presAssocID="{9B62027F-EE14-4AA9-87EB-5F8F63575AD3}" presName="linear" presStyleCnt="0">
        <dgm:presLayoutVars>
          <dgm:animLvl val="lvl"/>
          <dgm:resizeHandles val="exact"/>
        </dgm:presLayoutVars>
      </dgm:prSet>
      <dgm:spPr/>
      <dgm:t>
        <a:bodyPr/>
        <a:lstStyle/>
        <a:p>
          <a:endParaRPr lang="en-US"/>
        </a:p>
      </dgm:t>
    </dgm:pt>
    <dgm:pt modelId="{6096E208-C8F7-4158-AFF2-EE4F2773D788}" type="pres">
      <dgm:prSet presAssocID="{6BF30C7E-19EF-417E-92F7-90DB80554F9D}" presName="parentText" presStyleLbl="node1" presStyleIdx="0" presStyleCnt="3">
        <dgm:presLayoutVars>
          <dgm:chMax val="0"/>
          <dgm:bulletEnabled val="1"/>
        </dgm:presLayoutVars>
      </dgm:prSet>
      <dgm:spPr/>
      <dgm:t>
        <a:bodyPr/>
        <a:lstStyle/>
        <a:p>
          <a:endParaRPr lang="en-US"/>
        </a:p>
      </dgm:t>
    </dgm:pt>
    <dgm:pt modelId="{D2EEFADF-3ECC-44B0-B5FF-68153F1878A0}" type="pres">
      <dgm:prSet presAssocID="{2702892E-004A-4B99-8775-F49C825647C8}" presName="spacer" presStyleCnt="0"/>
      <dgm:spPr/>
    </dgm:pt>
    <dgm:pt modelId="{C35204C4-FA19-4878-BE30-317BA647D701}" type="pres">
      <dgm:prSet presAssocID="{C8704CAE-D164-4752-A764-B3FDBBC95FBB}" presName="parentText" presStyleLbl="node1" presStyleIdx="1" presStyleCnt="3">
        <dgm:presLayoutVars>
          <dgm:chMax val="0"/>
          <dgm:bulletEnabled val="1"/>
        </dgm:presLayoutVars>
      </dgm:prSet>
      <dgm:spPr/>
      <dgm:t>
        <a:bodyPr/>
        <a:lstStyle/>
        <a:p>
          <a:endParaRPr lang="en-US"/>
        </a:p>
      </dgm:t>
    </dgm:pt>
    <dgm:pt modelId="{EE55F687-18D4-4D3C-BD63-FAFA42DC4963}" type="pres">
      <dgm:prSet presAssocID="{A8F40A24-6E07-417D-B5B3-D658CC4D2DD8}" presName="spacer" presStyleCnt="0"/>
      <dgm:spPr/>
    </dgm:pt>
    <dgm:pt modelId="{781004EE-CC6D-4527-A443-B19913F39D3F}" type="pres">
      <dgm:prSet presAssocID="{09B9D150-6799-4CF4-B256-EEF5A0100B81}" presName="parentText" presStyleLbl="node1" presStyleIdx="2" presStyleCnt="3">
        <dgm:presLayoutVars>
          <dgm:chMax val="0"/>
          <dgm:bulletEnabled val="1"/>
        </dgm:presLayoutVars>
      </dgm:prSet>
      <dgm:spPr/>
      <dgm:t>
        <a:bodyPr/>
        <a:lstStyle/>
        <a:p>
          <a:endParaRPr lang="en-US"/>
        </a:p>
      </dgm:t>
    </dgm:pt>
  </dgm:ptLst>
  <dgm:cxnLst>
    <dgm:cxn modelId="{256B3306-53E4-4903-BB2B-C03CD89F8CE8}" type="presOf" srcId="{9B62027F-EE14-4AA9-87EB-5F8F63575AD3}" destId="{90E7ECD0-0D16-4DC4-9FBD-0C14C415EE7F}" srcOrd="0" destOrd="0" presId="urn:microsoft.com/office/officeart/2005/8/layout/vList2"/>
    <dgm:cxn modelId="{A2C67989-5A64-4BF2-93E8-2C683D43ADE5}" type="presOf" srcId="{09B9D150-6799-4CF4-B256-EEF5A0100B81}" destId="{781004EE-CC6D-4527-A443-B19913F39D3F}" srcOrd="0" destOrd="0" presId="urn:microsoft.com/office/officeart/2005/8/layout/vList2"/>
    <dgm:cxn modelId="{ABF7A3FA-3460-4BAB-BC01-E1AF1A6DE20F}" srcId="{9B62027F-EE14-4AA9-87EB-5F8F63575AD3}" destId="{09B9D150-6799-4CF4-B256-EEF5A0100B81}" srcOrd="2" destOrd="0" parTransId="{5444AE10-6949-49AF-BD9E-04E1A7C6BADD}" sibTransId="{E3A7AF84-A4CA-4FD5-95EE-BAF79BCFA339}"/>
    <dgm:cxn modelId="{0CA2D0D7-C6B7-41DF-8037-5ED6F872D214}" srcId="{9B62027F-EE14-4AA9-87EB-5F8F63575AD3}" destId="{C8704CAE-D164-4752-A764-B3FDBBC95FBB}" srcOrd="1" destOrd="0" parTransId="{4991ACD3-2D9C-4978-9864-05824B26D521}" sibTransId="{A8F40A24-6E07-417D-B5B3-D658CC4D2DD8}"/>
    <dgm:cxn modelId="{566E67D0-E769-4F20-8F65-5EE03DC0E6AD}" srcId="{9B62027F-EE14-4AA9-87EB-5F8F63575AD3}" destId="{6BF30C7E-19EF-417E-92F7-90DB80554F9D}" srcOrd="0" destOrd="0" parTransId="{50F1252C-59FA-4C18-B3E5-A4A35B0C9C10}" sibTransId="{2702892E-004A-4B99-8775-F49C825647C8}"/>
    <dgm:cxn modelId="{52337939-739A-4A22-ADF2-68261579347F}" type="presOf" srcId="{6BF30C7E-19EF-417E-92F7-90DB80554F9D}" destId="{6096E208-C8F7-4158-AFF2-EE4F2773D788}" srcOrd="0" destOrd="0" presId="urn:microsoft.com/office/officeart/2005/8/layout/vList2"/>
    <dgm:cxn modelId="{BF87705B-1F1C-4415-8CA6-E83470820302}" type="presOf" srcId="{C8704CAE-D164-4752-A764-B3FDBBC95FBB}" destId="{C35204C4-FA19-4878-BE30-317BA647D701}" srcOrd="0" destOrd="0" presId="urn:microsoft.com/office/officeart/2005/8/layout/vList2"/>
    <dgm:cxn modelId="{A25B7024-4233-4600-96F3-3A273F99EE0C}" type="presParOf" srcId="{90E7ECD0-0D16-4DC4-9FBD-0C14C415EE7F}" destId="{6096E208-C8F7-4158-AFF2-EE4F2773D788}" srcOrd="0" destOrd="0" presId="urn:microsoft.com/office/officeart/2005/8/layout/vList2"/>
    <dgm:cxn modelId="{1D2B440D-414E-471E-910A-443BE4CF92BA}" type="presParOf" srcId="{90E7ECD0-0D16-4DC4-9FBD-0C14C415EE7F}" destId="{D2EEFADF-3ECC-44B0-B5FF-68153F1878A0}" srcOrd="1" destOrd="0" presId="urn:microsoft.com/office/officeart/2005/8/layout/vList2"/>
    <dgm:cxn modelId="{AADA89D8-EAD1-4643-9E75-A401561E6DA3}" type="presParOf" srcId="{90E7ECD0-0D16-4DC4-9FBD-0C14C415EE7F}" destId="{C35204C4-FA19-4878-BE30-317BA647D701}" srcOrd="2" destOrd="0" presId="urn:microsoft.com/office/officeart/2005/8/layout/vList2"/>
    <dgm:cxn modelId="{CD4449C2-7614-4631-AB3A-24A1C82276D6}" type="presParOf" srcId="{90E7ECD0-0D16-4DC4-9FBD-0C14C415EE7F}" destId="{EE55F687-18D4-4D3C-BD63-FAFA42DC4963}" srcOrd="3" destOrd="0" presId="urn:microsoft.com/office/officeart/2005/8/layout/vList2"/>
    <dgm:cxn modelId="{C3194ACF-FE5F-49E4-BA4C-FC3F276C709C}" type="presParOf" srcId="{90E7ECD0-0D16-4DC4-9FBD-0C14C415EE7F}" destId="{781004EE-CC6D-4527-A443-B19913F39D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E93BF7-D53B-4B14-A2DB-A832D169C6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F1B13B-B80D-47CC-B291-C9A3C1744278}">
      <dgm:prSet/>
      <dgm:spPr/>
      <dgm:t>
        <a:bodyPr/>
        <a:lstStyle/>
        <a:p>
          <a:pPr rtl="0"/>
          <a:r>
            <a:rPr lang="en-GB" smtClean="0"/>
            <a:t>Cybercrimes committed AGAINST the machine: hacking, DDoS attacks</a:t>
          </a:r>
          <a:endParaRPr lang="en-GB"/>
        </a:p>
      </dgm:t>
    </dgm:pt>
    <dgm:pt modelId="{4AFDC9F9-00E5-4610-BABB-A656EB7CC93F}" type="parTrans" cxnId="{3CEEA36E-00C4-4662-AB7C-CC70ED0D04B1}">
      <dgm:prSet/>
      <dgm:spPr/>
      <dgm:t>
        <a:bodyPr/>
        <a:lstStyle/>
        <a:p>
          <a:endParaRPr lang="en-US"/>
        </a:p>
      </dgm:t>
    </dgm:pt>
    <dgm:pt modelId="{837C7B23-B7EC-4BEA-9BC2-B0A914B2F8D0}" type="sibTrans" cxnId="{3CEEA36E-00C4-4662-AB7C-CC70ED0D04B1}">
      <dgm:prSet/>
      <dgm:spPr/>
      <dgm:t>
        <a:bodyPr/>
        <a:lstStyle/>
        <a:p>
          <a:endParaRPr lang="en-US"/>
        </a:p>
      </dgm:t>
    </dgm:pt>
    <dgm:pt modelId="{62E1EFD2-9375-480C-8D1C-79A3C814B4E5}">
      <dgm:prSet/>
      <dgm:spPr/>
      <dgm:t>
        <a:bodyPr/>
        <a:lstStyle/>
        <a:p>
          <a:pPr rtl="0"/>
          <a:r>
            <a:rPr lang="en-GB" smtClean="0"/>
            <a:t>Cybercrimes that USE the machine e.g. fraud</a:t>
          </a:r>
          <a:endParaRPr lang="en-GB"/>
        </a:p>
      </dgm:t>
    </dgm:pt>
    <dgm:pt modelId="{7FBBF617-7E83-4A42-940E-561D29AC736B}" type="parTrans" cxnId="{C7B70DA1-8E45-42FA-8D62-6F6F62305381}">
      <dgm:prSet/>
      <dgm:spPr/>
      <dgm:t>
        <a:bodyPr/>
        <a:lstStyle/>
        <a:p>
          <a:endParaRPr lang="en-US"/>
        </a:p>
      </dgm:t>
    </dgm:pt>
    <dgm:pt modelId="{839A2679-F7AA-400E-8C8A-9CE591CAEC13}" type="sibTrans" cxnId="{C7B70DA1-8E45-42FA-8D62-6F6F62305381}">
      <dgm:prSet/>
      <dgm:spPr/>
      <dgm:t>
        <a:bodyPr/>
        <a:lstStyle/>
        <a:p>
          <a:endParaRPr lang="en-US"/>
        </a:p>
      </dgm:t>
    </dgm:pt>
    <dgm:pt modelId="{76CEFB64-791C-4532-A372-E87DDF0297BB}">
      <dgm:prSet/>
      <dgm:spPr/>
      <dgm:t>
        <a:bodyPr/>
        <a:lstStyle/>
        <a:p>
          <a:pPr rtl="0"/>
          <a:r>
            <a:rPr lang="en-GB" smtClean="0"/>
            <a:t>Cybercrimes IN the machine e.g. extreme pornography, hate speech, offensive imagery</a:t>
          </a:r>
          <a:endParaRPr lang="en-GB"/>
        </a:p>
      </dgm:t>
    </dgm:pt>
    <dgm:pt modelId="{095683C7-6709-4095-BF5B-20F673924961}" type="parTrans" cxnId="{77D5E8C9-EB7D-4AE2-BAFE-837263B51D4B}">
      <dgm:prSet/>
      <dgm:spPr/>
      <dgm:t>
        <a:bodyPr/>
        <a:lstStyle/>
        <a:p>
          <a:endParaRPr lang="en-US"/>
        </a:p>
      </dgm:t>
    </dgm:pt>
    <dgm:pt modelId="{1A24208F-BBD6-438F-BF92-C5A4892B10D8}" type="sibTrans" cxnId="{77D5E8C9-EB7D-4AE2-BAFE-837263B51D4B}">
      <dgm:prSet/>
      <dgm:spPr/>
      <dgm:t>
        <a:bodyPr/>
        <a:lstStyle/>
        <a:p>
          <a:endParaRPr lang="en-US"/>
        </a:p>
      </dgm:t>
    </dgm:pt>
    <dgm:pt modelId="{2F65A34D-5B7B-4253-80D8-466001A88E9F}" type="pres">
      <dgm:prSet presAssocID="{4AE93BF7-D53B-4B14-A2DB-A832D169C637}" presName="linear" presStyleCnt="0">
        <dgm:presLayoutVars>
          <dgm:animLvl val="lvl"/>
          <dgm:resizeHandles val="exact"/>
        </dgm:presLayoutVars>
      </dgm:prSet>
      <dgm:spPr/>
      <dgm:t>
        <a:bodyPr/>
        <a:lstStyle/>
        <a:p>
          <a:endParaRPr lang="en-US"/>
        </a:p>
      </dgm:t>
    </dgm:pt>
    <dgm:pt modelId="{B73D5C4F-62A8-4551-A894-B9F4683A5F83}" type="pres">
      <dgm:prSet presAssocID="{DCF1B13B-B80D-47CC-B291-C9A3C1744278}" presName="parentText" presStyleLbl="node1" presStyleIdx="0" presStyleCnt="3">
        <dgm:presLayoutVars>
          <dgm:chMax val="0"/>
          <dgm:bulletEnabled val="1"/>
        </dgm:presLayoutVars>
      </dgm:prSet>
      <dgm:spPr/>
      <dgm:t>
        <a:bodyPr/>
        <a:lstStyle/>
        <a:p>
          <a:endParaRPr lang="en-US"/>
        </a:p>
      </dgm:t>
    </dgm:pt>
    <dgm:pt modelId="{25779301-1E7E-4B28-BD89-A283B793FDC5}" type="pres">
      <dgm:prSet presAssocID="{837C7B23-B7EC-4BEA-9BC2-B0A914B2F8D0}" presName="spacer" presStyleCnt="0"/>
      <dgm:spPr/>
    </dgm:pt>
    <dgm:pt modelId="{7F0C248C-AD1B-401C-B1C3-A374CC0CEDD8}" type="pres">
      <dgm:prSet presAssocID="{62E1EFD2-9375-480C-8D1C-79A3C814B4E5}" presName="parentText" presStyleLbl="node1" presStyleIdx="1" presStyleCnt="3">
        <dgm:presLayoutVars>
          <dgm:chMax val="0"/>
          <dgm:bulletEnabled val="1"/>
        </dgm:presLayoutVars>
      </dgm:prSet>
      <dgm:spPr/>
      <dgm:t>
        <a:bodyPr/>
        <a:lstStyle/>
        <a:p>
          <a:endParaRPr lang="en-US"/>
        </a:p>
      </dgm:t>
    </dgm:pt>
    <dgm:pt modelId="{0ED107B4-3654-4540-BDCF-6B44701D8ACB}" type="pres">
      <dgm:prSet presAssocID="{839A2679-F7AA-400E-8C8A-9CE591CAEC13}" presName="spacer" presStyleCnt="0"/>
      <dgm:spPr/>
    </dgm:pt>
    <dgm:pt modelId="{D0C5F584-D9EC-4BB2-AF1F-8CDB187192AF}" type="pres">
      <dgm:prSet presAssocID="{76CEFB64-791C-4532-A372-E87DDF0297BB}" presName="parentText" presStyleLbl="node1" presStyleIdx="2" presStyleCnt="3">
        <dgm:presLayoutVars>
          <dgm:chMax val="0"/>
          <dgm:bulletEnabled val="1"/>
        </dgm:presLayoutVars>
      </dgm:prSet>
      <dgm:spPr/>
      <dgm:t>
        <a:bodyPr/>
        <a:lstStyle/>
        <a:p>
          <a:endParaRPr lang="en-US"/>
        </a:p>
      </dgm:t>
    </dgm:pt>
  </dgm:ptLst>
  <dgm:cxnLst>
    <dgm:cxn modelId="{8D2DB638-3961-4578-8A91-EACEB21E61B8}" type="presOf" srcId="{DCF1B13B-B80D-47CC-B291-C9A3C1744278}" destId="{B73D5C4F-62A8-4551-A894-B9F4683A5F83}" srcOrd="0" destOrd="0" presId="urn:microsoft.com/office/officeart/2005/8/layout/vList2"/>
    <dgm:cxn modelId="{EF820E83-9850-47EA-BDED-C21AF0E9555B}" type="presOf" srcId="{76CEFB64-791C-4532-A372-E87DDF0297BB}" destId="{D0C5F584-D9EC-4BB2-AF1F-8CDB187192AF}" srcOrd="0" destOrd="0" presId="urn:microsoft.com/office/officeart/2005/8/layout/vList2"/>
    <dgm:cxn modelId="{C7B70DA1-8E45-42FA-8D62-6F6F62305381}" srcId="{4AE93BF7-D53B-4B14-A2DB-A832D169C637}" destId="{62E1EFD2-9375-480C-8D1C-79A3C814B4E5}" srcOrd="1" destOrd="0" parTransId="{7FBBF617-7E83-4A42-940E-561D29AC736B}" sibTransId="{839A2679-F7AA-400E-8C8A-9CE591CAEC13}"/>
    <dgm:cxn modelId="{77D5E8C9-EB7D-4AE2-BAFE-837263B51D4B}" srcId="{4AE93BF7-D53B-4B14-A2DB-A832D169C637}" destId="{76CEFB64-791C-4532-A372-E87DDF0297BB}" srcOrd="2" destOrd="0" parTransId="{095683C7-6709-4095-BF5B-20F673924961}" sibTransId="{1A24208F-BBD6-438F-BF92-C5A4892B10D8}"/>
    <dgm:cxn modelId="{4FDC5C82-0B92-4D93-A7F8-358C77E86309}" type="presOf" srcId="{4AE93BF7-D53B-4B14-A2DB-A832D169C637}" destId="{2F65A34D-5B7B-4253-80D8-466001A88E9F}" srcOrd="0" destOrd="0" presId="urn:microsoft.com/office/officeart/2005/8/layout/vList2"/>
    <dgm:cxn modelId="{3CEEA36E-00C4-4662-AB7C-CC70ED0D04B1}" srcId="{4AE93BF7-D53B-4B14-A2DB-A832D169C637}" destId="{DCF1B13B-B80D-47CC-B291-C9A3C1744278}" srcOrd="0" destOrd="0" parTransId="{4AFDC9F9-00E5-4610-BABB-A656EB7CC93F}" sibTransId="{837C7B23-B7EC-4BEA-9BC2-B0A914B2F8D0}"/>
    <dgm:cxn modelId="{217B1831-1D2A-48DC-A017-BA25BD2C4000}" type="presOf" srcId="{62E1EFD2-9375-480C-8D1C-79A3C814B4E5}" destId="{7F0C248C-AD1B-401C-B1C3-A374CC0CEDD8}" srcOrd="0" destOrd="0" presId="urn:microsoft.com/office/officeart/2005/8/layout/vList2"/>
    <dgm:cxn modelId="{3B27E7DA-355E-45EE-9817-60D253A9BA2E}" type="presParOf" srcId="{2F65A34D-5B7B-4253-80D8-466001A88E9F}" destId="{B73D5C4F-62A8-4551-A894-B9F4683A5F83}" srcOrd="0" destOrd="0" presId="urn:microsoft.com/office/officeart/2005/8/layout/vList2"/>
    <dgm:cxn modelId="{F810300B-653D-4FF6-9102-EF059C820265}" type="presParOf" srcId="{2F65A34D-5B7B-4253-80D8-466001A88E9F}" destId="{25779301-1E7E-4B28-BD89-A283B793FDC5}" srcOrd="1" destOrd="0" presId="urn:microsoft.com/office/officeart/2005/8/layout/vList2"/>
    <dgm:cxn modelId="{50E7558B-301D-4BD3-9D84-ABF6B25D77D0}" type="presParOf" srcId="{2F65A34D-5B7B-4253-80D8-466001A88E9F}" destId="{7F0C248C-AD1B-401C-B1C3-A374CC0CEDD8}" srcOrd="2" destOrd="0" presId="urn:microsoft.com/office/officeart/2005/8/layout/vList2"/>
    <dgm:cxn modelId="{35F6E25D-7FD8-4CC3-A97C-612B43D64696}" type="presParOf" srcId="{2F65A34D-5B7B-4253-80D8-466001A88E9F}" destId="{0ED107B4-3654-4540-BDCF-6B44701D8ACB}" srcOrd="3" destOrd="0" presId="urn:microsoft.com/office/officeart/2005/8/layout/vList2"/>
    <dgm:cxn modelId="{E59157C2-FDA3-45C3-A816-B9DA44E2C727}" type="presParOf" srcId="{2F65A34D-5B7B-4253-80D8-466001A88E9F}" destId="{D0C5F584-D9EC-4BB2-AF1F-8CDB187192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CF96E-9080-40BE-9407-380C921702A5}">
      <dsp:nvSpPr>
        <dsp:cNvPr id="0" name=""/>
        <dsp:cNvSpPr/>
      </dsp:nvSpPr>
      <dsp:spPr>
        <a:xfrm>
          <a:off x="0" y="16111"/>
          <a:ext cx="11029615" cy="11231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dirty="0" smtClean="0"/>
            <a:t>Cyber-dependent </a:t>
          </a:r>
          <a:endParaRPr lang="en-GB" sz="4800" kern="1200" dirty="0"/>
        </a:p>
      </dsp:txBody>
      <dsp:txXfrm>
        <a:off x="54830" y="70941"/>
        <a:ext cx="10919955" cy="1013539"/>
      </dsp:txXfrm>
    </dsp:sp>
    <dsp:sp modelId="{9BA15BC0-7FC7-487A-A208-BCD28551B20D}">
      <dsp:nvSpPr>
        <dsp:cNvPr id="0" name=""/>
        <dsp:cNvSpPr/>
      </dsp:nvSpPr>
      <dsp:spPr>
        <a:xfrm>
          <a:off x="0" y="1277551"/>
          <a:ext cx="11029615" cy="11231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smtClean="0"/>
            <a:t>Cyber-assisted</a:t>
          </a:r>
          <a:endParaRPr lang="en-GB" sz="4800" kern="1200"/>
        </a:p>
      </dsp:txBody>
      <dsp:txXfrm>
        <a:off x="54830" y="1332381"/>
        <a:ext cx="10919955" cy="1013539"/>
      </dsp:txXfrm>
    </dsp:sp>
    <dsp:sp modelId="{212595DD-480D-46B8-B6BF-A00A0A12FFDE}">
      <dsp:nvSpPr>
        <dsp:cNvPr id="0" name=""/>
        <dsp:cNvSpPr/>
      </dsp:nvSpPr>
      <dsp:spPr>
        <a:xfrm>
          <a:off x="0" y="2538991"/>
          <a:ext cx="11029615" cy="11231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smtClean="0"/>
            <a:t>Cyber-enabled</a:t>
          </a:r>
          <a:endParaRPr lang="en-GB" sz="4800" kern="1200"/>
        </a:p>
      </dsp:txBody>
      <dsp:txXfrm>
        <a:off x="54830" y="2593821"/>
        <a:ext cx="10919955" cy="1013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41D6E-C010-4BCB-986C-78EB040C6923}">
      <dsp:nvSpPr>
        <dsp:cNvPr id="0" name=""/>
        <dsp:cNvSpPr/>
      </dsp:nvSpPr>
      <dsp:spPr>
        <a:xfrm>
          <a:off x="0" y="4162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Involve the Internet</a:t>
          </a:r>
          <a:endParaRPr lang="en-GB" sz="3000" kern="1200"/>
        </a:p>
      </dsp:txBody>
      <dsp:txXfrm>
        <a:off x="55687" y="97313"/>
        <a:ext cx="10918241" cy="1029376"/>
      </dsp:txXfrm>
    </dsp:sp>
    <dsp:sp modelId="{F178C306-D6BB-42FE-8AFD-84074BA38709}">
      <dsp:nvSpPr>
        <dsp:cNvPr id="0" name=""/>
        <dsp:cNvSpPr/>
      </dsp:nvSpPr>
      <dsp:spPr>
        <a:xfrm>
          <a:off x="0" y="126877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But they would still take place if there was no internet</a:t>
          </a:r>
          <a:endParaRPr lang="en-GB" sz="3000" kern="1200"/>
        </a:p>
      </dsp:txBody>
      <dsp:txXfrm>
        <a:off x="55687" y="1324463"/>
        <a:ext cx="10918241" cy="1029376"/>
      </dsp:txXfrm>
    </dsp:sp>
    <dsp:sp modelId="{C9CA0455-557E-4131-8F57-ADE2B8BBB5DB}">
      <dsp:nvSpPr>
        <dsp:cNvPr id="0" name=""/>
        <dsp:cNvSpPr/>
      </dsp:nvSpPr>
      <dsp:spPr>
        <a:xfrm>
          <a:off x="0" y="249592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Example given: a murderer searching ‘how to kill someone’ or ‘how to dispose of the body’</a:t>
          </a:r>
          <a:endParaRPr lang="en-GB" sz="3000" kern="1200"/>
        </a:p>
      </dsp:txBody>
      <dsp:txXfrm>
        <a:off x="55687" y="2551613"/>
        <a:ext cx="10918241" cy="102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A4941-B663-48D5-AFBA-9CB2B0FEFCBE}">
      <dsp:nvSpPr>
        <dsp:cNvPr id="0" name=""/>
        <dsp:cNvSpPr/>
      </dsp:nvSpPr>
      <dsp:spPr>
        <a:xfrm>
          <a:off x="0" y="547831"/>
          <a:ext cx="11029615" cy="795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smtClean="0"/>
            <a:t>Created by the Internet</a:t>
          </a:r>
          <a:endParaRPr lang="en-GB" sz="3400" kern="1200"/>
        </a:p>
      </dsp:txBody>
      <dsp:txXfrm>
        <a:off x="38838" y="586669"/>
        <a:ext cx="10951939" cy="717924"/>
      </dsp:txXfrm>
    </dsp:sp>
    <dsp:sp modelId="{24A6632D-50AD-4689-A8B7-7F3EC02A1F3F}">
      <dsp:nvSpPr>
        <dsp:cNvPr id="0" name=""/>
        <dsp:cNvSpPr/>
      </dsp:nvSpPr>
      <dsp:spPr>
        <a:xfrm>
          <a:off x="0" y="1441351"/>
          <a:ext cx="11029615" cy="795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smtClean="0"/>
            <a:t>If the Internet is taken away, they will disappear</a:t>
          </a:r>
          <a:endParaRPr lang="en-GB" sz="3400" kern="1200"/>
        </a:p>
      </dsp:txBody>
      <dsp:txXfrm>
        <a:off x="38838" y="1480189"/>
        <a:ext cx="10951939" cy="717924"/>
      </dsp:txXfrm>
    </dsp:sp>
    <dsp:sp modelId="{F7382880-EA9A-4C61-B94A-917C3E9FCBEC}">
      <dsp:nvSpPr>
        <dsp:cNvPr id="0" name=""/>
        <dsp:cNvSpPr/>
      </dsp:nvSpPr>
      <dsp:spPr>
        <a:xfrm>
          <a:off x="0" y="2334871"/>
          <a:ext cx="11029615" cy="795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smtClean="0"/>
            <a:t>Examples: DDoS attacks, spamming, digitised IP infringement</a:t>
          </a:r>
          <a:endParaRPr lang="en-GB" sz="3400" kern="1200"/>
        </a:p>
      </dsp:txBody>
      <dsp:txXfrm>
        <a:off x="38838" y="2373709"/>
        <a:ext cx="10951939"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6E208-C8F7-4158-AFF2-EE4F2773D788}">
      <dsp:nvSpPr>
        <dsp:cNvPr id="0" name=""/>
        <dsp:cNvSpPr/>
      </dsp:nvSpPr>
      <dsp:spPr>
        <a:xfrm>
          <a:off x="0" y="4162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In-between the other types of crimes</a:t>
          </a:r>
          <a:endParaRPr lang="en-GB" sz="3000" kern="1200"/>
        </a:p>
      </dsp:txBody>
      <dsp:txXfrm>
        <a:off x="55687" y="97313"/>
        <a:ext cx="10918241" cy="1029376"/>
      </dsp:txXfrm>
    </dsp:sp>
    <dsp:sp modelId="{C35204C4-FA19-4878-BE30-317BA647D701}">
      <dsp:nvSpPr>
        <dsp:cNvPr id="0" name=""/>
        <dsp:cNvSpPr/>
      </dsp:nvSpPr>
      <dsp:spPr>
        <a:xfrm>
          <a:off x="0" y="126877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E.g. frauds and deceptions</a:t>
          </a:r>
          <a:endParaRPr lang="en-GB" sz="3000" kern="1200"/>
        </a:p>
      </dsp:txBody>
      <dsp:txXfrm>
        <a:off x="55687" y="1324463"/>
        <a:ext cx="10918241" cy="1029376"/>
      </dsp:txXfrm>
    </dsp:sp>
    <dsp:sp modelId="{781004EE-CC6D-4527-A443-B19913F39D3F}">
      <dsp:nvSpPr>
        <dsp:cNvPr id="0" name=""/>
        <dsp:cNvSpPr/>
      </dsp:nvSpPr>
      <dsp:spPr>
        <a:xfrm>
          <a:off x="0" y="2495926"/>
          <a:ext cx="11029615" cy="11407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They are mostly existing crimes in law which have been given a global reach</a:t>
          </a:r>
          <a:endParaRPr lang="en-GB" sz="3000" kern="1200"/>
        </a:p>
      </dsp:txBody>
      <dsp:txXfrm>
        <a:off x="55687" y="2551613"/>
        <a:ext cx="10918241" cy="1029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5C4F-62A8-4551-A894-B9F4683A5F83}">
      <dsp:nvSpPr>
        <dsp:cNvPr id="0" name=""/>
        <dsp:cNvSpPr/>
      </dsp:nvSpPr>
      <dsp:spPr>
        <a:xfrm>
          <a:off x="0" y="15301"/>
          <a:ext cx="11029615" cy="11582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Cybercrimes committed AGAINST the machine: hacking, DDoS attacks</a:t>
          </a:r>
          <a:endParaRPr lang="en-GB" sz="3000" kern="1200"/>
        </a:p>
      </dsp:txBody>
      <dsp:txXfrm>
        <a:off x="56543" y="71844"/>
        <a:ext cx="10916529" cy="1045213"/>
      </dsp:txXfrm>
    </dsp:sp>
    <dsp:sp modelId="{7F0C248C-AD1B-401C-B1C3-A374CC0CEDD8}">
      <dsp:nvSpPr>
        <dsp:cNvPr id="0" name=""/>
        <dsp:cNvSpPr/>
      </dsp:nvSpPr>
      <dsp:spPr>
        <a:xfrm>
          <a:off x="0" y="1260001"/>
          <a:ext cx="11029615" cy="11582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Cybercrimes that USE the machine e.g. fraud</a:t>
          </a:r>
          <a:endParaRPr lang="en-GB" sz="3000" kern="1200"/>
        </a:p>
      </dsp:txBody>
      <dsp:txXfrm>
        <a:off x="56543" y="1316544"/>
        <a:ext cx="10916529" cy="1045213"/>
      </dsp:txXfrm>
    </dsp:sp>
    <dsp:sp modelId="{D0C5F584-D9EC-4BB2-AF1F-8CDB187192AF}">
      <dsp:nvSpPr>
        <dsp:cNvPr id="0" name=""/>
        <dsp:cNvSpPr/>
      </dsp:nvSpPr>
      <dsp:spPr>
        <a:xfrm>
          <a:off x="0" y="2504701"/>
          <a:ext cx="11029615" cy="11582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Cybercrimes IN the machine e.g. extreme pornography, hate speech, offensive imagery</a:t>
          </a:r>
          <a:endParaRPr lang="en-GB" sz="3000" kern="1200"/>
        </a:p>
      </dsp:txBody>
      <dsp:txXfrm>
        <a:off x="56543" y="2561244"/>
        <a:ext cx="10916529" cy="1045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B4BCF-FB86-4545-BD23-5A00A955608E}" type="datetimeFigureOut">
              <a:rPr lang="en-AU" smtClean="0"/>
              <a:t>18/11/2019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A104-9B02-4341-A8CB-AB24341E72C0}" type="slidenum">
              <a:rPr lang="en-AU" smtClean="0"/>
              <a:t>‹#›</a:t>
            </a:fld>
            <a:endParaRPr lang="en-AU"/>
          </a:p>
        </p:txBody>
      </p:sp>
    </p:spTree>
    <p:extLst>
      <p:ext uri="{BB962C8B-B14F-4D97-AF65-F5344CB8AC3E}">
        <p14:creationId xmlns:p14="http://schemas.microsoft.com/office/powerpoint/2010/main" val="329226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European Union Agency for Law Enforcement Cooperation</a:t>
            </a:r>
            <a:endParaRPr lang="en-GB" dirty="0"/>
          </a:p>
        </p:txBody>
      </p:sp>
      <p:sp>
        <p:nvSpPr>
          <p:cNvPr id="4" name="Slide Number Placeholder 3"/>
          <p:cNvSpPr>
            <a:spLocks noGrp="1"/>
          </p:cNvSpPr>
          <p:nvPr>
            <p:ph type="sldNum" sz="quarter" idx="10"/>
          </p:nvPr>
        </p:nvSpPr>
        <p:spPr/>
        <p:txBody>
          <a:bodyPr/>
          <a:lstStyle/>
          <a:p>
            <a:fld id="{3A68A104-9B02-4341-A8CB-AB24341E72C0}" type="slidenum">
              <a:rPr lang="en-AU" smtClean="0"/>
              <a:t>13</a:t>
            </a:fld>
            <a:endParaRPr lang="en-AU"/>
          </a:p>
        </p:txBody>
      </p:sp>
    </p:spTree>
    <p:extLst>
      <p:ext uri="{BB962C8B-B14F-4D97-AF65-F5344CB8AC3E}">
        <p14:creationId xmlns:p14="http://schemas.microsoft.com/office/powerpoint/2010/main" val="237637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68A104-9B02-4341-A8CB-AB24341E72C0}" type="slidenum">
              <a:rPr lang="en-AU" smtClean="0"/>
              <a:t>19</a:t>
            </a:fld>
            <a:endParaRPr lang="en-AU"/>
          </a:p>
        </p:txBody>
      </p:sp>
    </p:spTree>
    <p:extLst>
      <p:ext uri="{BB962C8B-B14F-4D97-AF65-F5344CB8AC3E}">
        <p14:creationId xmlns:p14="http://schemas.microsoft.com/office/powerpoint/2010/main" val="109686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e.int/en/web/conventions/full-list/-/conventions/treaty/18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europa.eu/home-affairs/what-we-do/policies/cybercrime_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info/law/cross-border-cases/judicial-cooperation/types-judicial-cooperation/mutual-legal-assistance-and-extradition_en"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eff.org/deeplinks/2018/04/us-cloud-act-and-eu-privacy-protection-race-bott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COM:2018:225:F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TImdsUglGv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AuYNXgO_f3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oseidon01.ssrn.com/delivery.php?ID=800100124064064089095090015079099081036046034042033020101002096072120076106092096095110003010016007048098011020095018030122014118055068037012101092125117091102110019079055065065064091073096126075088073067089091081121088104017123085001074095119078027&amp;EX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Internet law session </a:t>
            </a:r>
            <a:r>
              <a:rPr lang="en-US" sz="6000" dirty="0" smtClean="0">
                <a:solidFill>
                  <a:schemeClr val="bg1"/>
                </a:solidFill>
              </a:rPr>
              <a:t>6</a:t>
            </a:r>
            <a:endParaRPr lang="en-US" sz="6000" dirty="0">
              <a:solidFill>
                <a:schemeClr val="bg1"/>
              </a:solidFill>
            </a:endParaRP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err="1" smtClean="0">
                <a:solidFill>
                  <a:srgbClr val="7CEBFF"/>
                </a:solidFill>
              </a:rPr>
              <a:t>dr</a:t>
            </a:r>
            <a:r>
              <a:rPr lang="en-US" dirty="0" smtClean="0">
                <a:solidFill>
                  <a:srgbClr val="7CEBFF"/>
                </a:solidFill>
              </a:rPr>
              <a:t> </a:t>
            </a:r>
            <a:r>
              <a:rPr lang="en-US" dirty="0" err="1">
                <a:solidFill>
                  <a:srgbClr val="7CEBFF"/>
                </a:solidFill>
              </a:rPr>
              <a:t>angela</a:t>
            </a:r>
            <a:r>
              <a:rPr lang="en-US" dirty="0">
                <a:solidFill>
                  <a:srgbClr val="7CEBFF"/>
                </a:solidFill>
              </a:rPr>
              <a:t> </a:t>
            </a:r>
            <a:r>
              <a:rPr lang="en-US" dirty="0" err="1">
                <a:solidFill>
                  <a:srgbClr val="7CEBFF"/>
                </a:solidFill>
              </a:rPr>
              <a:t>daly</a:t>
            </a:r>
            <a:r>
              <a:rPr lang="en-US" dirty="0">
                <a:solidFill>
                  <a:srgbClr val="7CEBFF"/>
                </a:solidFill>
              </a:rPr>
              <a:t>															</a:t>
            </a:r>
            <a:r>
              <a:rPr lang="en-US">
                <a:solidFill>
                  <a:srgbClr val="7CEBFF"/>
                </a:solidFill>
              </a:rPr>
              <a:t>	</a:t>
            </a:r>
            <a:r>
              <a:rPr lang="en-US" smtClean="0">
                <a:solidFill>
                  <a:srgbClr val="7CEBFF"/>
                </a:solidFill>
              </a:rPr>
              <a:t>18 November 2019</a:t>
            </a:r>
            <a:endParaRPr lang="en-US" dirty="0">
              <a:solidFill>
                <a:srgbClr val="7CEBFF"/>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Laws governing cybercrime</a:t>
            </a:r>
            <a:endParaRPr lang="en-GB" dirty="0"/>
          </a:p>
        </p:txBody>
      </p:sp>
    </p:spTree>
    <p:extLst>
      <p:ext uri="{BB962C8B-B14F-4D97-AF65-F5344CB8AC3E}">
        <p14:creationId xmlns:p14="http://schemas.microsoft.com/office/powerpoint/2010/main" val="333516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7D02C-F642-492B-8E97-FDE1C0FDA3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52736A-E87A-4C24-B642-02067DC09238}"/>
              </a:ext>
            </a:extLst>
          </p:cNvPr>
          <p:cNvSpPr>
            <a:spLocks noGrp="1"/>
          </p:cNvSpPr>
          <p:nvPr>
            <p:ph type="title"/>
          </p:nvPr>
        </p:nvSpPr>
        <p:spPr>
          <a:xfrm>
            <a:off x="581192" y="1507414"/>
            <a:ext cx="5120255" cy="3903332"/>
          </a:xfrm>
        </p:spPr>
        <p:txBody>
          <a:bodyPr anchor="t">
            <a:normAutofit/>
          </a:bodyPr>
          <a:lstStyle/>
          <a:p>
            <a:r>
              <a:rPr lang="en-GB" sz="4000" dirty="0">
                <a:solidFill>
                  <a:schemeClr val="accent2"/>
                </a:solidFill>
              </a:rPr>
              <a:t>International law – </a:t>
            </a:r>
            <a:r>
              <a:rPr lang="en-GB" sz="4000" dirty="0" err="1">
                <a:solidFill>
                  <a:schemeClr val="accent2"/>
                </a:solidFill>
              </a:rPr>
              <a:t>CoE</a:t>
            </a:r>
            <a:r>
              <a:rPr lang="en-GB" sz="4000" dirty="0">
                <a:solidFill>
                  <a:schemeClr val="accent2"/>
                </a:solidFill>
              </a:rPr>
              <a:t> convention on cybercrime</a:t>
            </a:r>
            <a:endParaRPr lang="en-AU" sz="4000" dirty="0">
              <a:solidFill>
                <a:schemeClr val="accent2"/>
              </a:solidFill>
            </a:endParaRPr>
          </a:p>
        </p:txBody>
      </p:sp>
      <p:sp>
        <p:nvSpPr>
          <p:cNvPr id="22" name="Rectangle 11">
            <a:extLst>
              <a:ext uri="{FF2B5EF4-FFF2-40B4-BE49-F238E27FC236}">
                <a16:creationId xmlns:a16="http://schemas.microsoft.com/office/drawing/2014/main" id="{A2D0BA34-24BC-4C63-945A-90AA854E1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Content Placeholder 4">
            <a:extLst>
              <a:ext uri="{FF2B5EF4-FFF2-40B4-BE49-F238E27FC236}">
                <a16:creationId xmlns:a16="http://schemas.microsoft.com/office/drawing/2014/main" id="{46D440E0-B3F2-43FF-B3AA-2E8BED9B3F98}"/>
              </a:ext>
            </a:extLst>
          </p:cNvPr>
          <p:cNvSpPr>
            <a:spLocks noGrp="1"/>
          </p:cNvSpPr>
          <p:nvPr>
            <p:ph idx="1"/>
          </p:nvPr>
        </p:nvSpPr>
        <p:spPr>
          <a:xfrm>
            <a:off x="6400800" y="1507415"/>
            <a:ext cx="5210007" cy="3903331"/>
          </a:xfrm>
          <a:ln w="57150">
            <a:noFill/>
          </a:ln>
        </p:spPr>
        <p:txBody>
          <a:bodyPr anchor="t">
            <a:normAutofit/>
          </a:bodyPr>
          <a:lstStyle/>
          <a:p>
            <a:r>
              <a:rPr lang="en-GB" sz="2000" dirty="0">
                <a:hlinkClick r:id="rId2"/>
              </a:rPr>
              <a:t>Also known as the ‘Budapest Convention’</a:t>
            </a:r>
            <a:endParaRPr lang="en-GB" sz="2000" dirty="0"/>
          </a:p>
          <a:p>
            <a:r>
              <a:rPr lang="en-GB" sz="2000" dirty="0"/>
              <a:t>Like </a:t>
            </a:r>
            <a:r>
              <a:rPr lang="en-GB" sz="2000" dirty="0" err="1"/>
              <a:t>CoE</a:t>
            </a:r>
            <a:r>
              <a:rPr lang="en-GB" sz="2000" dirty="0"/>
              <a:t> Treaty 108, various non-</a:t>
            </a:r>
            <a:r>
              <a:rPr lang="en-GB" sz="2000" dirty="0" err="1"/>
              <a:t>CoE</a:t>
            </a:r>
            <a:r>
              <a:rPr lang="en-GB" sz="2000" dirty="0"/>
              <a:t>-Member States have signed the treaty including: Australia, Canada, Chile, Ghana, Israel, Japan, Mexico, Nigeria, Philippines, South Africa and US </a:t>
            </a:r>
            <a:endParaRPr lang="en-GB" sz="2000" dirty="0" smtClean="0"/>
          </a:p>
          <a:p>
            <a:r>
              <a:rPr lang="en-GB" sz="2000" dirty="0"/>
              <a:t>s</a:t>
            </a:r>
            <a:r>
              <a:rPr lang="en-GB" sz="2000" dirty="0" smtClean="0"/>
              <a:t>eeks </a:t>
            </a:r>
            <a:r>
              <a:rPr lang="en-GB" sz="2000" dirty="0"/>
              <a:t>to harmonise national laws on cybercrime, improve investigative techniques and increase cooperation between nations</a:t>
            </a:r>
            <a:endParaRPr lang="en-AU" sz="2000" dirty="0"/>
          </a:p>
        </p:txBody>
      </p:sp>
      <p:sp>
        <p:nvSpPr>
          <p:cNvPr id="24" name="Rectangle 13">
            <a:extLst>
              <a:ext uri="{FF2B5EF4-FFF2-40B4-BE49-F238E27FC236}">
                <a16:creationId xmlns:a16="http://schemas.microsoft.com/office/drawing/2014/main" id="{0647415D-11C2-4BA0-A3EE-E0DA219B3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217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Convention on cybercrime (continued)</a:t>
            </a:r>
            <a:endParaRPr lang="en-GB" dirty="0"/>
          </a:p>
        </p:txBody>
      </p:sp>
      <p:sp>
        <p:nvSpPr>
          <p:cNvPr id="3" name="Content Placeholder 2"/>
          <p:cNvSpPr>
            <a:spLocks noGrp="1"/>
          </p:cNvSpPr>
          <p:nvPr>
            <p:ph idx="1"/>
          </p:nvPr>
        </p:nvSpPr>
        <p:spPr/>
        <p:txBody>
          <a:bodyPr/>
          <a:lstStyle/>
          <a:p>
            <a:r>
              <a:rPr lang="en-GB" dirty="0" smtClean="0"/>
              <a:t>Includes provisions on:</a:t>
            </a:r>
          </a:p>
          <a:p>
            <a:pPr lvl="1"/>
            <a:r>
              <a:rPr lang="en-GB" dirty="0" smtClean="0"/>
              <a:t>Definitions</a:t>
            </a:r>
          </a:p>
          <a:p>
            <a:pPr lvl="1"/>
            <a:r>
              <a:rPr lang="en-GB" dirty="0" smtClean="0"/>
              <a:t>Substantive crimes ‘against’ computer systems: illegal access, illegal interception, interference, misuse of devices</a:t>
            </a:r>
          </a:p>
          <a:p>
            <a:pPr lvl="1"/>
            <a:r>
              <a:rPr lang="en-GB" dirty="0" smtClean="0"/>
              <a:t>Substantive computer-related offences: forgery, fraud</a:t>
            </a:r>
          </a:p>
          <a:p>
            <a:pPr lvl="1"/>
            <a:r>
              <a:rPr lang="en-GB" dirty="0" smtClean="0"/>
              <a:t>Content-related offences: child pornography</a:t>
            </a:r>
          </a:p>
          <a:p>
            <a:pPr lvl="1"/>
            <a:r>
              <a:rPr lang="en-GB" dirty="0" smtClean="0"/>
              <a:t>Offences related to copyright infringement</a:t>
            </a:r>
          </a:p>
          <a:p>
            <a:pPr lvl="1"/>
            <a:r>
              <a:rPr lang="en-GB" dirty="0" smtClean="0"/>
              <a:t>Procedural and investigative powers</a:t>
            </a:r>
          </a:p>
        </p:txBody>
      </p:sp>
    </p:spTree>
    <p:extLst>
      <p:ext uri="{BB962C8B-B14F-4D97-AF65-F5344CB8AC3E}">
        <p14:creationId xmlns:p14="http://schemas.microsoft.com/office/powerpoint/2010/main" val="338232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Europol and cybercrime: European cybercrime centre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6566" y="1935419"/>
            <a:ext cx="6898868" cy="3678238"/>
          </a:xfrm>
        </p:spPr>
      </p:pic>
    </p:spTree>
    <p:extLst>
      <p:ext uri="{BB962C8B-B14F-4D97-AF65-F5344CB8AC3E}">
        <p14:creationId xmlns:p14="http://schemas.microsoft.com/office/powerpoint/2010/main" val="411611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EU cybercrime laws &amp; policies</a:t>
            </a:r>
            <a:endParaRPr lang="en-GB" dirty="0"/>
          </a:p>
        </p:txBody>
      </p:sp>
      <p:pic>
        <p:nvPicPr>
          <p:cNvPr id="4" name="Content Placeholder 3"/>
          <p:cNvPicPr>
            <a:picLocks noGrp="1" noChangeAspect="1"/>
          </p:cNvPicPr>
          <p:nvPr>
            <p:ph idx="1"/>
          </p:nvPr>
        </p:nvPicPr>
        <p:blipFill rotWithShape="1">
          <a:blip r:embed="rId3"/>
          <a:srcRect l="27144" t="12338" r="31807" b="25112"/>
          <a:stretch/>
        </p:blipFill>
        <p:spPr>
          <a:xfrm>
            <a:off x="2861187" y="1960833"/>
            <a:ext cx="5211097" cy="4466657"/>
          </a:xfrm>
          <a:prstGeom prst="rect">
            <a:avLst/>
          </a:prstGeom>
        </p:spPr>
      </p:pic>
    </p:spTree>
    <p:extLst>
      <p:ext uri="{BB962C8B-B14F-4D97-AF65-F5344CB8AC3E}">
        <p14:creationId xmlns:p14="http://schemas.microsoft.com/office/powerpoint/2010/main" val="256776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Major issues for cybercrime</a:t>
            </a:r>
            <a:endParaRPr lang="en-GB" dirty="0"/>
          </a:p>
        </p:txBody>
      </p:sp>
    </p:spTree>
    <p:extLst>
      <p:ext uri="{BB962C8B-B14F-4D97-AF65-F5344CB8AC3E}">
        <p14:creationId xmlns:p14="http://schemas.microsoft.com/office/powerpoint/2010/main" val="144751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Major issues</a:t>
            </a:r>
            <a:endParaRPr lang="en-GB" dirty="0"/>
          </a:p>
        </p:txBody>
      </p:sp>
      <p:sp>
        <p:nvSpPr>
          <p:cNvPr id="5" name="Content Placeholder 4"/>
          <p:cNvSpPr>
            <a:spLocks noGrp="1"/>
          </p:cNvSpPr>
          <p:nvPr>
            <p:ph idx="1"/>
          </p:nvPr>
        </p:nvSpPr>
        <p:spPr/>
        <p:txBody>
          <a:bodyPr/>
          <a:lstStyle/>
          <a:p>
            <a:pPr marL="342900" indent="-342900">
              <a:buFont typeface="+mj-lt"/>
              <a:buAutoNum type="arabicPeriod"/>
            </a:pPr>
            <a:r>
              <a:rPr lang="en-GB" dirty="0" smtClean="0"/>
              <a:t>Law enforcement access to data</a:t>
            </a:r>
          </a:p>
          <a:p>
            <a:pPr marL="342900" indent="-342900">
              <a:buFont typeface="+mj-lt"/>
              <a:buAutoNum type="arabicPeriod"/>
            </a:pPr>
            <a:r>
              <a:rPr lang="en-GB" dirty="0" smtClean="0"/>
              <a:t>Encryption</a:t>
            </a:r>
          </a:p>
          <a:p>
            <a:pPr marL="342900" indent="-342900">
              <a:buFont typeface="+mj-lt"/>
              <a:buAutoNum type="arabicPeriod"/>
            </a:pPr>
            <a:r>
              <a:rPr lang="en-GB" dirty="0" smtClean="0"/>
              <a:t>Overly broad cybercrime offences </a:t>
            </a:r>
          </a:p>
          <a:p>
            <a:pPr marL="342900" indent="-342900">
              <a:buFont typeface="+mj-lt"/>
              <a:buAutoNum type="arabicPeriod"/>
            </a:pPr>
            <a:endParaRPr lang="en-GB" dirty="0"/>
          </a:p>
        </p:txBody>
      </p:sp>
    </p:spTree>
    <p:extLst>
      <p:ext uri="{BB962C8B-B14F-4D97-AF65-F5344CB8AC3E}">
        <p14:creationId xmlns:p14="http://schemas.microsoft.com/office/powerpoint/2010/main" val="78005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enforcement access to data held overseas</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3561" y="2694176"/>
            <a:ext cx="4664334" cy="2703733"/>
          </a:xfrm>
        </p:spPr>
      </p:pic>
      <p:sp>
        <p:nvSpPr>
          <p:cNvPr id="5" name="Content Placeholder 4"/>
          <p:cNvSpPr>
            <a:spLocks noGrp="1"/>
          </p:cNvSpPr>
          <p:nvPr>
            <p:ph sz="half" idx="2"/>
          </p:nvPr>
        </p:nvSpPr>
        <p:spPr/>
        <p:txBody>
          <a:bodyPr/>
          <a:lstStyle/>
          <a:p>
            <a:r>
              <a:rPr lang="en-GB" dirty="0" smtClean="0"/>
              <a:t>Major US case involving data held by Microsoft in its servers in Ireland – did Microsoft US have to hand over the data?</a:t>
            </a:r>
          </a:p>
          <a:p>
            <a:r>
              <a:rPr lang="en-GB" dirty="0" smtClean="0"/>
              <a:t>Legal proceedings in US courts</a:t>
            </a:r>
          </a:p>
          <a:p>
            <a:r>
              <a:rPr lang="en-GB" dirty="0" smtClean="0"/>
              <a:t>In principle, the US authorities could have used the </a:t>
            </a:r>
            <a:r>
              <a:rPr lang="en-GB" dirty="0" smtClean="0">
                <a:hlinkClick r:id="rId3"/>
              </a:rPr>
              <a:t>Mutual Legal Assistance Treaty between US and EU </a:t>
            </a:r>
            <a:r>
              <a:rPr lang="en-GB" dirty="0" smtClean="0"/>
              <a:t>to get this data </a:t>
            </a:r>
          </a:p>
          <a:p>
            <a:r>
              <a:rPr lang="en-GB" dirty="0" smtClean="0"/>
              <a:t>Court cases were unresolved; instead US legislature passed the CLOUD Act</a:t>
            </a:r>
            <a:endParaRPr lang="en-GB" dirty="0"/>
          </a:p>
        </p:txBody>
      </p:sp>
    </p:spTree>
    <p:extLst>
      <p:ext uri="{BB962C8B-B14F-4D97-AF65-F5344CB8AC3E}">
        <p14:creationId xmlns:p14="http://schemas.microsoft.com/office/powerpoint/2010/main" val="360225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act</a:t>
            </a:r>
            <a:endParaRPr lang="en-GB" dirty="0"/>
          </a:p>
        </p:txBody>
      </p:sp>
      <p:sp>
        <p:nvSpPr>
          <p:cNvPr id="6" name="Content Placeholder 5"/>
          <p:cNvSpPr>
            <a:spLocks noGrp="1"/>
          </p:cNvSpPr>
          <p:nvPr>
            <p:ph idx="1"/>
          </p:nvPr>
        </p:nvSpPr>
        <p:spPr/>
        <p:txBody>
          <a:bodyPr/>
          <a:lstStyle/>
          <a:p>
            <a:r>
              <a:rPr lang="en-GB" dirty="0" smtClean="0"/>
              <a:t>‘Clarifying the Lawful Use of Overseas Data Act’ – CLOUD Act – came into force in 2018</a:t>
            </a:r>
          </a:p>
          <a:p>
            <a:r>
              <a:rPr lang="en-GB" dirty="0" smtClean="0"/>
              <a:t>2 main effects:</a:t>
            </a:r>
          </a:p>
          <a:p>
            <a:pPr lvl="1"/>
            <a:r>
              <a:rPr lang="en-GB" dirty="0" smtClean="0">
                <a:hlinkClick r:id="rId2"/>
              </a:rPr>
              <a:t>“The </a:t>
            </a:r>
            <a:r>
              <a:rPr lang="en-GB" dirty="0">
                <a:hlinkClick r:id="rId2"/>
              </a:rPr>
              <a:t>U.S. CLOUD Act allows the U.S. President to enter into “executive agreements” with qualifying foreign governments in order to directly access data held by U.S. technology companies at a lower standard than required </a:t>
            </a:r>
            <a:r>
              <a:rPr lang="en-GB" i="1" dirty="0">
                <a:hlinkClick r:id="rId2"/>
              </a:rPr>
              <a:t>by</a:t>
            </a:r>
            <a:r>
              <a:rPr lang="en-GB" dirty="0">
                <a:hlinkClick r:id="rId2"/>
              </a:rPr>
              <a:t> the Constitution of the United States. To qualify, foreign governments would need to be certified by the U.S. Attorney General, and meet certain human rights standards set in the act. Those qualifying governments will have the ability to bypass the legal safeguards of the Mutual Legal Assistance Treaty (MLAT) regime</a:t>
            </a:r>
            <a:r>
              <a:rPr lang="en-GB" dirty="0" smtClean="0">
                <a:hlinkClick r:id="rId2"/>
              </a:rPr>
              <a:t>.</a:t>
            </a:r>
            <a:endParaRPr lang="en-GB" dirty="0">
              <a:hlinkClick r:id="rId2"/>
            </a:endParaRPr>
          </a:p>
          <a:p>
            <a:pPr lvl="1"/>
            <a:r>
              <a:rPr lang="en-GB" dirty="0" smtClean="0">
                <a:hlinkClick r:id="rId2"/>
              </a:rPr>
              <a:t>“In </a:t>
            </a:r>
            <a:r>
              <a:rPr lang="en-GB" dirty="0">
                <a:hlinkClick r:id="rId2"/>
              </a:rPr>
              <a:t>addition, U.S. law enforcement agencies (from local police to federal agents) can now compel U.S. and foreign technology[1] companies to disclose communications data of U.S. and foreign users that is stored overseas, regardless of the data’s physical location, potentially bypassing the countries’ privacy and data protection laws</a:t>
            </a:r>
            <a:r>
              <a:rPr lang="en-GB" dirty="0" smtClean="0">
                <a:hlinkClick r:id="rId2"/>
              </a:rPr>
              <a:t>.” </a:t>
            </a:r>
            <a:endParaRPr lang="en-GB" dirty="0"/>
          </a:p>
          <a:p>
            <a:pPr lvl="1"/>
            <a:endParaRPr lang="en-GB" dirty="0"/>
          </a:p>
        </p:txBody>
      </p:sp>
    </p:spTree>
    <p:extLst>
      <p:ext uri="{BB962C8B-B14F-4D97-AF65-F5344CB8AC3E}">
        <p14:creationId xmlns:p14="http://schemas.microsoft.com/office/powerpoint/2010/main" val="190342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developments – e-Evidence package</a:t>
            </a:r>
            <a:endParaRPr lang="en-GB" dirty="0"/>
          </a:p>
        </p:txBody>
      </p:sp>
      <p:sp>
        <p:nvSpPr>
          <p:cNvPr id="3" name="Content Placeholder 2"/>
          <p:cNvSpPr>
            <a:spLocks noGrp="1"/>
          </p:cNvSpPr>
          <p:nvPr>
            <p:ph idx="1"/>
          </p:nvPr>
        </p:nvSpPr>
        <p:spPr/>
        <p:txBody>
          <a:bodyPr/>
          <a:lstStyle/>
          <a:p>
            <a:r>
              <a:rPr lang="en-GB" dirty="0" smtClean="0"/>
              <a:t>Proposed </a:t>
            </a:r>
            <a:r>
              <a:rPr lang="en-GB" dirty="0" smtClean="0">
                <a:hlinkClick r:id="rId3"/>
              </a:rPr>
              <a:t>Regulation</a:t>
            </a:r>
            <a:r>
              <a:rPr lang="en-GB" dirty="0" smtClean="0"/>
              <a:t> and Directive :</a:t>
            </a:r>
          </a:p>
          <a:p>
            <a:pPr lvl="1"/>
            <a:r>
              <a:rPr lang="en-GB" dirty="0" smtClean="0"/>
              <a:t>“create </a:t>
            </a:r>
            <a:r>
              <a:rPr lang="en-GB" dirty="0"/>
              <a:t>a European Production Order: this will allow a judicial authority in one Member State to obtain electronic evidence (such as emails, text or messages in apps, as well as information to identify a perpetrator as a first step) directly from a service provider or its legal representative in another Member State, which will be obliged to respond within 10 days, and within 6 hours in cases of emergency (compared to up to 120 days for the existing European Investigation Order or an average of 10 months for a Mutual Legal Assistance procedure</a:t>
            </a:r>
            <a:r>
              <a:rPr lang="en-GB" dirty="0" smtClean="0"/>
              <a:t>)”</a:t>
            </a:r>
          </a:p>
          <a:p>
            <a:pPr lvl="1"/>
            <a:r>
              <a:rPr lang="en-GB" dirty="0" smtClean="0"/>
              <a:t>“create </a:t>
            </a:r>
            <a:r>
              <a:rPr lang="en-GB" dirty="0"/>
              <a:t>a European Preservation Order: this will allow a judicial authority in one Member State to request that a service provider or its legal representative in another Member State preserves specific data in view of a subsequent request to produce this data via mutual legal assistance, a European Investigation Order or a European Production </a:t>
            </a:r>
            <a:r>
              <a:rPr lang="en-GB" dirty="0" smtClean="0"/>
              <a:t>Order”</a:t>
            </a:r>
          </a:p>
          <a:p>
            <a:r>
              <a:rPr lang="en-GB" dirty="0" smtClean="0"/>
              <a:t>Criticism regarding broadness of these proposals and the fact they contribute towards an emerging international trend </a:t>
            </a:r>
            <a:r>
              <a:rPr lang="en-GB" dirty="0"/>
              <a:t>since the US Cloud Act: https://cdt.org/insights/cdt-recommendations-for-improving-the-european-commissions-e-evidence-proposals/</a:t>
            </a:r>
          </a:p>
          <a:p>
            <a:pPr lvl="1"/>
            <a:endParaRPr lang="en-GB" dirty="0" smtClean="0"/>
          </a:p>
          <a:p>
            <a:pPr lvl="1"/>
            <a:endParaRPr lang="en-GB" dirty="0"/>
          </a:p>
        </p:txBody>
      </p:sp>
    </p:spTree>
    <p:extLst>
      <p:ext uri="{BB962C8B-B14F-4D97-AF65-F5344CB8AC3E}">
        <p14:creationId xmlns:p14="http://schemas.microsoft.com/office/powerpoint/2010/main" val="22111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660A3D-94D7-4E5D-AE77-F2DEE49DF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44EB985-DC5C-4DAC-9D62-8DC7D0F25A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FCB64ED-B050-4F57-8188-F2332600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BF5D0F4-EA4E-47A5-87BE-9ABB1AF66D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E019540-1104-4B12-9F83-45F586741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dirty="0" smtClean="0">
                <a:solidFill>
                  <a:schemeClr val="tx2"/>
                </a:solidFill>
              </a:rPr>
              <a:t>cybercrime</a:t>
            </a:r>
            <a:endParaRPr lang="en-US" sz="6600" dirty="0">
              <a:solidFill>
                <a:schemeClr val="tx2"/>
              </a:solidFill>
            </a:endParaRPr>
          </a:p>
        </p:txBody>
      </p:sp>
      <p:sp>
        <p:nvSpPr>
          <p:cNvPr id="20" name="Rectangle 19">
            <a:extLst>
              <a:ext uri="{FF2B5EF4-FFF2-40B4-BE49-F238E27FC236}">
                <a16:creationId xmlns:a16="http://schemas.microsoft.com/office/drawing/2014/main" id="{11D976D6-8C98-48CC-8C34-0468F31678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580CFD6-E44A-486A-9E73-D8D948F78A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18659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nSpc>
                <a:spcPct val="90000"/>
              </a:lnSpc>
            </a:pPr>
            <a:r>
              <a:rPr lang="en-US" sz="2500" dirty="0" smtClean="0">
                <a:solidFill>
                  <a:srgbClr val="FFFFFF"/>
                </a:solidFill>
                <a:hlinkClick r:id="rId2"/>
              </a:rPr>
              <a:t>2. encrypted </a:t>
            </a:r>
            <a:r>
              <a:rPr lang="en-US" sz="2500" dirty="0">
                <a:solidFill>
                  <a:srgbClr val="FFFFFF"/>
                </a:solidFill>
                <a:hlinkClick r:id="rId2"/>
              </a:rPr>
              <a:t>communications</a:t>
            </a:r>
            <a:endParaRPr lang="en-US" sz="2500" dirty="0">
              <a:solidFill>
                <a:srgbClr val="FFFF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5957" y="2181225"/>
            <a:ext cx="6540086" cy="3678238"/>
          </a:xfrm>
          <a:prstGeom prst="rect">
            <a:avLst/>
          </a:prstGeom>
        </p:spPr>
      </p:pic>
    </p:spTree>
    <p:extLst>
      <p:ext uri="{BB962C8B-B14F-4D97-AF65-F5344CB8AC3E}">
        <p14:creationId xmlns:p14="http://schemas.microsoft.com/office/powerpoint/2010/main" val="285115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Encryption and the dark web</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0" y="2000183"/>
            <a:ext cx="6456218" cy="4835932"/>
          </a:xfrm>
        </p:spPr>
      </p:pic>
    </p:spTree>
    <p:extLst>
      <p:ext uri="{BB962C8B-B14F-4D97-AF65-F5344CB8AC3E}">
        <p14:creationId xmlns:p14="http://schemas.microsoft.com/office/powerpoint/2010/main" val="189071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Australian developments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762" y="2181225"/>
            <a:ext cx="7356476" cy="3678238"/>
          </a:xfrm>
        </p:spPr>
      </p:pic>
    </p:spTree>
    <p:extLst>
      <p:ext uri="{BB962C8B-B14F-4D97-AF65-F5344CB8AC3E}">
        <p14:creationId xmlns:p14="http://schemas.microsoft.com/office/powerpoint/2010/main" val="32636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Broad cybercrime provisions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Example of Hong Kong:  ‘Accessing a computer with criminal or dishonest intent’</a:t>
            </a:r>
          </a:p>
          <a:p>
            <a:pPr marL="0" indent="0">
              <a:lnSpc>
                <a:spcPct val="90000"/>
              </a:lnSpc>
              <a:buNone/>
            </a:pPr>
            <a:r>
              <a:rPr lang="en-GB" dirty="0"/>
              <a:t>S. 161 Crimes Ordinance:</a:t>
            </a:r>
          </a:p>
          <a:p>
            <a:pPr marL="0" indent="0">
              <a:lnSpc>
                <a:spcPct val="90000"/>
              </a:lnSpc>
              <a:buNone/>
            </a:pPr>
            <a:r>
              <a:rPr lang="en-AU" dirty="0"/>
              <a:t>(1) Any person who obtains access to a computer— </a:t>
            </a:r>
          </a:p>
          <a:p>
            <a:pPr marL="342900" indent="-342900">
              <a:lnSpc>
                <a:spcPct val="90000"/>
              </a:lnSpc>
              <a:buAutoNum type="alphaLcParenBoth"/>
            </a:pPr>
            <a:r>
              <a:rPr lang="en-AU" dirty="0"/>
              <a:t>with intent to commit an offence; </a:t>
            </a:r>
          </a:p>
          <a:p>
            <a:pPr marL="342900" indent="-342900">
              <a:lnSpc>
                <a:spcPct val="90000"/>
              </a:lnSpc>
              <a:buAutoNum type="alphaLcParenBoth"/>
            </a:pPr>
            <a:r>
              <a:rPr lang="en-AU" dirty="0"/>
              <a:t>with a dishonest intent to deceive;</a:t>
            </a:r>
          </a:p>
          <a:p>
            <a:pPr marL="342900" indent="-342900">
              <a:lnSpc>
                <a:spcPct val="90000"/>
              </a:lnSpc>
              <a:buAutoNum type="alphaLcParenBoth"/>
            </a:pPr>
            <a:r>
              <a:rPr lang="en-AU" dirty="0"/>
              <a:t>with a view to dishonest gain for himself or another; or</a:t>
            </a:r>
          </a:p>
          <a:p>
            <a:pPr marL="342900" indent="-342900">
              <a:lnSpc>
                <a:spcPct val="90000"/>
              </a:lnSpc>
              <a:buAutoNum type="alphaLcParenBoth"/>
            </a:pPr>
            <a:r>
              <a:rPr lang="en-AU" dirty="0"/>
              <a:t>with a dishonest intent to cause loss to another, </a:t>
            </a:r>
          </a:p>
          <a:p>
            <a:pPr marL="0" indent="0">
              <a:lnSpc>
                <a:spcPct val="90000"/>
              </a:lnSpc>
              <a:buNone/>
            </a:pPr>
            <a:r>
              <a:rPr lang="en-AU" dirty="0"/>
              <a:t>whether on the same occasion as he obtains such access or on any future occasion, commits an offence and is liable on conviction upon indictment to imprisonment for 5 years.</a:t>
            </a:r>
          </a:p>
          <a:p>
            <a:pPr marL="0" indent="0">
              <a:lnSpc>
                <a:spcPct val="90000"/>
              </a:lnSpc>
              <a:buNone/>
            </a:pPr>
            <a:r>
              <a:rPr lang="en-AU" dirty="0"/>
              <a:t>(2) For the purposes of subsection (1) gain (</a:t>
            </a:r>
            <a:r>
              <a:rPr lang="zh-CN" altLang="en-US" dirty="0"/>
              <a:t>獲益</a:t>
            </a:r>
            <a:r>
              <a:rPr lang="en-US" altLang="zh-CN" dirty="0"/>
              <a:t>) </a:t>
            </a:r>
            <a:r>
              <a:rPr lang="en-AU" dirty="0"/>
              <a:t>and loss (</a:t>
            </a:r>
            <a:r>
              <a:rPr lang="zh-CN" altLang="en-US" dirty="0"/>
              <a:t>損失 </a:t>
            </a:r>
            <a:r>
              <a:rPr lang="en-US" altLang="zh-CN" dirty="0"/>
              <a:t>) </a:t>
            </a:r>
            <a:r>
              <a:rPr lang="en-AU" dirty="0"/>
              <a:t>are to be construed as extending not only to gain or loss in money or other property, but as extending to any such gain or loss whether temporary or permanent; and—</a:t>
            </a:r>
          </a:p>
          <a:p>
            <a:pPr marL="0" indent="0">
              <a:lnSpc>
                <a:spcPct val="90000"/>
              </a:lnSpc>
              <a:buNone/>
            </a:pPr>
            <a:r>
              <a:rPr lang="en-AU" dirty="0"/>
              <a:t>(a) gain (</a:t>
            </a:r>
            <a:r>
              <a:rPr lang="zh-CN" altLang="en-US" dirty="0"/>
              <a:t>獲益</a:t>
            </a:r>
            <a:r>
              <a:rPr lang="en-US" altLang="zh-CN" dirty="0"/>
              <a:t>) </a:t>
            </a:r>
            <a:r>
              <a:rPr lang="en-AU" dirty="0"/>
              <a:t>includes a gain by keeping what one has, as well as a gain by getting what one has not; and</a:t>
            </a:r>
          </a:p>
          <a:p>
            <a:pPr marL="0" indent="0">
              <a:lnSpc>
                <a:spcPct val="90000"/>
              </a:lnSpc>
              <a:buNone/>
            </a:pPr>
            <a:r>
              <a:rPr lang="en-AU" dirty="0"/>
              <a:t>(b) loss (</a:t>
            </a:r>
            <a:r>
              <a:rPr lang="zh-CN" altLang="en-US" dirty="0"/>
              <a:t>損失</a:t>
            </a:r>
            <a:r>
              <a:rPr lang="en-US" altLang="zh-CN" dirty="0"/>
              <a:t>) </a:t>
            </a:r>
            <a:r>
              <a:rPr lang="en-AU" dirty="0"/>
              <a:t>includes a loss by not getting what one might get, as well as a loss by parting with what one has</a:t>
            </a:r>
            <a:r>
              <a:rPr lang="en-AU" dirty="0" smtClean="0"/>
              <a:t>.</a:t>
            </a:r>
          </a:p>
          <a:p>
            <a:pPr marL="0" indent="0">
              <a:lnSpc>
                <a:spcPct val="90000"/>
              </a:lnSpc>
              <a:buNone/>
            </a:pPr>
            <a:endParaRPr lang="en-AU" dirty="0"/>
          </a:p>
          <a:p>
            <a:pPr marL="0" indent="0">
              <a:lnSpc>
                <a:spcPct val="90000"/>
              </a:lnSpc>
              <a:buNone/>
            </a:pPr>
            <a:r>
              <a:rPr lang="en-AU" b="1" dirty="0" smtClean="0"/>
              <a:t>Penalty: up to 5 years’ imprisonment!</a:t>
            </a:r>
            <a:endParaRPr lang="en-AU" b="1" dirty="0"/>
          </a:p>
          <a:p>
            <a:endParaRPr lang="en-GB" dirty="0"/>
          </a:p>
        </p:txBody>
      </p:sp>
    </p:spTree>
    <p:extLst>
      <p:ext uri="{BB962C8B-B14F-4D97-AF65-F5344CB8AC3E}">
        <p14:creationId xmlns:p14="http://schemas.microsoft.com/office/powerpoint/2010/main" val="61308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675C-CB32-4C10-BC2B-D4A976DA27F2}"/>
              </a:ext>
            </a:extLst>
          </p:cNvPr>
          <p:cNvSpPr>
            <a:spLocks noGrp="1"/>
          </p:cNvSpPr>
          <p:nvPr>
            <p:ph type="title"/>
          </p:nvPr>
        </p:nvSpPr>
        <p:spPr>
          <a:xfrm>
            <a:off x="581192" y="1507414"/>
            <a:ext cx="5120255" cy="3903332"/>
          </a:xfrm>
        </p:spPr>
        <p:txBody>
          <a:bodyPr anchor="t">
            <a:normAutofit/>
          </a:bodyPr>
          <a:lstStyle/>
          <a:p>
            <a:r>
              <a:rPr lang="en-GB" sz="4000">
                <a:solidFill>
                  <a:schemeClr val="accent2"/>
                </a:solidFill>
              </a:rPr>
              <a:t>Controversial use of s 161</a:t>
            </a:r>
            <a:endParaRPr lang="en-AU" sz="4000">
              <a:solidFill>
                <a:schemeClr val="accent2"/>
              </a:solidFill>
            </a:endParaRPr>
          </a:p>
        </p:txBody>
      </p:sp>
      <p:sp>
        <p:nvSpPr>
          <p:cNvPr id="20" name="Rectangle 9">
            <a:extLst>
              <a:ext uri="{FF2B5EF4-FFF2-40B4-BE49-F238E27FC236}">
                <a16:creationId xmlns:a16="http://schemas.microsoft.com/office/drawing/2014/main" id="{A2D0BA34-24BC-4C63-945A-90AA854E1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A6E87C-8873-467D-9167-5D5A31C42F56}"/>
              </a:ext>
            </a:extLst>
          </p:cNvPr>
          <p:cNvSpPr>
            <a:spLocks noGrp="1"/>
          </p:cNvSpPr>
          <p:nvPr>
            <p:ph idx="1"/>
          </p:nvPr>
        </p:nvSpPr>
        <p:spPr>
          <a:xfrm>
            <a:off x="6400800" y="1507415"/>
            <a:ext cx="5210007" cy="3903331"/>
          </a:xfrm>
          <a:ln w="57150">
            <a:noFill/>
          </a:ln>
        </p:spPr>
        <p:txBody>
          <a:bodyPr anchor="t">
            <a:normAutofit/>
          </a:bodyPr>
          <a:lstStyle/>
          <a:p>
            <a:pPr>
              <a:lnSpc>
                <a:spcPct val="90000"/>
              </a:lnSpc>
            </a:pPr>
            <a:r>
              <a:rPr lang="en-GB" sz="1600" dirty="0" smtClean="0"/>
              <a:t>“The </a:t>
            </a:r>
            <a:r>
              <a:rPr lang="en-GB" sz="1600" dirty="0"/>
              <a:t>police have invoked the section for “online fraud, illegal intrusion into computer systems, clandestine photo-taking using smartphones in such non-public places as toilets or changing rooms, online publication of obscene or threatening information, as well as inciting others on the Internet to engage in illegal acts</a:t>
            </a:r>
            <a:r>
              <a:rPr lang="en-GB" sz="1600" dirty="0" smtClean="0"/>
              <a:t>.” “</a:t>
            </a:r>
            <a:endParaRPr lang="en-US" sz="1700" i="1" dirty="0"/>
          </a:p>
          <a:p>
            <a:pPr>
              <a:lnSpc>
                <a:spcPct val="90000"/>
              </a:lnSpc>
            </a:pPr>
            <a:r>
              <a:rPr lang="en-US" sz="1700" dirty="0"/>
              <a:t>See also: </a:t>
            </a:r>
          </a:p>
          <a:p>
            <a:pPr lvl="1">
              <a:lnSpc>
                <a:spcPct val="90000"/>
              </a:lnSpc>
            </a:pPr>
            <a:r>
              <a:rPr lang="en-US" sz="1700" dirty="0" smtClean="0"/>
              <a:t>use </a:t>
            </a:r>
            <a:r>
              <a:rPr lang="en-US" sz="1700" dirty="0"/>
              <a:t>of s 161 regarding online speech encouraging people to participate in </a:t>
            </a:r>
            <a:r>
              <a:rPr lang="en-US" sz="1700" dirty="0" smtClean="0"/>
              <a:t>Occupy Central </a:t>
            </a:r>
            <a:r>
              <a:rPr lang="en-US" sz="1700" dirty="0"/>
              <a:t>protests</a:t>
            </a:r>
          </a:p>
          <a:p>
            <a:pPr lvl="1">
              <a:lnSpc>
                <a:spcPct val="90000"/>
              </a:lnSpc>
            </a:pPr>
            <a:r>
              <a:rPr lang="en-US" sz="1700" dirty="0" smtClean="0"/>
              <a:t>But also use </a:t>
            </a:r>
            <a:r>
              <a:rPr lang="en-US" sz="1700" dirty="0"/>
              <a:t>of s 161 in </a:t>
            </a:r>
            <a:r>
              <a:rPr lang="en-US" sz="1700" dirty="0" err="1"/>
              <a:t>upskirting</a:t>
            </a:r>
            <a:r>
              <a:rPr lang="en-US" sz="1700" dirty="0"/>
              <a:t> cases</a:t>
            </a:r>
          </a:p>
        </p:txBody>
      </p:sp>
      <p:sp>
        <p:nvSpPr>
          <p:cNvPr id="21" name="Rectangle 11">
            <a:extLst>
              <a:ext uri="{FF2B5EF4-FFF2-40B4-BE49-F238E27FC236}">
                <a16:creationId xmlns:a16="http://schemas.microsoft.com/office/drawing/2014/main" id="{0647415D-11C2-4BA0-A3EE-E0DA219B3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582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Hong </a:t>
            </a:r>
            <a:r>
              <a:rPr lang="en-GB" dirty="0" err="1" smtClean="0"/>
              <a:t>kong</a:t>
            </a:r>
            <a:r>
              <a:rPr lang="en-GB" dirty="0" smtClean="0"/>
              <a:t> Court of final appeal case</a:t>
            </a:r>
            <a:endParaRPr lang="en-GB" dirty="0"/>
          </a:p>
        </p:txBody>
      </p:sp>
      <p:sp>
        <p:nvSpPr>
          <p:cNvPr id="3" name="Content Placeholder 2"/>
          <p:cNvSpPr>
            <a:spLocks noGrp="1"/>
          </p:cNvSpPr>
          <p:nvPr>
            <p:ph idx="1"/>
          </p:nvPr>
        </p:nvSpPr>
        <p:spPr/>
        <p:txBody>
          <a:bodyPr/>
          <a:lstStyle/>
          <a:p>
            <a:pPr>
              <a:lnSpc>
                <a:spcPct val="90000"/>
              </a:lnSpc>
            </a:pPr>
            <a:r>
              <a:rPr lang="en-GB" dirty="0"/>
              <a:t>Interpretation of s 161 at issue – Court of Final Appeal case re schoolteachers who had been sharing exam papers among themselves using their smartphones</a:t>
            </a:r>
          </a:p>
          <a:p>
            <a:pPr>
              <a:lnSpc>
                <a:spcPct val="90000"/>
              </a:lnSpc>
            </a:pPr>
            <a:r>
              <a:rPr lang="en-GB" dirty="0"/>
              <a:t>Issue: </a:t>
            </a:r>
            <a:r>
              <a:rPr lang="en-US" i="1" dirty="0"/>
              <a:t>“Is the </a:t>
            </a:r>
            <a:r>
              <a:rPr lang="en-US" i="1" dirty="0" err="1"/>
              <a:t>actus</a:t>
            </a:r>
            <a:r>
              <a:rPr lang="en-US" i="1" dirty="0"/>
              <a:t> </a:t>
            </a:r>
            <a:r>
              <a:rPr lang="en-US" i="1" dirty="0" err="1"/>
              <a:t>reus</a:t>
            </a:r>
            <a:r>
              <a:rPr lang="en-US" i="1" dirty="0"/>
              <a:t> of the offence under section ‍161(1)(c) of the Crimes Ordinance, Cap 200 (CO) restricted to the </a:t>
            </a:r>
            <a:r>
              <a:rPr lang="en-US" b="1" i="1" dirty="0" err="1"/>
              <a:t>unauthorised</a:t>
            </a:r>
            <a:r>
              <a:rPr lang="en-US" i="1" dirty="0"/>
              <a:t> extraction and use of information from a computer?” </a:t>
            </a:r>
          </a:p>
          <a:p>
            <a:r>
              <a:rPr lang="en-GB" dirty="0" smtClean="0"/>
              <a:t>The Court answered: YES</a:t>
            </a:r>
          </a:p>
          <a:p>
            <a:endParaRPr lang="en-GB" dirty="0"/>
          </a:p>
        </p:txBody>
      </p:sp>
    </p:spTree>
    <p:extLst>
      <p:ext uri="{BB962C8B-B14F-4D97-AF65-F5344CB8AC3E}">
        <p14:creationId xmlns:p14="http://schemas.microsoft.com/office/powerpoint/2010/main" val="3997151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2BFA-F9A9-4954-B1E9-5D241B8CC48A}"/>
              </a:ext>
            </a:extLst>
          </p:cNvPr>
          <p:cNvSpPr>
            <a:spLocks noGrp="1"/>
          </p:cNvSpPr>
          <p:nvPr>
            <p:ph type="title"/>
          </p:nvPr>
        </p:nvSpPr>
        <p:spPr/>
        <p:txBody>
          <a:bodyPr/>
          <a:lstStyle/>
          <a:p>
            <a:r>
              <a:rPr lang="en-GB" dirty="0"/>
              <a:t>New/emerging issues</a:t>
            </a:r>
            <a:endParaRPr lang="en-AU" dirty="0"/>
          </a:p>
        </p:txBody>
      </p:sp>
      <p:sp>
        <p:nvSpPr>
          <p:cNvPr id="6" name="Text Placeholder 5">
            <a:extLst>
              <a:ext uri="{FF2B5EF4-FFF2-40B4-BE49-F238E27FC236}">
                <a16:creationId xmlns:a16="http://schemas.microsoft.com/office/drawing/2014/main" id="{FB156CFD-7F43-493D-B261-98C0FEBA1E47}"/>
              </a:ext>
            </a:extLst>
          </p:cNvPr>
          <p:cNvSpPr>
            <a:spLocks noGrp="1"/>
          </p:cNvSpPr>
          <p:nvPr>
            <p:ph type="body" idx="1"/>
          </p:nvPr>
        </p:nvSpPr>
        <p:spPr/>
        <p:txBody>
          <a:bodyPr/>
          <a:lstStyle/>
          <a:p>
            <a:r>
              <a:rPr lang="en-GB" dirty="0"/>
              <a:t>3D printing and crime</a:t>
            </a:r>
            <a:endParaRPr lang="en-AU" dirty="0"/>
          </a:p>
        </p:txBody>
      </p:sp>
      <p:pic>
        <p:nvPicPr>
          <p:cNvPr id="11" name="Content Placeholder 10" descr="A piece of luggage&#10;&#10;Description automatically generated">
            <a:extLst>
              <a:ext uri="{FF2B5EF4-FFF2-40B4-BE49-F238E27FC236}">
                <a16:creationId xmlns:a16="http://schemas.microsoft.com/office/drawing/2014/main" id="{30BDB162-5662-4BC4-834D-88F8AF73B12B}"/>
              </a:ext>
            </a:extLst>
          </p:cNvPr>
          <p:cNvPicPr>
            <a:picLocks noGrp="1" noChangeAspect="1"/>
          </p:cNvPicPr>
          <p:nvPr>
            <p:ph sz="half" idx="2"/>
          </p:nvPr>
        </p:nvPicPr>
        <p:blipFill>
          <a:blip r:embed="rId2"/>
          <a:stretch>
            <a:fillRect/>
          </a:stretch>
        </p:blipFill>
        <p:spPr>
          <a:xfrm>
            <a:off x="887220" y="2795300"/>
            <a:ext cx="4385820" cy="3512151"/>
          </a:xfrm>
        </p:spPr>
      </p:pic>
      <p:sp>
        <p:nvSpPr>
          <p:cNvPr id="8" name="Text Placeholder 7">
            <a:extLst>
              <a:ext uri="{FF2B5EF4-FFF2-40B4-BE49-F238E27FC236}">
                <a16:creationId xmlns:a16="http://schemas.microsoft.com/office/drawing/2014/main" id="{B10651EC-3350-448D-8A95-08B25FD4CCA8}"/>
              </a:ext>
            </a:extLst>
          </p:cNvPr>
          <p:cNvSpPr>
            <a:spLocks noGrp="1"/>
          </p:cNvSpPr>
          <p:nvPr>
            <p:ph type="body" sz="quarter" idx="3"/>
          </p:nvPr>
        </p:nvSpPr>
        <p:spPr/>
        <p:txBody>
          <a:bodyPr/>
          <a:lstStyle/>
          <a:p>
            <a:r>
              <a:rPr lang="en-GB" dirty="0"/>
              <a:t>Cryptocurrencies</a:t>
            </a:r>
            <a:endParaRPr lang="en-AU" dirty="0"/>
          </a:p>
        </p:txBody>
      </p:sp>
      <p:pic>
        <p:nvPicPr>
          <p:cNvPr id="13" name="Content Placeholder 12" descr="A close up of a device&#10;&#10;Description automatically generated">
            <a:extLst>
              <a:ext uri="{FF2B5EF4-FFF2-40B4-BE49-F238E27FC236}">
                <a16:creationId xmlns:a16="http://schemas.microsoft.com/office/drawing/2014/main" id="{4BE9A3B6-F4DE-416F-9768-D0880F1A8726}"/>
              </a:ext>
            </a:extLst>
          </p:cNvPr>
          <p:cNvPicPr>
            <a:picLocks noGrp="1" noChangeAspect="1"/>
          </p:cNvPicPr>
          <p:nvPr>
            <p:ph sz="quarter" idx="4"/>
          </p:nvPr>
        </p:nvPicPr>
        <p:blipFill>
          <a:blip r:embed="rId3"/>
          <a:stretch>
            <a:fillRect/>
          </a:stretch>
        </p:blipFill>
        <p:spPr>
          <a:xfrm>
            <a:off x="6523735" y="2975093"/>
            <a:ext cx="5315478" cy="3153249"/>
          </a:xfrm>
        </p:spPr>
      </p:pic>
    </p:spTree>
    <p:extLst>
      <p:ext uri="{BB962C8B-B14F-4D97-AF65-F5344CB8AC3E}">
        <p14:creationId xmlns:p14="http://schemas.microsoft.com/office/powerpoint/2010/main" val="365430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9F421DD-DE4E-4547-A904-3F80E25E3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9985DEC-1215-4209-9708-B45CC9774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0EB7086-616E-4D44-94BE-D0F7635617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F115DB35-53D7-4EDC-A965-A434929617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36FD034-30A6-4209-A74E-5326B5682F7B}"/>
              </a:ext>
            </a:extLst>
          </p:cNvPr>
          <p:cNvPicPr>
            <a:picLocks noGrp="1" noChangeAspect="1"/>
          </p:cNvPicPr>
          <p:nvPr>
            <p:ph idx="1"/>
          </p:nvPr>
        </p:nvPicPr>
        <p:blipFill rotWithShape="1">
          <a:blip r:embed="rId2"/>
          <a:srcRect l="12100" r="-1" b="-1"/>
          <a:stretch/>
        </p:blipFill>
        <p:spPr>
          <a:xfrm>
            <a:off x="1063280" y="1208531"/>
            <a:ext cx="6254571" cy="4735069"/>
          </a:xfrm>
          <a:prstGeom prst="rect">
            <a:avLst/>
          </a:prstGeom>
        </p:spPr>
      </p:pic>
      <p:sp>
        <p:nvSpPr>
          <p:cNvPr id="23" name="Rectangle 22">
            <a:extLst>
              <a:ext uri="{FF2B5EF4-FFF2-40B4-BE49-F238E27FC236}">
                <a16:creationId xmlns:a16="http://schemas.microsoft.com/office/drawing/2014/main" id="{4B610F9C-62FE-46FC-8607-C35030B632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BF3A0B55-58F9-4115-BBA3-A14C488B85ED}"/>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Questions?</a:t>
            </a:r>
          </a:p>
        </p:txBody>
      </p:sp>
    </p:spTree>
    <p:extLst>
      <p:ext uri="{BB962C8B-B14F-4D97-AF65-F5344CB8AC3E}">
        <p14:creationId xmlns:p14="http://schemas.microsoft.com/office/powerpoint/2010/main" val="139017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a:t>
            </a:r>
            <a:endParaRPr lang="en-GB" dirty="0"/>
          </a:p>
        </p:txBody>
      </p:sp>
      <p:sp>
        <p:nvSpPr>
          <p:cNvPr id="5" name="Text Placeholder 4"/>
          <p:cNvSpPr>
            <a:spLocks noGrp="1"/>
          </p:cNvSpPr>
          <p:nvPr>
            <p:ph type="body" idx="1"/>
          </p:nvPr>
        </p:nvSpPr>
        <p:spPr/>
        <p:txBody>
          <a:bodyPr/>
          <a:lstStyle/>
          <a:p>
            <a:r>
              <a:rPr lang="en-GB" dirty="0" smtClean="0"/>
              <a:t>a.daly@strath.ac.uk</a:t>
            </a:r>
            <a:endParaRPr lang="en-GB" dirty="0"/>
          </a:p>
        </p:txBody>
      </p:sp>
    </p:spTree>
    <p:extLst>
      <p:ext uri="{BB962C8B-B14F-4D97-AF65-F5344CB8AC3E}">
        <p14:creationId xmlns:p14="http://schemas.microsoft.com/office/powerpoint/2010/main" val="45033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cybercrime?</a:t>
            </a:r>
            <a:endParaRPr lang="en-GB" dirty="0"/>
          </a:p>
        </p:txBody>
      </p:sp>
      <p:sp>
        <p:nvSpPr>
          <p:cNvPr id="5" name="Content Placeholder 4"/>
          <p:cNvSpPr>
            <a:spLocks noGrp="1"/>
          </p:cNvSpPr>
          <p:nvPr>
            <p:ph idx="1"/>
          </p:nvPr>
        </p:nvSpPr>
        <p:spPr/>
        <p:txBody>
          <a:bodyPr/>
          <a:lstStyle/>
          <a:p>
            <a:r>
              <a:rPr lang="en-GB" dirty="0">
                <a:hlinkClick r:id="rId2"/>
              </a:rPr>
              <a:t>https://</a:t>
            </a:r>
            <a:r>
              <a:rPr lang="en-GB" dirty="0" smtClean="0">
                <a:hlinkClick r:id="rId2"/>
              </a:rPr>
              <a:t>www.youtube.com/watch?v=AuYNXgO_f3Y</a:t>
            </a:r>
            <a:endParaRPr lang="en-GB" dirty="0" smtClean="0"/>
          </a:p>
        </p:txBody>
      </p:sp>
    </p:spTree>
    <p:extLst>
      <p:ext uri="{BB962C8B-B14F-4D97-AF65-F5344CB8AC3E}">
        <p14:creationId xmlns:p14="http://schemas.microsoft.com/office/powerpoint/2010/main" val="364427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David wall’s categorisations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341928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53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dependent crimes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209070"/>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29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enabled crimes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58662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06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assisted crimes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107909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01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and intents of cybercrime - wall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488164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1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David Wall’s matrix</a:t>
            </a:r>
            <a:endParaRPr lang="en-GB" dirty="0"/>
          </a:p>
        </p:txBody>
      </p:sp>
      <p:pic>
        <p:nvPicPr>
          <p:cNvPr id="4" name="Content Placeholder 3"/>
          <p:cNvPicPr>
            <a:picLocks noGrp="1" noChangeAspect="1"/>
          </p:cNvPicPr>
          <p:nvPr>
            <p:ph idx="1"/>
          </p:nvPr>
        </p:nvPicPr>
        <p:blipFill rotWithShape="1">
          <a:blip r:embed="rId3"/>
          <a:srcRect l="23686" t="30248" r="27747" b="35269"/>
          <a:stretch/>
        </p:blipFill>
        <p:spPr>
          <a:xfrm>
            <a:off x="707164" y="1954762"/>
            <a:ext cx="10196809" cy="4072412"/>
          </a:xfrm>
          <a:prstGeom prst="rect">
            <a:avLst/>
          </a:prstGeom>
        </p:spPr>
      </p:pic>
    </p:spTree>
    <p:extLst>
      <p:ext uri="{BB962C8B-B14F-4D97-AF65-F5344CB8AC3E}">
        <p14:creationId xmlns:p14="http://schemas.microsoft.com/office/powerpoint/2010/main" val="7689830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schemas.microsoft.com/office/infopath/2007/PartnerControls"/>
    <ds:schemaRef ds:uri="http://purl.org/dc/dcmitype/"/>
    <ds:schemaRef ds:uri="http://purl.org/dc/elements/1.1/"/>
    <ds:schemaRef ds:uri="http://schemas.microsoft.com/office/2006/metadata/properties"/>
    <ds:schemaRef ds:uri="16c05727-aa75-4e4a-9b5f-8a80a1165891"/>
    <ds:schemaRef ds:uri="71af3243-3dd4-4a8d-8c0d-dd76da1f02a5"/>
    <ds:schemaRef ds:uri="http://www.w3.org/XML/1998/namespac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Widescreen</PresentationFormat>
  <Paragraphs>96</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Gill Sans MT</vt:lpstr>
      <vt:lpstr>华文中宋</vt:lpstr>
      <vt:lpstr>Wingdings 2</vt:lpstr>
      <vt:lpstr>Dividend</vt:lpstr>
      <vt:lpstr>Internet law session 6</vt:lpstr>
      <vt:lpstr>cybercrime</vt:lpstr>
      <vt:lpstr>What is cybercrime?</vt:lpstr>
      <vt:lpstr>David wall’s categorisations</vt:lpstr>
      <vt:lpstr>Cyber dependent crimes</vt:lpstr>
      <vt:lpstr>Cyber enabled crimes</vt:lpstr>
      <vt:lpstr>Cyber assisted crimes</vt:lpstr>
      <vt:lpstr>Objectives and intents of cybercrime - wall</vt:lpstr>
      <vt:lpstr>David Wall’s matrix</vt:lpstr>
      <vt:lpstr>Laws governing cybercrime</vt:lpstr>
      <vt:lpstr>International law – CoE convention on cybercrime</vt:lpstr>
      <vt:lpstr>Convention on cybercrime (continued)</vt:lpstr>
      <vt:lpstr>Europol and cybercrime: European cybercrime centre </vt:lpstr>
      <vt:lpstr>EU cybercrime laws &amp; policies</vt:lpstr>
      <vt:lpstr>Major issues for cybercrime</vt:lpstr>
      <vt:lpstr>Major issues</vt:lpstr>
      <vt:lpstr>Law enforcement access to data held overseas</vt:lpstr>
      <vt:lpstr>Cloud act</vt:lpstr>
      <vt:lpstr>EU developments – e-Evidence package</vt:lpstr>
      <vt:lpstr>2. encrypted communications</vt:lpstr>
      <vt:lpstr>Encryption and the dark web</vt:lpstr>
      <vt:lpstr>Australian developments</vt:lpstr>
      <vt:lpstr>3. Broad cybercrime provisions</vt:lpstr>
      <vt:lpstr>Controversial use of s 161</vt:lpstr>
      <vt:lpstr>Hong kong Court of final appeal case</vt:lpstr>
      <vt:lpstr>New/emerging issues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2019-03-11T04:11:43Z</dcterms:created>
  <dcterms:modified xsi:type="dcterms:W3CDTF">2019-11-18T14:13:38Z</dcterms:modified>
</cp:coreProperties>
</file>