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8" r:id="rId8"/>
    <p:sldId id="265" r:id="rId9"/>
    <p:sldId id="266" r:id="rId10"/>
    <p:sldId id="267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43" d="100"/>
          <a:sy n="43" d="100"/>
        </p:scale>
        <p:origin x="-72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6682-8B83-44EC-A5E9-B2F23EE3F1AF}" type="datetimeFigureOut">
              <a:rPr lang="it-IT" smtClean="0"/>
              <a:pPr/>
              <a:t>28/05/2020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E795-0B30-4F9E-8AE7-4E2636CAA4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3158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6682-8B83-44EC-A5E9-B2F23EE3F1AF}" type="datetimeFigureOut">
              <a:rPr lang="it-IT" smtClean="0"/>
              <a:pPr/>
              <a:t>28/05/2020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E795-0B30-4F9E-8AE7-4E2636CAA4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80133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6682-8B83-44EC-A5E9-B2F23EE3F1AF}" type="datetimeFigureOut">
              <a:rPr lang="it-IT" smtClean="0"/>
              <a:pPr/>
              <a:t>28/05/2020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E795-0B30-4F9E-8AE7-4E2636CAA4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3465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6682-8B83-44EC-A5E9-B2F23EE3F1AF}" type="datetimeFigureOut">
              <a:rPr lang="it-IT" smtClean="0"/>
              <a:pPr/>
              <a:t>28/05/2020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E795-0B30-4F9E-8AE7-4E2636CAA4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3224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6682-8B83-44EC-A5E9-B2F23EE3F1AF}" type="datetimeFigureOut">
              <a:rPr lang="it-IT" smtClean="0"/>
              <a:pPr/>
              <a:t>28/05/2020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E795-0B30-4F9E-8AE7-4E2636CAA4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3433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6682-8B83-44EC-A5E9-B2F23EE3F1AF}" type="datetimeFigureOut">
              <a:rPr lang="it-IT" smtClean="0"/>
              <a:pPr/>
              <a:t>28/05/2020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E795-0B30-4F9E-8AE7-4E2636CAA4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2672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6682-8B83-44EC-A5E9-B2F23EE3F1AF}" type="datetimeFigureOut">
              <a:rPr lang="it-IT" smtClean="0"/>
              <a:pPr/>
              <a:t>28/05/2020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E795-0B30-4F9E-8AE7-4E2636CAA4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8004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6682-8B83-44EC-A5E9-B2F23EE3F1AF}" type="datetimeFigureOut">
              <a:rPr lang="it-IT" smtClean="0"/>
              <a:pPr/>
              <a:t>28/05/2020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E795-0B30-4F9E-8AE7-4E2636CAA4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18843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6682-8B83-44EC-A5E9-B2F23EE3F1AF}" type="datetimeFigureOut">
              <a:rPr lang="it-IT" smtClean="0"/>
              <a:pPr/>
              <a:t>28/05/2020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E795-0B30-4F9E-8AE7-4E2636CAA4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9757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6682-8B83-44EC-A5E9-B2F23EE3F1AF}" type="datetimeFigureOut">
              <a:rPr lang="it-IT" smtClean="0"/>
              <a:pPr/>
              <a:t>28/05/2020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E795-0B30-4F9E-8AE7-4E2636CAA4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5588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6682-8B83-44EC-A5E9-B2F23EE3F1AF}" type="datetimeFigureOut">
              <a:rPr lang="it-IT" smtClean="0"/>
              <a:pPr/>
              <a:t>28/05/2020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E795-0B30-4F9E-8AE7-4E2636CAA4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1963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F6682-8B83-44EC-A5E9-B2F23EE3F1AF}" type="datetimeFigureOut">
              <a:rPr lang="it-IT" smtClean="0"/>
              <a:pPr/>
              <a:t>28/05/2020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DE795-0B30-4F9E-8AE7-4E2636CAA4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1500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24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09700" y="4564063"/>
            <a:ext cx="9144000" cy="2387600"/>
          </a:xfrm>
        </p:spPr>
        <p:txBody>
          <a:bodyPr/>
          <a:lstStyle/>
          <a:p>
            <a:r>
              <a:rPr lang="it-IT" dirty="0" smtClean="0">
                <a:solidFill>
                  <a:schemeClr val="bg1">
                    <a:lumMod val="85000"/>
                  </a:schemeClr>
                </a:solidFill>
                <a:latin typeface="BankGothic Md BT" panose="020B0807020203060204" pitchFamily="34" charset="0"/>
              </a:rPr>
              <a:t>Un’ Europa pronta per l’era digitale</a:t>
            </a:r>
            <a:endParaRPr lang="it-IT" dirty="0">
              <a:solidFill>
                <a:schemeClr val="bg1">
                  <a:lumMod val="85000"/>
                </a:schemeClr>
              </a:solidFill>
              <a:latin typeface="BankGothic Md BT" panose="020B0807020203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12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53355" y="0"/>
            <a:ext cx="10515600" cy="1325563"/>
          </a:xfrm>
        </p:spPr>
        <p:txBody>
          <a:bodyPr/>
          <a:lstStyle/>
          <a:p>
            <a:pPr algn="r"/>
            <a:r>
              <a:rPr lang="it-IT" dirty="0">
                <a:latin typeface="BankGothic Lt BT" panose="020B0607020203060204" pitchFamily="34" charset="0"/>
              </a:rPr>
              <a:t>Tutela della </a:t>
            </a:r>
            <a:r>
              <a:rPr lang="it-IT" dirty="0" smtClean="0">
                <a:latin typeface="BankGothic Lt BT" panose="020B0607020203060204" pitchFamily="34" charset="0"/>
              </a:rPr>
              <a:t>Privacy:</a:t>
            </a:r>
            <a:endParaRPr lang="it-IT" dirty="0">
              <a:latin typeface="BankGothic Lt BT" panose="020B060702020306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53355" y="930834"/>
            <a:ext cx="10515600" cy="4486275"/>
          </a:xfrm>
        </p:spPr>
        <p:txBody>
          <a:bodyPr/>
          <a:lstStyle/>
          <a:p>
            <a:pPr marL="0" indent="0" algn="r">
              <a:buNone/>
            </a:pPr>
            <a:r>
              <a:rPr lang="it-IT" dirty="0">
                <a:latin typeface="Bahnschrift Light SemiCondensed" panose="020B0502040204020203" pitchFamily="34" charset="0"/>
              </a:rPr>
              <a:t>La tutela della privacy rientra nei diritti fondamentali, ogni progetto basato sull’intelligenza artificiale dovrebbe rispettare la dignità umana e le libertà fondamentali, nonché i principi base di liceità, correttezza, specificazione della finalità, proporzionalità del trattamento, protezione dei dati fin dalla progettazione (privacy by design) e protezione per impostazione predefinita (privacy by default), responsabilità e dimostrazione della conformità (</a:t>
            </a:r>
            <a:r>
              <a:rPr lang="it-IT" dirty="0" err="1">
                <a:latin typeface="Bahnschrift Light SemiCondensed" panose="020B0502040204020203" pitchFamily="34" charset="0"/>
              </a:rPr>
              <a:t>accountability</a:t>
            </a:r>
            <a:r>
              <a:rPr lang="it-IT" dirty="0">
                <a:latin typeface="Bahnschrift Light SemiCondensed" panose="020B0502040204020203" pitchFamily="34" charset="0"/>
              </a:rPr>
              <a:t>), trasparenza, sicurezza dei dati e gestione dei rischi.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634" y="4338406"/>
            <a:ext cx="5718220" cy="251959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29" y="3625481"/>
            <a:ext cx="4082605" cy="3065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27595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6900" y="88900"/>
            <a:ext cx="10515600" cy="1325563"/>
          </a:xfrm>
        </p:spPr>
        <p:txBody>
          <a:bodyPr/>
          <a:lstStyle/>
          <a:p>
            <a:pPr algn="ctr"/>
            <a:r>
              <a:rPr lang="it-IT" dirty="0" smtClean="0">
                <a:latin typeface="BankGothic Md BT" panose="020B0807020203060204" pitchFamily="34" charset="0"/>
              </a:rPr>
              <a:t>PROBLEMA…</a:t>
            </a:r>
            <a:endParaRPr lang="it-IT" dirty="0">
              <a:latin typeface="BankGothic Md BT" panose="020B080702020306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562100"/>
            <a:ext cx="12192000" cy="44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latin typeface="Bahnschrift Light SemiCondensed" panose="020B0502040204020203" pitchFamily="34" charset="0"/>
              </a:rPr>
              <a:t>La combinazione dell'intelligenza artificiale, il 5G e altre tecnologie  realizzerà la possibilità di </a:t>
            </a:r>
            <a:r>
              <a:rPr lang="it-IT" b="1" dirty="0">
                <a:latin typeface="Bahnschrift Light SemiCondensed" panose="020B0502040204020203" pitchFamily="34" charset="0"/>
              </a:rPr>
              <a:t>ottenere, archiviare, elaborare, fornire grandi volumi di dati </a:t>
            </a:r>
            <a:r>
              <a:rPr lang="it-IT" dirty="0">
                <a:latin typeface="Bahnschrift Light SemiCondensed" panose="020B0502040204020203" pitchFamily="34" charset="0"/>
              </a:rPr>
              <a:t>di diversissima natura. </a:t>
            </a:r>
            <a:endParaRPr lang="it-IT" dirty="0" smtClean="0">
              <a:latin typeface="Bahnschrift Light SemiCondensed" panose="020B0502040204020203" pitchFamily="34" charset="0"/>
            </a:endParaRPr>
          </a:p>
          <a:p>
            <a:pPr marL="0" indent="0" algn="r">
              <a:buNone/>
            </a:pPr>
            <a:endParaRPr lang="it-IT" dirty="0">
              <a:latin typeface="Bahnschrift Light SemiCondensed" panose="020B0502040204020203" pitchFamily="34" charset="0"/>
            </a:endParaRPr>
          </a:p>
          <a:p>
            <a:pPr marL="0" indent="0" algn="r">
              <a:buNone/>
            </a:pPr>
            <a:r>
              <a:rPr lang="it-IT" dirty="0" smtClean="0">
                <a:latin typeface="Bahnschrift Light SemiCondensed" panose="020B0502040204020203" pitchFamily="34" charset="0"/>
              </a:rPr>
              <a:t>La </a:t>
            </a:r>
            <a:r>
              <a:rPr lang="it-IT" dirty="0">
                <a:latin typeface="Bahnschrift Light SemiCondensed" panose="020B0502040204020203" pitchFamily="34" charset="0"/>
              </a:rPr>
              <a:t>maggior parte di questi dati si riferiranno a </a:t>
            </a:r>
            <a:r>
              <a:rPr lang="it-IT" b="1" dirty="0">
                <a:latin typeface="Bahnschrift Light SemiCondensed" panose="020B0502040204020203" pitchFamily="34" charset="0"/>
              </a:rPr>
              <a:t>informazioni sensibili </a:t>
            </a:r>
            <a:r>
              <a:rPr lang="it-IT" dirty="0">
                <a:latin typeface="Bahnschrift Light SemiCondensed" panose="020B0502040204020203" pitchFamily="34" charset="0"/>
              </a:rPr>
              <a:t>delle persone e potrebbero essere acquisiti anche senza la consapevolezza dei soggetti interessati</a:t>
            </a:r>
            <a:r>
              <a:rPr lang="it-IT" dirty="0" smtClean="0">
                <a:latin typeface="Bahnschrift Light SemiCondensed" panose="020B0502040204020203" pitchFamily="34" charset="0"/>
              </a:rPr>
              <a:t>.</a:t>
            </a:r>
          </a:p>
          <a:p>
            <a:pPr marL="0" indent="0">
              <a:buNone/>
            </a:pPr>
            <a:endParaRPr lang="it-IT" dirty="0" smtClean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r>
              <a:rPr lang="it-IT" dirty="0" smtClean="0">
                <a:latin typeface="Bahnschrift Light SemiCondensed" panose="020B0502040204020203" pitchFamily="34" charset="0"/>
              </a:rPr>
              <a:t>Già </a:t>
            </a:r>
            <a:r>
              <a:rPr lang="it-IT" dirty="0">
                <a:latin typeface="Bahnschrift Light SemiCondensed" panose="020B0502040204020203" pitchFamily="34" charset="0"/>
              </a:rPr>
              <a:t>nel </a:t>
            </a:r>
            <a:r>
              <a:rPr lang="it-IT" b="1" dirty="0">
                <a:latin typeface="Bahnschrift Light SemiCondensed" panose="020B0502040204020203" pitchFamily="34" charset="0"/>
              </a:rPr>
              <a:t>2018 l'UE ha emanato  GDPR </a:t>
            </a:r>
            <a:r>
              <a:rPr lang="it-IT" dirty="0">
                <a:latin typeface="Bahnschrift Light SemiCondensed" panose="020B0502040204020203" pitchFamily="34" charset="0"/>
              </a:rPr>
              <a:t>(Regolamento Generale sulla Protezione dei Dati), che probabilmente non sarà più conforme e sufficiente, poiché le normative possono sempre essere violate.</a:t>
            </a:r>
          </a:p>
        </p:txBody>
      </p:sp>
    </p:spTree>
    <p:extLst>
      <p:ext uri="{BB962C8B-B14F-4D97-AF65-F5344CB8AC3E}">
        <p14:creationId xmlns:p14="http://schemas.microsoft.com/office/powerpoint/2010/main" xmlns="" val="21651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" y="506187"/>
            <a:ext cx="12192000" cy="58014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4000" dirty="0" smtClean="0">
                <a:latin typeface="BankGothic Md BT" panose="020B0807020203060204" pitchFamily="34" charset="0"/>
              </a:rPr>
              <a:t>… </a:t>
            </a:r>
            <a:r>
              <a:rPr lang="it-IT" sz="4000" dirty="0" smtClean="0">
                <a:latin typeface="Bahnschrift Light SemiCondensed" panose="020B0502040204020203" pitchFamily="34" charset="0"/>
              </a:rPr>
              <a:t>L’UE quindi </a:t>
            </a:r>
            <a:r>
              <a:rPr lang="it-IT" sz="4000" dirty="0">
                <a:latin typeface="Bahnschrift Light SemiCondensed" panose="020B0502040204020203" pitchFamily="34" charset="0"/>
              </a:rPr>
              <a:t>ha il merito di aver sollevato il problema della protezione dei dati personali degli utenti, </a:t>
            </a:r>
            <a:r>
              <a:rPr lang="it-IT" sz="4000" dirty="0" smtClean="0">
                <a:latin typeface="Bahnschrift Light SemiCondensed" panose="020B0502040204020203" pitchFamily="34" charset="0"/>
              </a:rPr>
              <a:t>ma soprattutto di </a:t>
            </a:r>
            <a:r>
              <a:rPr lang="it-IT" sz="4000" dirty="0">
                <a:latin typeface="Bahnschrift Light SemiCondensed" panose="020B0502040204020203" pitchFamily="34" charset="0"/>
              </a:rPr>
              <a:t>averli tutelati con GDPR</a:t>
            </a:r>
            <a:r>
              <a:rPr lang="it-IT" sz="4000" dirty="0" smtClean="0">
                <a:latin typeface="Bahnschrift Light SemiCondensed" panose="020B0502040204020203" pitchFamily="34" charset="0"/>
              </a:rPr>
              <a:t>.</a:t>
            </a:r>
          </a:p>
          <a:p>
            <a:pPr marL="0" indent="0">
              <a:buNone/>
            </a:pPr>
            <a:endParaRPr lang="it-IT" sz="4000" dirty="0" smtClean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endParaRPr lang="it-IT" sz="4000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endParaRPr lang="it-IT" sz="4000" dirty="0" smtClean="0">
              <a:latin typeface="Bahnschrift Light SemiCondensed" panose="020B0502040204020203" pitchFamily="34" charset="0"/>
            </a:endParaRPr>
          </a:p>
          <a:p>
            <a:pPr marL="0" indent="0" algn="r">
              <a:buNone/>
            </a:pPr>
            <a:r>
              <a:rPr lang="it-IT" sz="4000" dirty="0" smtClean="0">
                <a:latin typeface="Bahnschrift Light SemiCondensed" panose="020B0502040204020203" pitchFamily="34" charset="0"/>
              </a:rPr>
              <a:t>Tuttavia</a:t>
            </a:r>
            <a:r>
              <a:rPr lang="it-IT" sz="4000" dirty="0">
                <a:latin typeface="Bahnschrift Light SemiCondensed" panose="020B0502040204020203" pitchFamily="34" charset="0"/>
              </a:rPr>
              <a:t>, per continuare e rafforzare la propria leadership nella protezione dei dati personali, l’UE deve sostenere in modo convinto, deciso e con adeguate risorse finanziarie la ricerca scientifica e tecnica della soluzione di garantire alle persone il controllo a priori diretto, responsabile e continuo dell’utilizzo dei propri dati.</a:t>
            </a:r>
          </a:p>
        </p:txBody>
      </p:sp>
    </p:spTree>
    <p:extLst>
      <p:ext uri="{BB962C8B-B14F-4D97-AF65-F5344CB8AC3E}">
        <p14:creationId xmlns:p14="http://schemas.microsoft.com/office/powerpoint/2010/main" xmlns="" val="157599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146957"/>
            <a:ext cx="10515600" cy="1325563"/>
          </a:xfrm>
        </p:spPr>
        <p:txBody>
          <a:bodyPr/>
          <a:lstStyle/>
          <a:p>
            <a:r>
              <a:rPr lang="it-IT" dirty="0" smtClean="0">
                <a:latin typeface="BankGothic Md BT" panose="020B0807020203060204" pitchFamily="34" charset="0"/>
              </a:rPr>
              <a:t>Una commissione digitale:</a:t>
            </a:r>
            <a:endParaRPr lang="it-IT" dirty="0">
              <a:latin typeface="BankGothic Md BT" panose="020B080702020306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800100"/>
            <a:ext cx="8490857" cy="6057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La Commissione europea si impegna a diventare un'amministrazione trasformata digitalmente, incentrata sull'utente e basata sui </a:t>
            </a:r>
            <a:r>
              <a:rPr lang="it-IT" dirty="0" smtClean="0"/>
              <a:t>dati</a:t>
            </a:r>
            <a:r>
              <a:rPr lang="it-IT" dirty="0"/>
              <a:t> </a:t>
            </a:r>
            <a:r>
              <a:rPr lang="it-IT" dirty="0" smtClean="0"/>
              <a:t>che vengono elaborati.</a:t>
            </a:r>
          </a:p>
          <a:p>
            <a:pPr marL="0" indent="0">
              <a:buNone/>
            </a:pPr>
            <a:r>
              <a:rPr lang="it-IT" dirty="0" smtClean="0"/>
              <a:t>Il </a:t>
            </a:r>
            <a:r>
              <a:rPr lang="it-IT" dirty="0"/>
              <a:t>collegio </a:t>
            </a:r>
            <a:r>
              <a:rPr lang="it-IT" dirty="0" smtClean="0"/>
              <a:t>sarà quindi l’esempio da seguire, dimostrando di organizzare </a:t>
            </a:r>
            <a:r>
              <a:rPr lang="it-IT" dirty="0"/>
              <a:t>riunioni </a:t>
            </a:r>
            <a:r>
              <a:rPr lang="it-IT" dirty="0" smtClean="0"/>
              <a:t>non cartacee </a:t>
            </a:r>
            <a:r>
              <a:rPr lang="it-IT" dirty="0"/>
              <a:t>sostenute da uno strumento di e-College.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L'obiettivo </a:t>
            </a:r>
            <a:r>
              <a:rPr lang="it-IT" dirty="0"/>
              <a:t>è quello di introdurre </a:t>
            </a:r>
            <a:r>
              <a:rPr lang="it-IT" dirty="0" smtClean="0"/>
              <a:t>gradualmente questa tipologia di incontri virtuali </a:t>
            </a:r>
            <a:r>
              <a:rPr lang="it-IT" dirty="0"/>
              <a:t>a tutti i livelli </a:t>
            </a:r>
            <a:r>
              <a:rPr lang="it-IT" dirty="0" smtClean="0"/>
              <a:t>dell'organizzazione.</a:t>
            </a:r>
          </a:p>
          <a:p>
            <a:pPr marL="0" indent="0">
              <a:buNone/>
            </a:pPr>
            <a:r>
              <a:rPr lang="it-IT" dirty="0" smtClean="0"/>
              <a:t>Questo sviluppo però avverrà sempre </a:t>
            </a:r>
            <a:r>
              <a:rPr lang="it-IT" dirty="0"/>
              <a:t>nel pieno rispetto dei requisiti di protezione e sicurezza dei </a:t>
            </a:r>
            <a:r>
              <a:rPr lang="it-IT" dirty="0" smtClean="0"/>
              <a:t>dati, </a:t>
            </a:r>
          </a:p>
          <a:p>
            <a:pPr marL="0" indent="0">
              <a:buNone/>
            </a:pPr>
            <a:r>
              <a:rPr lang="it-IT" dirty="0" smtClean="0"/>
              <a:t>poiché rimane centrale la tutela</a:t>
            </a:r>
          </a:p>
          <a:p>
            <a:pPr marL="0" indent="0">
              <a:buNone/>
            </a:pPr>
            <a:r>
              <a:rPr lang="it-IT" dirty="0" smtClean="0"/>
              <a:t> che si vuole garantire a ciascun utente.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029" y="2653393"/>
            <a:ext cx="4701268" cy="207849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120" y="0"/>
            <a:ext cx="2993571" cy="293097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7120" y="4679401"/>
            <a:ext cx="3233057" cy="215705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4593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20831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Ursula Von </a:t>
            </a:r>
            <a:r>
              <a:rPr lang="it-IT" b="1" dirty="0" err="1" smtClean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der</a:t>
            </a:r>
            <a:r>
              <a:rPr lang="it-IT" b="1" dirty="0" smtClean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Leyen</a:t>
            </a:r>
            <a:r>
              <a:rPr lang="it-IT" dirty="0" smtClean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: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r>
              <a:rPr lang="it-IT" dirty="0" smtClean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…Quando </a:t>
            </a:r>
            <a:r>
              <a:rPr lang="it-IT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penso al </a:t>
            </a:r>
            <a:r>
              <a:rPr lang="it-IT" dirty="0" smtClean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futuro e alla trasformazione che ci vedrà impegnati tutti insieme, </a:t>
            </a:r>
            <a:r>
              <a:rPr lang="it-IT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nella mia mente risuona una frase del grande </a:t>
            </a:r>
            <a:r>
              <a:rPr lang="it-IT" dirty="0" err="1">
                <a:solidFill>
                  <a:schemeClr val="bg1"/>
                </a:solidFill>
                <a:latin typeface="Bahnschrift Light SemiCondensed" panose="020B0502040204020203" pitchFamily="34" charset="0"/>
              </a:rPr>
              <a:t>Václav</a:t>
            </a:r>
            <a:r>
              <a:rPr lang="it-IT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Bahnschrift Light SemiCondensed" panose="020B0502040204020203" pitchFamily="34" charset="0"/>
              </a:rPr>
              <a:t>Havel</a:t>
            </a:r>
            <a:r>
              <a:rPr lang="it-IT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, uno degli eroi del 1989, che ha detto:</a:t>
            </a:r>
          </a:p>
          <a:p>
            <a:pPr marL="0" indent="0">
              <a:buNone/>
            </a:pPr>
            <a:endParaRPr lang="it-IT" dirty="0" smtClean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r>
              <a:rPr lang="it-IT" dirty="0" smtClean="0">
                <a:solidFill>
                  <a:schemeClr val="bg1"/>
                </a:solidFill>
                <a:latin typeface="BankGothic Md BT" panose="020B0807020203060204" pitchFamily="34" charset="0"/>
              </a:rPr>
              <a:t>«</a:t>
            </a:r>
            <a:r>
              <a:rPr lang="it-IT" dirty="0">
                <a:solidFill>
                  <a:schemeClr val="bg1"/>
                </a:solidFill>
                <a:latin typeface="BankGothic Md BT" panose="020B0807020203060204" pitchFamily="34" charset="0"/>
              </a:rPr>
              <a:t>Impegnati per qualcosa perché è la cosa giusta, non solo perché è realizzabile</a:t>
            </a:r>
            <a:r>
              <a:rPr lang="it-IT" dirty="0" smtClean="0">
                <a:solidFill>
                  <a:schemeClr val="bg1"/>
                </a:solidFill>
                <a:latin typeface="BankGothic Md BT" panose="020B0807020203060204" pitchFamily="34" charset="0"/>
              </a:rPr>
              <a:t>».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882743" y="6211669"/>
            <a:ext cx="3309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Sabbatini Silvia</a:t>
            </a:r>
          </a:p>
          <a:p>
            <a:pPr algn="r"/>
            <a:r>
              <a:rPr lang="it-IT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Federica </a:t>
            </a:r>
            <a:r>
              <a:rPr lang="it-IT" dirty="0" err="1" smtClean="0">
                <a:solidFill>
                  <a:schemeClr val="bg1"/>
                </a:solidFill>
                <a:latin typeface="Bodoni MT Black" panose="02070A03080606020203" pitchFamily="18" charset="0"/>
              </a:rPr>
              <a:t>Ciciliani</a:t>
            </a:r>
            <a:endParaRPr lang="it-IT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93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7500" y="274637"/>
            <a:ext cx="10515600" cy="1325563"/>
          </a:xfrm>
        </p:spPr>
        <p:txBody>
          <a:bodyPr/>
          <a:lstStyle/>
          <a:p>
            <a:pPr algn="ctr"/>
            <a:r>
              <a:rPr lang="it-IT" dirty="0" smtClean="0">
                <a:latin typeface="BankGothic Lt BT" panose="020B0607020203060204" pitchFamily="34" charset="0"/>
              </a:rPr>
              <a:t>Introduzione:</a:t>
            </a:r>
            <a:endParaRPr lang="it-IT" dirty="0">
              <a:latin typeface="BankGothic Lt BT" panose="020B060702020306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7500" y="1600200"/>
            <a:ext cx="11036300" cy="5078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>
                <a:latin typeface="Bahnschrift Light SemiCondensed" panose="020B0502040204020203" pitchFamily="34" charset="0"/>
              </a:rPr>
              <a:t>La Commissione europea ha pubblicato una comunicazione diretta ad altre istituzioni dell’Unione europea (UE) riguardo al piano che essa, guidata dalla presidente Ursula von </a:t>
            </a:r>
            <a:r>
              <a:rPr lang="it-IT" dirty="0" err="1" smtClean="0">
                <a:latin typeface="Bahnschrift Light SemiCondensed" panose="020B0502040204020203" pitchFamily="34" charset="0"/>
              </a:rPr>
              <a:t>der</a:t>
            </a:r>
            <a:r>
              <a:rPr lang="it-IT" dirty="0" smtClean="0">
                <a:latin typeface="Bahnschrift Light SemiCondensed" panose="020B0502040204020203" pitchFamily="34" charset="0"/>
              </a:rPr>
              <a:t> </a:t>
            </a:r>
            <a:r>
              <a:rPr lang="it-IT" dirty="0" err="1" smtClean="0">
                <a:latin typeface="Bahnschrift Light SemiCondensed" panose="020B0502040204020203" pitchFamily="34" charset="0"/>
              </a:rPr>
              <a:t>Leyden</a:t>
            </a:r>
            <a:r>
              <a:rPr lang="it-IT" dirty="0" smtClean="0">
                <a:latin typeface="Bahnschrift Light SemiCondensed" panose="020B0502040204020203" pitchFamily="34" charset="0"/>
              </a:rPr>
              <a:t>, vorrebbe perseguire in ambito digitale nei  prossimi cinque anni: Il documento «</a:t>
            </a:r>
            <a:r>
              <a:rPr lang="it-IT" dirty="0" err="1" smtClean="0">
                <a:latin typeface="Bahnschrift Light SemiCondensed" panose="020B0502040204020203" pitchFamily="34" charset="0"/>
              </a:rPr>
              <a:t>Shaping</a:t>
            </a:r>
            <a:r>
              <a:rPr lang="it-IT" dirty="0" smtClean="0">
                <a:latin typeface="Bahnschrift Light SemiCondensed" panose="020B0502040204020203" pitchFamily="34" charset="0"/>
              </a:rPr>
              <a:t> </a:t>
            </a:r>
            <a:r>
              <a:rPr lang="it-IT" dirty="0" err="1" smtClean="0">
                <a:latin typeface="Bahnschrift Light SemiCondensed" panose="020B0502040204020203" pitchFamily="34" charset="0"/>
              </a:rPr>
              <a:t>Europe's</a:t>
            </a:r>
            <a:r>
              <a:rPr lang="it-IT" dirty="0" smtClean="0">
                <a:latin typeface="Bahnschrift Light SemiCondensed" panose="020B0502040204020203" pitchFamily="34" charset="0"/>
              </a:rPr>
              <a:t> </a:t>
            </a:r>
            <a:r>
              <a:rPr lang="it-IT" dirty="0" err="1" smtClean="0">
                <a:latin typeface="Bahnschrift Light SemiCondensed" panose="020B0502040204020203" pitchFamily="34" charset="0"/>
              </a:rPr>
              <a:t>digital</a:t>
            </a:r>
            <a:r>
              <a:rPr lang="it-IT" dirty="0" smtClean="0">
                <a:latin typeface="Bahnschrift Light SemiCondensed" panose="020B0502040204020203" pitchFamily="34" charset="0"/>
              </a:rPr>
              <a:t> future».</a:t>
            </a:r>
          </a:p>
          <a:p>
            <a:pPr marL="0" indent="0">
              <a:buNone/>
            </a:pPr>
            <a:r>
              <a:rPr lang="it-IT" dirty="0" smtClean="0">
                <a:latin typeface="Bahnschrift Light SemiCondensed" panose="020B0502040204020203" pitchFamily="34" charset="0"/>
              </a:rPr>
              <a:t>La Commissione europea rende subito chiaro che l’obiettivo è quello di sviluppare un approccio alla tecnologia fondato sui valori europei, che metta la persona al centro. Significa riconsiderare il progresso e lo sviluppo tecnologico alla luce di quelli che sono i principi diventati cardine negli ordinamenti europei. Ma anche garantire un adeguato sistema di sicurezza cibernetica che mostra problemi tangibili e concreti per le nostre economie, la nostra privacy e la nostra democrazia. </a:t>
            </a:r>
            <a:endParaRPr lang="it-IT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102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375"/>
          </a:xfrm>
        </p:spPr>
        <p:txBody>
          <a:bodyPr/>
          <a:lstStyle/>
          <a:p>
            <a:r>
              <a:rPr lang="it-IT" dirty="0" smtClean="0">
                <a:latin typeface="BankGothic Lt BT" panose="020B0607020203060204" pitchFamily="34" charset="0"/>
              </a:rPr>
              <a:t>           </a:t>
            </a:r>
            <a:r>
              <a:rPr lang="it-IT" sz="5400" dirty="0" smtClean="0">
                <a:latin typeface="BankGothic Lt BT" panose="020B0607020203060204" pitchFamily="34" charset="0"/>
              </a:rPr>
              <a:t>La rete 5G</a:t>
            </a:r>
            <a:endParaRPr lang="it-IT" sz="5400" dirty="0">
              <a:latin typeface="BankGothic Lt BT" panose="020B060702020306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7715" y="0"/>
            <a:ext cx="4484913" cy="2079626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333500"/>
            <a:ext cx="10515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400" dirty="0" smtClean="0">
                <a:latin typeface="BankGothic Lt BT" panose="020B0607020203060204" pitchFamily="34" charset="0"/>
              </a:rPr>
              <a:t>Che cos’è il 5G?</a:t>
            </a:r>
          </a:p>
          <a:p>
            <a:pPr marL="0" indent="0">
              <a:buNone/>
            </a:pPr>
            <a:r>
              <a:rPr lang="it-IT" dirty="0">
                <a:latin typeface="Bahnschrift Light SemiCondensed" panose="020B0502040204020203" pitchFamily="34" charset="0"/>
              </a:rPr>
              <a:t>Con il termine 5G si indicano tecnologie e standard di nuova generazione per la comunicazione mobile. Questa “quinta generazione”, che segue le precedenti 2G, 3G e 4G, è quindi la tecnologia di connessione che utilizzeranno i nostri </a:t>
            </a:r>
            <a:r>
              <a:rPr lang="it-IT" dirty="0" err="1">
                <a:latin typeface="Bahnschrift Light SemiCondensed" panose="020B0502040204020203" pitchFamily="34" charset="0"/>
              </a:rPr>
              <a:t>smartphone</a:t>
            </a:r>
            <a:r>
              <a:rPr lang="it-IT" dirty="0">
                <a:latin typeface="Bahnschrift Light SemiCondensed" panose="020B0502040204020203" pitchFamily="34" charset="0"/>
              </a:rPr>
              <a:t>, ma anche e </a:t>
            </a:r>
            <a:r>
              <a:rPr lang="it-IT" dirty="0" smtClean="0">
                <a:latin typeface="Bahnschrift Light SemiCondensed" panose="020B0502040204020203" pitchFamily="34" charset="0"/>
              </a:rPr>
              <a:t>tanti altri </a:t>
            </a:r>
            <a:r>
              <a:rPr lang="it-IT" dirty="0">
                <a:latin typeface="Bahnschrift Light SemiCondensed" panose="020B0502040204020203" pitchFamily="34" charset="0"/>
              </a:rPr>
              <a:t>oggetti </a:t>
            </a:r>
            <a:r>
              <a:rPr lang="it-IT" dirty="0" smtClean="0">
                <a:latin typeface="Bahnschrift Light SemiCondensed" panose="020B0502040204020203" pitchFamily="34" charset="0"/>
              </a:rPr>
              <a:t>connessi. </a:t>
            </a:r>
            <a:r>
              <a:rPr lang="it-IT" dirty="0">
                <a:latin typeface="Bahnschrift Light SemiCondensed" panose="020B0502040204020203" pitchFamily="34" charset="0"/>
              </a:rPr>
              <a:t>Una delle caratteristiche principali di questa rete è, infatti, proprio quella di permettere molte più connessioni in contemporanea, con alta velocità e tempi di risposta molto rapidi</a:t>
            </a:r>
            <a:r>
              <a:rPr lang="it-IT" dirty="0" smtClean="0">
                <a:latin typeface="Bahnschrift Light SemiCondensed" panose="020B0502040204020203" pitchFamily="34" charset="0"/>
              </a:rPr>
              <a:t>.</a:t>
            </a:r>
          </a:p>
          <a:p>
            <a:pPr marL="0" indent="0">
              <a:buNone/>
            </a:pPr>
            <a:r>
              <a:rPr lang="it-IT" dirty="0" smtClean="0">
                <a:latin typeface="Bahnschrift Light SemiCondensed" panose="020B0502040204020203" pitchFamily="34" charset="0"/>
              </a:rPr>
              <a:t>Non si tratta di un’evoluzione dell’attuale rete 4G, </a:t>
            </a:r>
            <a:r>
              <a:rPr lang="it-IT" dirty="0">
                <a:latin typeface="Bahnschrift Light SemiCondensed" panose="020B0502040204020203" pitchFamily="34" charset="0"/>
              </a:rPr>
              <a:t>ma </a:t>
            </a:r>
            <a:r>
              <a:rPr lang="it-IT" dirty="0" smtClean="0">
                <a:latin typeface="Bahnschrift Light SemiCondensed" panose="020B0502040204020203" pitchFamily="34" charset="0"/>
              </a:rPr>
              <a:t>di un modo </a:t>
            </a:r>
            <a:r>
              <a:rPr lang="it-IT" dirty="0">
                <a:latin typeface="Bahnschrift Light SemiCondensed" panose="020B0502040204020203" pitchFamily="34" charset="0"/>
              </a:rPr>
              <a:t>diverso di gestire le comunicazioni e la copertura, con frequenze, antenne e tecniche di trasmissione dei dati differenti rispetto al passato.</a:t>
            </a:r>
          </a:p>
        </p:txBody>
      </p:sp>
    </p:spTree>
    <p:extLst>
      <p:ext uri="{BB962C8B-B14F-4D97-AF65-F5344CB8AC3E}">
        <p14:creationId xmlns:p14="http://schemas.microsoft.com/office/powerpoint/2010/main" xmlns="" val="296758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201839"/>
            <a:ext cx="11353800" cy="803275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BankGothic Lt BT" panose="020B0607020203060204" pitchFamily="34" charset="0"/>
              </a:rPr>
              <a:t>La diffusione della quinta generazione:</a:t>
            </a:r>
            <a:endParaRPr lang="it-IT" dirty="0">
              <a:latin typeface="BankGothic Lt BT" panose="020B060702020306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771" y="3368997"/>
            <a:ext cx="4550230" cy="191464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1886" y="1005114"/>
            <a:ext cx="11266714" cy="5170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>
                <a:latin typeface="Bahnschrift Light SemiCondensed" panose="020B0502040204020203" pitchFamily="34" charset="0"/>
              </a:rPr>
              <a:t>Stando </a:t>
            </a:r>
            <a:r>
              <a:rPr lang="it-IT" dirty="0">
                <a:latin typeface="Bahnschrift Light SemiCondensed" panose="020B0502040204020203" pitchFamily="34" charset="0"/>
              </a:rPr>
              <a:t>ai dati rilevati da </a:t>
            </a:r>
            <a:r>
              <a:rPr lang="it-IT" dirty="0" err="1" smtClean="0">
                <a:latin typeface="Bahnschrift Light SemiCondensed" panose="020B0502040204020203" pitchFamily="34" charset="0"/>
              </a:rPr>
              <a:t>Ookla</a:t>
            </a:r>
            <a:r>
              <a:rPr lang="it-IT" dirty="0" smtClean="0">
                <a:latin typeface="Bahnschrift Light SemiCondensed" panose="020B0502040204020203" pitchFamily="34" charset="0"/>
              </a:rPr>
              <a:t>, in Europa il primo paese che ha garantito una piena copertura e attivazione di questa nuova rete è la Svizzera, posizionandosi quindi al primo posto.</a:t>
            </a:r>
          </a:p>
          <a:p>
            <a:pPr marL="0" indent="0">
              <a:buNone/>
            </a:pPr>
            <a:r>
              <a:rPr lang="it-IT" dirty="0" smtClean="0">
                <a:latin typeface="Bahnschrift Light SemiCondensed" panose="020B0502040204020203" pitchFamily="34" charset="0"/>
              </a:rPr>
              <a:t>Subito sotto pero troviamo, </a:t>
            </a:r>
            <a:r>
              <a:rPr lang="it-IT" dirty="0">
                <a:latin typeface="Bahnschrift Light SemiCondensed" panose="020B0502040204020203" pitchFamily="34" charset="0"/>
              </a:rPr>
              <a:t>inaspettatamente l’Italia per quanto concerne la diffusione della rete di nuova generazione, seppur ancora in fase </a:t>
            </a:r>
            <a:r>
              <a:rPr lang="it-IT" dirty="0" smtClean="0">
                <a:latin typeface="Bahnschrift Light SemiCondensed" panose="020B0502040204020203" pitchFamily="34" charset="0"/>
              </a:rPr>
              <a:t>sperimentale, grazie soprattutto ai suoi principali poli: Bari, Matera, Milano, Torino.</a:t>
            </a:r>
          </a:p>
          <a:p>
            <a:pPr marL="0" indent="0">
              <a:buNone/>
            </a:pPr>
            <a:r>
              <a:rPr lang="it-IT" dirty="0">
                <a:latin typeface="Bahnschrift Light SemiCondensed" panose="020B0502040204020203" pitchFamily="34" charset="0"/>
              </a:rPr>
              <a:t>Sebbene l'Italia si posizioni direttamente </a:t>
            </a:r>
            <a:r>
              <a:rPr lang="it-IT" dirty="0" smtClean="0">
                <a:latin typeface="Bahnschrift Light SemiCondensed" panose="020B0502040204020203" pitchFamily="34" charset="0"/>
              </a:rPr>
              <a:t>alle spalle </a:t>
            </a:r>
          </a:p>
          <a:p>
            <a:pPr marL="0" indent="0">
              <a:buNone/>
            </a:pPr>
            <a:r>
              <a:rPr lang="it-IT" dirty="0" smtClean="0">
                <a:latin typeface="Bahnschrift Light SemiCondensed" panose="020B0502040204020203" pitchFamily="34" charset="0"/>
              </a:rPr>
              <a:t>della Svizzera, pare </a:t>
            </a:r>
            <a:r>
              <a:rPr lang="it-IT" dirty="0">
                <a:latin typeface="Bahnschrift Light SemiCondensed" panose="020B0502040204020203" pitchFamily="34" charset="0"/>
              </a:rPr>
              <a:t>che il Regno Unito riuscirà </a:t>
            </a:r>
            <a:endParaRPr lang="it-IT" dirty="0" smtClean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r>
              <a:rPr lang="it-IT" dirty="0" smtClean="0">
                <a:latin typeface="Bahnschrift Light SemiCondensed" panose="020B0502040204020203" pitchFamily="34" charset="0"/>
              </a:rPr>
              <a:t>a precederla in </a:t>
            </a:r>
            <a:r>
              <a:rPr lang="it-IT" dirty="0">
                <a:latin typeface="Bahnschrift Light SemiCondensed" panose="020B0502040204020203" pitchFamily="34" charset="0"/>
              </a:rPr>
              <a:t>termini di attivazione </a:t>
            </a:r>
            <a:r>
              <a:rPr lang="it-IT" dirty="0" smtClean="0">
                <a:latin typeface="Bahnschrift Light SemiCondensed" panose="020B0502040204020203" pitchFamily="34" charset="0"/>
              </a:rPr>
              <a:t>della rete. </a:t>
            </a:r>
          </a:p>
          <a:p>
            <a:pPr marL="0" indent="0">
              <a:buNone/>
            </a:pPr>
            <a:r>
              <a:rPr lang="it-IT" dirty="0" err="1" smtClean="0">
                <a:latin typeface="Bahnschrift Light SemiCondensed" panose="020B0502040204020203" pitchFamily="34" charset="0"/>
              </a:rPr>
              <a:t>L’italia</a:t>
            </a:r>
            <a:r>
              <a:rPr lang="it-IT" dirty="0" smtClean="0">
                <a:latin typeface="Bahnschrift Light SemiCondensed" panose="020B0502040204020203" pitchFamily="34" charset="0"/>
              </a:rPr>
              <a:t> però riuscirà comunque a procedere ad una sua attivazione entro l’estate del 2020.</a:t>
            </a:r>
            <a:endParaRPr lang="it-IT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76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353899"/>
            <a:ext cx="5334000" cy="1325563"/>
          </a:xfrm>
        </p:spPr>
        <p:txBody>
          <a:bodyPr/>
          <a:lstStyle/>
          <a:p>
            <a:r>
              <a:rPr lang="it-IT" dirty="0" smtClean="0">
                <a:latin typeface="BankGothic Lt BT" panose="020B0607020203060204" pitchFamily="34" charset="0"/>
              </a:rPr>
              <a:t>La salute e il 5G:</a:t>
            </a:r>
            <a:endParaRPr lang="it-IT" dirty="0">
              <a:latin typeface="BankGothic Lt BT" panose="020B060702020306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074229" cy="328612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033361"/>
            <a:ext cx="11049000" cy="4767263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it-IT" dirty="0" smtClean="0">
                <a:latin typeface="Bahnschrift Light SemiCondensed" panose="020B0502040204020203" pitchFamily="34" charset="0"/>
              </a:rPr>
              <a:t>Con l’avvento di questa nuova rete, </a:t>
            </a:r>
            <a:endParaRPr lang="it-IT" dirty="0">
              <a:latin typeface="Bahnschrift Light SemiCondensed" panose="020B0502040204020203" pitchFamily="34" charset="0"/>
            </a:endParaRPr>
          </a:p>
          <a:p>
            <a:pPr marL="0" indent="0" algn="r">
              <a:buNone/>
            </a:pPr>
            <a:r>
              <a:rPr lang="it-IT" dirty="0" smtClean="0">
                <a:latin typeface="Bahnschrift Light SemiCondensed" panose="020B0502040204020203" pitchFamily="34" charset="0"/>
              </a:rPr>
              <a:t>sono sorte anche numerose preoccupazioni </a:t>
            </a:r>
          </a:p>
          <a:p>
            <a:pPr marL="0" indent="0" algn="r">
              <a:buNone/>
            </a:pPr>
            <a:r>
              <a:rPr lang="it-IT" dirty="0" smtClean="0">
                <a:latin typeface="Bahnschrift Light SemiCondensed" panose="020B0502040204020203" pitchFamily="34" charset="0"/>
              </a:rPr>
              <a:t>riguardo l’impatto che avrà l’elettrosmog </a:t>
            </a:r>
          </a:p>
          <a:p>
            <a:pPr marL="0" indent="0" algn="r">
              <a:buNone/>
            </a:pPr>
            <a:r>
              <a:rPr lang="it-IT" dirty="0" smtClean="0">
                <a:latin typeface="Bahnschrift Light SemiCondensed" panose="020B0502040204020203" pitchFamily="34" charset="0"/>
              </a:rPr>
              <a:t>sulla nostra salute, portando anche alla diffusione di numerose </a:t>
            </a:r>
            <a:r>
              <a:rPr lang="it-IT" dirty="0" err="1" smtClean="0">
                <a:latin typeface="Bahnschrift Light SemiCondensed" panose="020B0502040204020203" pitchFamily="34" charset="0"/>
              </a:rPr>
              <a:t>fake</a:t>
            </a:r>
            <a:r>
              <a:rPr lang="it-IT" dirty="0" smtClean="0">
                <a:latin typeface="Bahnschrift Light SemiCondensed" panose="020B0502040204020203" pitchFamily="34" charset="0"/>
              </a:rPr>
              <a:t> news scatenando il panico.</a:t>
            </a:r>
          </a:p>
          <a:p>
            <a:pPr marL="0" indent="0" algn="r">
              <a:buNone/>
            </a:pPr>
            <a:r>
              <a:rPr lang="it-IT" dirty="0" smtClean="0">
                <a:latin typeface="Bahnschrift Light SemiCondensed" panose="020B0502040204020203" pitchFamily="34" charset="0"/>
              </a:rPr>
              <a:t>Gli studiosi hanno </a:t>
            </a:r>
            <a:r>
              <a:rPr lang="it-IT" dirty="0">
                <a:latin typeface="Bahnschrift Light SemiCondensed" panose="020B0502040204020203" pitchFamily="34" charset="0"/>
              </a:rPr>
              <a:t>affermato </a:t>
            </a:r>
            <a:r>
              <a:rPr lang="it-IT" dirty="0" smtClean="0">
                <a:latin typeface="Bahnschrift Light SemiCondensed" panose="020B0502040204020203" pitchFamily="34" charset="0"/>
              </a:rPr>
              <a:t>che al </a:t>
            </a:r>
            <a:r>
              <a:rPr lang="it-IT" dirty="0">
                <a:latin typeface="Bahnschrift Light SemiCondensed" panose="020B0502040204020203" pitchFamily="34" charset="0"/>
              </a:rPr>
              <a:t>momento non ci sono dati che permettono di escludere o confermare che questa nuova tecnologia abbia effetti dannosi per la salute o meno; serviranno anni di studi dalla sua diffusione per avere risposte </a:t>
            </a:r>
            <a:r>
              <a:rPr lang="it-IT" dirty="0" smtClean="0">
                <a:latin typeface="Bahnschrift Light SemiCondensed" panose="020B0502040204020203" pitchFamily="34" charset="0"/>
              </a:rPr>
              <a:t>chiare.</a:t>
            </a:r>
          </a:p>
          <a:p>
            <a:pPr marL="0" indent="0" algn="r">
              <a:buNone/>
            </a:pPr>
            <a:r>
              <a:rPr lang="it-IT" dirty="0" smtClean="0">
                <a:latin typeface="Bahnschrift Light SemiCondensed" panose="020B0502040204020203" pitchFamily="34" charset="0"/>
              </a:rPr>
              <a:t>Ciò che ora sappiamo però ci rassicura, in quanto è certo </a:t>
            </a:r>
            <a:r>
              <a:rPr lang="it-IT" dirty="0">
                <a:latin typeface="Bahnschrift Light SemiCondensed" panose="020B0502040204020203" pitchFamily="34" charset="0"/>
              </a:rPr>
              <a:t>che il 5G viaggerà sì su frequenze più elevate rispetto a 2G, 3G e </a:t>
            </a:r>
            <a:r>
              <a:rPr lang="it-IT" dirty="0" smtClean="0">
                <a:latin typeface="Bahnschrift Light SemiCondensed" panose="020B0502040204020203" pitchFamily="34" charset="0"/>
              </a:rPr>
              <a:t>4G; ma la rete </a:t>
            </a:r>
            <a:r>
              <a:rPr lang="it-IT" dirty="0">
                <a:latin typeface="Bahnschrift Light SemiCondensed" panose="020B0502040204020203" pitchFamily="34" charset="0"/>
              </a:rPr>
              <a:t>di antenne utilizzerà segnali dotati di potenza </a:t>
            </a:r>
            <a:r>
              <a:rPr lang="it-IT" dirty="0" smtClean="0">
                <a:latin typeface="Bahnschrift Light SemiCondensed" panose="020B0502040204020203" pitchFamily="34" charset="0"/>
              </a:rPr>
              <a:t>inferiore. Inoltre la capacità di penetrazioni nei tessuti umani resta comunque molto limitata e bassa.</a:t>
            </a:r>
            <a:endParaRPr lang="it-IT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01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8301" y="3296991"/>
            <a:ext cx="10515600" cy="1325563"/>
          </a:xfrm>
        </p:spPr>
        <p:txBody>
          <a:bodyPr/>
          <a:lstStyle/>
          <a:p>
            <a:pPr algn="ctr"/>
            <a:r>
              <a:rPr lang="it-IT" dirty="0" smtClean="0">
                <a:latin typeface="BankGothic Lt BT" panose="020B0607020203060204" pitchFamily="34" charset="0"/>
              </a:rPr>
              <a:t>Che cos’è l’intelligenza artificiale?</a:t>
            </a:r>
            <a:endParaRPr lang="it-IT" dirty="0">
              <a:latin typeface="BankGothic Lt BT" panose="020B060702020306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92747" y="4789376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>
                <a:latin typeface="Bahnschrift Light SemiCondensed" panose="020B0502040204020203" pitchFamily="34" charset="0"/>
              </a:rPr>
              <a:t>l’Intelligenza Artificiale è un ramo dell’informatica che permette la programmazione e progettazione di sistemi sia hardware che software che permettono di dotare le macchine di determinate caratteristiche che vengono considerate tipicamente umane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586" y="0"/>
            <a:ext cx="9247031" cy="329699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09213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88265" y="302653"/>
            <a:ext cx="9401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Bahnschrift Light SemiCondensed" panose="020B0502040204020203" pitchFamily="34" charset="0"/>
              </a:rPr>
              <a:t>Ursula von </a:t>
            </a:r>
            <a:r>
              <a:rPr lang="it-IT" sz="2400" dirty="0" err="1">
                <a:latin typeface="Bahnschrift Light SemiCondensed" panose="020B0502040204020203" pitchFamily="34" charset="0"/>
              </a:rPr>
              <a:t>der</a:t>
            </a:r>
            <a:r>
              <a:rPr lang="it-IT" sz="2400" dirty="0">
                <a:latin typeface="Bahnschrift Light SemiCondensed" panose="020B0502040204020203" pitchFamily="34" charset="0"/>
              </a:rPr>
              <a:t> </a:t>
            </a:r>
            <a:r>
              <a:rPr lang="it-IT" sz="2400" dirty="0" err="1" smtClean="0">
                <a:latin typeface="Bahnschrift Light SemiCondensed" panose="020B0502040204020203" pitchFamily="34" charset="0"/>
              </a:rPr>
              <a:t>Leyen</a:t>
            </a:r>
            <a:r>
              <a:rPr lang="it-IT" sz="2400" dirty="0" smtClean="0">
                <a:latin typeface="Bahnschrift Light SemiCondensed" panose="020B0502040204020203" pitchFamily="34" charset="0"/>
              </a:rPr>
              <a:t>: «Sono </a:t>
            </a:r>
            <a:r>
              <a:rPr lang="it-IT" sz="2400" dirty="0">
                <a:latin typeface="Bahnschrift Light SemiCondensed" panose="020B0502040204020203" pitchFamily="34" charset="0"/>
              </a:rPr>
              <a:t>un'ottimista della tecnologia. Credo nella tecnologia come in una forza per il bene. L'Unione </a:t>
            </a:r>
            <a:r>
              <a:rPr lang="it-IT" sz="2400" dirty="0" smtClean="0">
                <a:latin typeface="Bahnschrift Light SemiCondensed" panose="020B0502040204020203" pitchFamily="34" charset="0"/>
              </a:rPr>
              <a:t>Europea </a:t>
            </a:r>
            <a:r>
              <a:rPr lang="it-IT" sz="2400" dirty="0">
                <a:latin typeface="Bahnschrift Light SemiCondensed" panose="020B0502040204020203" pitchFamily="34" charset="0"/>
              </a:rPr>
              <a:t>deve essere capace di fare le sue scelte, basate sui propri valori, rispettando le proprie regole. Questo è quello che chiamo </a:t>
            </a:r>
            <a:r>
              <a:rPr lang="it-IT" sz="2400" b="1" dirty="0">
                <a:latin typeface="Bahnschrift Light SemiCondensed" panose="020B0502040204020203" pitchFamily="34" charset="0"/>
              </a:rPr>
              <a:t>un'Europa tecnologicamente </a:t>
            </a:r>
            <a:r>
              <a:rPr lang="it-IT" sz="2400" b="1" dirty="0" smtClean="0">
                <a:latin typeface="Bahnschrift Light SemiCondensed" panose="020B0502040204020203" pitchFamily="34" charset="0"/>
              </a:rPr>
              <a:t>sovrana</a:t>
            </a:r>
            <a:r>
              <a:rPr lang="it-IT" sz="2400" dirty="0" smtClean="0">
                <a:latin typeface="Bahnschrift Light SemiCondensed" panose="020B0502040204020203" pitchFamily="34" charset="0"/>
              </a:rPr>
              <a:t>»</a:t>
            </a:r>
            <a:endParaRPr lang="it-IT" sz="2400" dirty="0">
              <a:latin typeface="Bahnschrift Light SemiCondensed" panose="020B0502040204020203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50006" y="5563337"/>
            <a:ext cx="9878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Bahnschrift Light SemiCondensed" panose="020B0502040204020203" pitchFamily="34" charset="0"/>
              </a:rPr>
              <a:t>L'UE vuole essere il primo posto al mondo a regolare questo settore per garantire il rispetto di etica, trasparenza, sicurezza e responsabilità</a:t>
            </a:r>
            <a:r>
              <a:rPr lang="it-IT" dirty="0"/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461" y="1975344"/>
            <a:ext cx="7620000" cy="350428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97065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944674"/>
            <a:ext cx="10515600" cy="2184892"/>
          </a:xfrm>
        </p:spPr>
        <p:txBody>
          <a:bodyPr>
            <a:normAutofit/>
          </a:bodyPr>
          <a:lstStyle/>
          <a:p>
            <a:pPr algn="r"/>
            <a:r>
              <a:rPr lang="it-IT" sz="4000" dirty="0">
                <a:latin typeface="Bahnschrift Light" panose="020B0502040204020203" pitchFamily="34" charset="0"/>
              </a:rPr>
              <a:t>Le linee guida dell' UE delineano due elementi per la creazione di un’intelligenza artificiale affidabile: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3348505"/>
            <a:ext cx="10515600" cy="30731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sz="3200" dirty="0">
                <a:latin typeface="Bahnschrift Light SemiCondensed" panose="020B0502040204020203" pitchFamily="34" charset="0"/>
              </a:rPr>
              <a:t>Deve assicurare uno “</a:t>
            </a:r>
            <a:r>
              <a:rPr lang="it-IT" sz="3200" b="1" dirty="0">
                <a:latin typeface="Bahnschrift Light SemiCondensed" panose="020B0502040204020203" pitchFamily="34" charset="0"/>
              </a:rPr>
              <a:t>scopo etico</a:t>
            </a:r>
            <a:r>
              <a:rPr lang="it-IT" sz="3200" dirty="0">
                <a:latin typeface="Bahnschrift Light SemiCondensed" panose="020B0502040204020203" pitchFamily="34" charset="0"/>
              </a:rPr>
              <a:t>”, garantito mediante il rispetto dei diritti </a:t>
            </a:r>
            <a:r>
              <a:rPr lang="it-IT" sz="3200" dirty="0" smtClean="0">
                <a:latin typeface="Bahnschrift Light SemiCondensed" panose="020B0502040204020203" pitchFamily="34" charset="0"/>
              </a:rPr>
              <a:t>fondamentali;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200" dirty="0" smtClean="0">
                <a:latin typeface="Bahnschrift Light SemiCondensed" panose="020B0502040204020203" pitchFamily="34" charset="0"/>
              </a:rPr>
              <a:t>Deve </a:t>
            </a:r>
            <a:r>
              <a:rPr lang="it-IT" sz="3200" dirty="0">
                <a:latin typeface="Bahnschrift Light SemiCondensed" panose="020B0502040204020203" pitchFamily="34" charset="0"/>
              </a:rPr>
              <a:t>essere tecnicamente </a:t>
            </a:r>
            <a:r>
              <a:rPr lang="it-IT" sz="3200" b="1" dirty="0">
                <a:latin typeface="Bahnschrift Light SemiCondensed" panose="020B0502040204020203" pitchFamily="34" charset="0"/>
              </a:rPr>
              <a:t>solida e </a:t>
            </a:r>
            <a:r>
              <a:rPr lang="it-IT" sz="3200" b="1" dirty="0" smtClean="0">
                <a:latin typeface="Bahnschrift Light SemiCondensed" panose="020B0502040204020203" pitchFamily="34" charset="0"/>
              </a:rPr>
              <a:t>affidabile</a:t>
            </a:r>
            <a:r>
              <a:rPr lang="it-IT" sz="3200" dirty="0" smtClean="0"/>
              <a:t>.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xmlns="" val="143324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1883871"/>
          </a:xfrm>
        </p:spPr>
        <p:txBody>
          <a:bodyPr/>
          <a:lstStyle/>
          <a:p>
            <a:pPr algn="ctr"/>
            <a:r>
              <a:rPr lang="it-IT" dirty="0">
                <a:latin typeface="BankGothic Lt BT" panose="020B0607020203060204" pitchFamily="34" charset="0"/>
              </a:rPr>
              <a:t>I 5 principi alla base dell’AI: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262130"/>
            <a:ext cx="11353800" cy="531897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it-IT" dirty="0" smtClean="0">
              <a:latin typeface="BankGothic Lt BT" panose="020B060702020306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 smtClean="0">
                <a:latin typeface="BankGothic Lt BT" panose="020B0607020203060204" pitchFamily="34" charset="0"/>
              </a:rPr>
              <a:t>Beneficenza</a:t>
            </a:r>
            <a:r>
              <a:rPr lang="it-IT" b="1" dirty="0">
                <a:latin typeface="Bahnschrift Light SemiCondensed" panose="020B0502040204020203" pitchFamily="34" charset="0"/>
              </a:rPr>
              <a:t>,</a:t>
            </a:r>
            <a:r>
              <a:rPr lang="it-IT" dirty="0">
                <a:latin typeface="Bahnschrift Light SemiCondensed" panose="020B0502040204020203" pitchFamily="34" charset="0"/>
              </a:rPr>
              <a:t> i sistemi di intelligenza artificiale dovrebbero essere progettati e sviluppati per migliorare il benessere individuale e collettivo</a:t>
            </a:r>
            <a:r>
              <a:rPr lang="it-IT" dirty="0" smtClean="0">
                <a:latin typeface="Bahnschrift Light SemiCondensed" panose="020B0502040204020203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dirty="0" smtClean="0">
              <a:latin typeface="BankGothic Lt BT" panose="020B060702020306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 smtClean="0">
                <a:latin typeface="BankGothic Lt BT" panose="020B0607020203060204" pitchFamily="34" charset="0"/>
              </a:rPr>
              <a:t>Non-maleficenza</a:t>
            </a:r>
            <a:r>
              <a:rPr lang="it-IT" dirty="0" smtClean="0"/>
              <a:t>, </a:t>
            </a:r>
            <a:r>
              <a:rPr lang="it-IT" dirty="0" smtClean="0">
                <a:latin typeface="Bahnschrift Light SemiCondensed" panose="020B0502040204020203" pitchFamily="34" charset="0"/>
              </a:rPr>
              <a:t>i </a:t>
            </a:r>
            <a:r>
              <a:rPr lang="it-IT" dirty="0">
                <a:latin typeface="Bahnschrift Light SemiCondensed" panose="020B0502040204020203" pitchFamily="34" charset="0"/>
              </a:rPr>
              <a:t>sistemi  non dovrebbero danneggiare gli esseri umani</a:t>
            </a:r>
            <a:r>
              <a:rPr lang="it-IT" dirty="0" smtClean="0">
                <a:latin typeface="Bahnschrift Light SemiCondensed" panose="020B0502040204020203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dirty="0" smtClean="0">
              <a:latin typeface="BankGothic Lt BT" panose="020B060702020306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 smtClean="0">
                <a:latin typeface="BankGothic Lt BT" panose="020B0607020203060204" pitchFamily="34" charset="0"/>
              </a:rPr>
              <a:t>Autonomia</a:t>
            </a:r>
            <a:r>
              <a:rPr lang="it-IT" dirty="0"/>
              <a:t>, </a:t>
            </a:r>
            <a:r>
              <a:rPr lang="it-IT" dirty="0">
                <a:latin typeface="Bahnschrift Light SemiCondensed" panose="020B0502040204020203" pitchFamily="34" charset="0"/>
              </a:rPr>
              <a:t>la libertà e l’autodeterminazione degli esseri umani non potrà mai essere subordinata al controllo dei sistemi di intelligenza artificiale</a:t>
            </a:r>
            <a:r>
              <a:rPr lang="it-IT" dirty="0" smtClean="0">
                <a:latin typeface="Bahnschrift Light SemiCondensed" panose="020B0502040204020203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dirty="0" smtClean="0">
              <a:latin typeface="BankGothic Lt BT" panose="020B060702020306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 smtClean="0">
                <a:latin typeface="BankGothic Lt BT" panose="020B0607020203060204" pitchFamily="34" charset="0"/>
              </a:rPr>
              <a:t>Giustizia</a:t>
            </a:r>
            <a:r>
              <a:rPr lang="it-IT" dirty="0"/>
              <a:t>, </a:t>
            </a:r>
            <a:r>
              <a:rPr lang="it-IT" dirty="0">
                <a:latin typeface="Bahnschrift Light SemiCondensed" panose="020B0502040204020203" pitchFamily="34" charset="0"/>
              </a:rPr>
              <a:t>i sistemi di AI devono essere improntati a un sistema di equità, garantendo che individui e gruppi di minoranza mantengano la libertà da pregiudizi, stigmatizzazione e discriminazione e garantendo idonei risarcimenti in caso di danni</a:t>
            </a:r>
            <a:r>
              <a:rPr lang="it-IT" dirty="0" smtClean="0">
                <a:latin typeface="Bahnschrift Light SemiCondensed" panose="020B0502040204020203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dirty="0" smtClean="0">
              <a:latin typeface="BankGothic Lt BT" panose="020B060702020306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 smtClean="0">
                <a:latin typeface="BankGothic Lt BT" panose="020B0607020203060204" pitchFamily="34" charset="0"/>
              </a:rPr>
              <a:t>Trasparenza</a:t>
            </a:r>
            <a:r>
              <a:rPr lang="it-IT" dirty="0"/>
              <a:t>, </a:t>
            </a:r>
            <a:r>
              <a:rPr lang="it-IT" dirty="0">
                <a:latin typeface="Bahnschrift Light SemiCondensed" panose="020B0502040204020203" pitchFamily="34" charset="0"/>
              </a:rPr>
              <a:t>costituisce la chiave per costruire e mantenere la fiducia dei cittadini negli sviluppatori di sistemi di intelligenza artificiale e nei sistemi di intelligenza artificiale stessi.</a:t>
            </a:r>
          </a:p>
        </p:txBody>
      </p:sp>
    </p:spTree>
    <p:extLst>
      <p:ext uri="{BB962C8B-B14F-4D97-AF65-F5344CB8AC3E}">
        <p14:creationId xmlns:p14="http://schemas.microsoft.com/office/powerpoint/2010/main" xmlns="" val="399592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1208</Words>
  <Application>Microsoft Office PowerPoint</Application>
  <PresentationFormat>Personalizzato</PresentationFormat>
  <Paragraphs>67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Un’ Europa pronta per l’era digitale</vt:lpstr>
      <vt:lpstr>Introduzione:</vt:lpstr>
      <vt:lpstr>           La rete 5G</vt:lpstr>
      <vt:lpstr>La diffusione della quinta generazione:</vt:lpstr>
      <vt:lpstr>La salute e il 5G:</vt:lpstr>
      <vt:lpstr>Che cos’è l’intelligenza artificiale?</vt:lpstr>
      <vt:lpstr>Diapositiva 7</vt:lpstr>
      <vt:lpstr>Le linee guida dell' UE delineano due elementi per la creazione di un’intelligenza artificiale affidabile:</vt:lpstr>
      <vt:lpstr>I 5 principi alla base dell’AI:</vt:lpstr>
      <vt:lpstr>Tutela della Privacy:</vt:lpstr>
      <vt:lpstr>PROBLEMA…</vt:lpstr>
      <vt:lpstr>Diapositiva 12</vt:lpstr>
      <vt:lpstr>Una commissione digitale: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Un’ Europa pronta per l’era digitale</dc:title>
  <dc:creator>Simonetta Cola</dc:creator>
  <cp:lastModifiedBy>Ivan</cp:lastModifiedBy>
  <cp:revision>29</cp:revision>
  <dcterms:created xsi:type="dcterms:W3CDTF">2020-04-20T08:31:43Z</dcterms:created>
  <dcterms:modified xsi:type="dcterms:W3CDTF">2020-05-28T08:50:04Z</dcterms:modified>
</cp:coreProperties>
</file>