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407" r:id="rId2"/>
    <p:sldId id="419" r:id="rId3"/>
    <p:sldId id="270" r:id="rId4"/>
    <p:sldId id="422" r:id="rId5"/>
    <p:sldId id="8272" r:id="rId6"/>
    <p:sldId id="286" r:id="rId7"/>
    <p:sldId id="262" r:id="rId8"/>
    <p:sldId id="8261" r:id="rId9"/>
    <p:sldId id="8268" r:id="rId10"/>
    <p:sldId id="8262" r:id="rId11"/>
    <p:sldId id="8263" r:id="rId12"/>
    <p:sldId id="8264" r:id="rId1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61709A-A7FB-456B-AB22-15ECEB66A5EA}" name="Giuliana Malaguti" initials="GM" userId="S::malaguti@bancoalimentare.it::4fce5f95-97a0-4a3c-a982-abd553a284d7" providerId="AD"/>
  <p188:author id="{F6C5219F-F84D-BC45-9152-B2A13A131F6B}" name="Greta Caglioti" initials="GC" userId="S::caglioti@bancoalimentare.it::37cd8318-9123-414a-a1b5-9ed72a12c10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79" autoAdjust="0"/>
    <p:restoredTop sz="86383" autoAdjust="0"/>
  </p:normalViewPr>
  <p:slideViewPr>
    <p:cSldViewPr snapToGrid="0">
      <p:cViewPr>
        <p:scale>
          <a:sx n="52" d="100"/>
          <a:sy n="52" d="100"/>
        </p:scale>
        <p:origin x="1072" y="128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F2464E-FC1B-464C-BEB3-A78F4EE451E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50427EB-FCE5-4882-AEF0-D14F1E177870}">
      <dgm:prSet/>
      <dgm:spPr/>
      <dgm:t>
        <a:bodyPr/>
        <a:lstStyle/>
        <a:p>
          <a:pPr>
            <a:defRPr cap="all"/>
          </a:pPr>
          <a:r>
            <a:rPr lang="en-US" dirty="0"/>
            <a:t>UNO SGUARDO DI RETE</a:t>
          </a:r>
        </a:p>
        <a:p>
          <a:pPr>
            <a:defRPr cap="all"/>
          </a:pPr>
          <a:r>
            <a:rPr lang="en-US" dirty="0" err="1"/>
            <a:t>luglio</a:t>
          </a:r>
          <a:r>
            <a:rPr lang="en-US" dirty="0"/>
            <a:t>-Settembre 2026</a:t>
          </a:r>
        </a:p>
      </dgm:t>
    </dgm:pt>
    <dgm:pt modelId="{C619436E-7E24-40C5-AEF3-83D31724E089}" type="parTrans" cxnId="{FCC9A961-DE19-46E7-AEB6-08E38522B7EC}">
      <dgm:prSet/>
      <dgm:spPr/>
      <dgm:t>
        <a:bodyPr/>
        <a:lstStyle/>
        <a:p>
          <a:endParaRPr lang="en-US"/>
        </a:p>
      </dgm:t>
    </dgm:pt>
    <dgm:pt modelId="{01773768-B0B4-4F9C-B9AC-BC22745630A5}" type="sibTrans" cxnId="{FCC9A961-DE19-46E7-AEB6-08E38522B7EC}">
      <dgm:prSet/>
      <dgm:spPr/>
      <dgm:t>
        <a:bodyPr/>
        <a:lstStyle/>
        <a:p>
          <a:endParaRPr lang="en-US"/>
        </a:p>
      </dgm:t>
    </dgm:pt>
    <dgm:pt modelId="{3A780E5C-C932-4EE6-BF51-2DC7EC8084B5}">
      <dgm:prSet/>
      <dgm:spPr/>
      <dgm:t>
        <a:bodyPr/>
        <a:lstStyle/>
        <a:p>
          <a:pPr>
            <a:defRPr cap="all"/>
          </a:pPr>
          <a:r>
            <a:rPr lang="en-US" dirty="0"/>
            <a:t>5420</a:t>
          </a:r>
        </a:p>
        <a:p>
          <a:pPr>
            <a:defRPr cap="all"/>
          </a:pPr>
          <a:r>
            <a:rPr lang="en-US" dirty="0"/>
            <a:t>ore </a:t>
          </a:r>
          <a:r>
            <a:rPr lang="en-US" dirty="0" err="1"/>
            <a:t>erogate</a:t>
          </a:r>
          <a:endParaRPr lang="en-US" dirty="0"/>
        </a:p>
      </dgm:t>
    </dgm:pt>
    <dgm:pt modelId="{2A76EC54-45FE-40BA-A15C-B414D6D26B1B}" type="parTrans" cxnId="{A4077485-5C1D-4128-BD17-B9D618694331}">
      <dgm:prSet/>
      <dgm:spPr/>
      <dgm:t>
        <a:bodyPr/>
        <a:lstStyle/>
        <a:p>
          <a:endParaRPr lang="en-US"/>
        </a:p>
      </dgm:t>
    </dgm:pt>
    <dgm:pt modelId="{39D842DB-B688-4C24-9D1F-A6055D475A28}" type="sibTrans" cxnId="{A4077485-5C1D-4128-BD17-B9D618694331}">
      <dgm:prSet/>
      <dgm:spPr/>
      <dgm:t>
        <a:bodyPr/>
        <a:lstStyle/>
        <a:p>
          <a:endParaRPr lang="en-US"/>
        </a:p>
      </dgm:t>
    </dgm:pt>
    <dgm:pt modelId="{7A3D5CC6-80E6-46B4-95D8-4128D9FD354E}">
      <dgm:prSet/>
      <dgm:spPr/>
      <dgm:t>
        <a:bodyPr/>
        <a:lstStyle/>
        <a:p>
          <a:pPr>
            <a:defRPr cap="all"/>
          </a:pPr>
          <a:r>
            <a:rPr lang="en-US" dirty="0"/>
            <a:t>68 </a:t>
          </a:r>
        </a:p>
        <a:p>
          <a:pPr>
            <a:defRPr cap="all"/>
          </a:pPr>
          <a:r>
            <a:rPr lang="en-US" dirty="0" err="1"/>
            <a:t>operatori</a:t>
          </a:r>
          <a:r>
            <a:rPr lang="en-US" dirty="0"/>
            <a:t> SOCIALI QUALIFICATI</a:t>
          </a:r>
        </a:p>
      </dgm:t>
    </dgm:pt>
    <dgm:pt modelId="{D5B88236-5DD9-4D63-9689-47A28FED3DD3}" type="parTrans" cxnId="{7827F206-E527-4818-81A2-EFA5AF310C89}">
      <dgm:prSet/>
      <dgm:spPr/>
      <dgm:t>
        <a:bodyPr/>
        <a:lstStyle/>
        <a:p>
          <a:endParaRPr lang="en-US"/>
        </a:p>
      </dgm:t>
    </dgm:pt>
    <dgm:pt modelId="{6FF888A1-4E62-4951-A6AF-6D971FAF501F}" type="sibTrans" cxnId="{7827F206-E527-4818-81A2-EFA5AF310C89}">
      <dgm:prSet/>
      <dgm:spPr/>
      <dgm:t>
        <a:bodyPr/>
        <a:lstStyle/>
        <a:p>
          <a:endParaRPr lang="en-US"/>
        </a:p>
      </dgm:t>
    </dgm:pt>
    <dgm:pt modelId="{01E315CF-DF90-4A36-BA91-BE1373A291D8}">
      <dgm:prSet/>
      <dgm:spPr/>
      <dgm:t>
        <a:bodyPr/>
        <a:lstStyle/>
        <a:p>
          <a:pPr>
            <a:defRPr cap="all"/>
          </a:pPr>
          <a:r>
            <a:rPr lang="en-US"/>
            <a:t>135.661.78 € </a:t>
          </a:r>
        </a:p>
        <a:p>
          <a:pPr>
            <a:defRPr cap="all"/>
          </a:pPr>
          <a:r>
            <a:rPr lang="en-US"/>
            <a:t>IN ORE OPERATORI SOCIALI QUALIFICATI</a:t>
          </a:r>
        </a:p>
      </dgm:t>
    </dgm:pt>
    <dgm:pt modelId="{FBB690C7-B4B9-413C-BF86-F832C58E1674}" type="parTrans" cxnId="{72854A41-1A05-4480-B6BA-7CF7CA0A260B}">
      <dgm:prSet/>
      <dgm:spPr/>
      <dgm:t>
        <a:bodyPr/>
        <a:lstStyle/>
        <a:p>
          <a:endParaRPr lang="en-US"/>
        </a:p>
      </dgm:t>
    </dgm:pt>
    <dgm:pt modelId="{FC7E9AE8-2253-4D5D-B9BD-F354E50CF45C}" type="sibTrans" cxnId="{72854A41-1A05-4480-B6BA-7CF7CA0A260B}">
      <dgm:prSet/>
      <dgm:spPr/>
      <dgm:t>
        <a:bodyPr/>
        <a:lstStyle/>
        <a:p>
          <a:endParaRPr lang="en-US"/>
        </a:p>
      </dgm:t>
    </dgm:pt>
    <dgm:pt modelId="{D234970D-DC19-1C4B-8C49-F94C7BFFB1D7}" type="pres">
      <dgm:prSet presAssocID="{A9F2464E-FC1B-464C-BEB3-A78F4EE451E2}" presName="vert0" presStyleCnt="0">
        <dgm:presLayoutVars>
          <dgm:dir/>
          <dgm:animOne val="branch"/>
          <dgm:animLvl val="lvl"/>
        </dgm:presLayoutVars>
      </dgm:prSet>
      <dgm:spPr/>
    </dgm:pt>
    <dgm:pt modelId="{C053FDE4-CF1E-864D-BBAD-8024DD8B0228}" type="pres">
      <dgm:prSet presAssocID="{450427EB-FCE5-4882-AEF0-D14F1E177870}" presName="thickLine" presStyleLbl="alignNode1" presStyleIdx="0" presStyleCnt="4"/>
      <dgm:spPr/>
    </dgm:pt>
    <dgm:pt modelId="{ED8DFE56-42C6-E047-A8A8-88FB6642ECC6}" type="pres">
      <dgm:prSet presAssocID="{450427EB-FCE5-4882-AEF0-D14F1E177870}" presName="horz1" presStyleCnt="0"/>
      <dgm:spPr/>
    </dgm:pt>
    <dgm:pt modelId="{20FA7F6D-791F-8E41-A21C-75AFC6BAB6CF}" type="pres">
      <dgm:prSet presAssocID="{450427EB-FCE5-4882-AEF0-D14F1E177870}" presName="tx1" presStyleLbl="revTx" presStyleIdx="0" presStyleCnt="4"/>
      <dgm:spPr/>
    </dgm:pt>
    <dgm:pt modelId="{66F9EC76-CF3B-AE48-B91E-5CD911FA544F}" type="pres">
      <dgm:prSet presAssocID="{450427EB-FCE5-4882-AEF0-D14F1E177870}" presName="vert1" presStyleCnt="0"/>
      <dgm:spPr/>
    </dgm:pt>
    <dgm:pt modelId="{59540CA1-BE20-4447-9E36-B2C9E77E361A}" type="pres">
      <dgm:prSet presAssocID="{3A780E5C-C932-4EE6-BF51-2DC7EC8084B5}" presName="thickLine" presStyleLbl="alignNode1" presStyleIdx="1" presStyleCnt="4"/>
      <dgm:spPr/>
    </dgm:pt>
    <dgm:pt modelId="{DE3EBAE1-2947-6940-96E6-846D812C6302}" type="pres">
      <dgm:prSet presAssocID="{3A780E5C-C932-4EE6-BF51-2DC7EC8084B5}" presName="horz1" presStyleCnt="0"/>
      <dgm:spPr/>
    </dgm:pt>
    <dgm:pt modelId="{F1B79BB8-2C23-E449-ACD8-B9C0A54EE276}" type="pres">
      <dgm:prSet presAssocID="{3A780E5C-C932-4EE6-BF51-2DC7EC8084B5}" presName="tx1" presStyleLbl="revTx" presStyleIdx="1" presStyleCnt="4"/>
      <dgm:spPr/>
    </dgm:pt>
    <dgm:pt modelId="{DA8908D9-22B5-434E-A586-8E6427AEB472}" type="pres">
      <dgm:prSet presAssocID="{3A780E5C-C932-4EE6-BF51-2DC7EC8084B5}" presName="vert1" presStyleCnt="0"/>
      <dgm:spPr/>
    </dgm:pt>
    <dgm:pt modelId="{8F068099-05D9-F440-935C-683C6C158CEE}" type="pres">
      <dgm:prSet presAssocID="{7A3D5CC6-80E6-46B4-95D8-4128D9FD354E}" presName="thickLine" presStyleLbl="alignNode1" presStyleIdx="2" presStyleCnt="4"/>
      <dgm:spPr/>
    </dgm:pt>
    <dgm:pt modelId="{CF975BE2-06A1-C941-9692-FE35010C44D6}" type="pres">
      <dgm:prSet presAssocID="{7A3D5CC6-80E6-46B4-95D8-4128D9FD354E}" presName="horz1" presStyleCnt="0"/>
      <dgm:spPr/>
    </dgm:pt>
    <dgm:pt modelId="{EF81B0BD-61BA-B142-9BE8-D27CE69E5A0F}" type="pres">
      <dgm:prSet presAssocID="{7A3D5CC6-80E6-46B4-95D8-4128D9FD354E}" presName="tx1" presStyleLbl="revTx" presStyleIdx="2" presStyleCnt="4"/>
      <dgm:spPr/>
    </dgm:pt>
    <dgm:pt modelId="{562E3126-4ACE-964B-90AD-EE42A82763E3}" type="pres">
      <dgm:prSet presAssocID="{7A3D5CC6-80E6-46B4-95D8-4128D9FD354E}" presName="vert1" presStyleCnt="0"/>
      <dgm:spPr/>
    </dgm:pt>
    <dgm:pt modelId="{38A21717-D396-4A4C-9701-C409509364A9}" type="pres">
      <dgm:prSet presAssocID="{01E315CF-DF90-4A36-BA91-BE1373A291D8}" presName="thickLine" presStyleLbl="alignNode1" presStyleIdx="3" presStyleCnt="4"/>
      <dgm:spPr/>
    </dgm:pt>
    <dgm:pt modelId="{3A58F3F7-9470-5745-B249-DE52B7DEADBA}" type="pres">
      <dgm:prSet presAssocID="{01E315CF-DF90-4A36-BA91-BE1373A291D8}" presName="horz1" presStyleCnt="0"/>
      <dgm:spPr/>
    </dgm:pt>
    <dgm:pt modelId="{F840B499-9EA6-044E-8567-C999FDD780EA}" type="pres">
      <dgm:prSet presAssocID="{01E315CF-DF90-4A36-BA91-BE1373A291D8}" presName="tx1" presStyleLbl="revTx" presStyleIdx="3" presStyleCnt="4"/>
      <dgm:spPr/>
    </dgm:pt>
    <dgm:pt modelId="{2C7323F5-6DE2-4041-BF0A-996615942DA6}" type="pres">
      <dgm:prSet presAssocID="{01E315CF-DF90-4A36-BA91-BE1373A291D8}" presName="vert1" presStyleCnt="0"/>
      <dgm:spPr/>
    </dgm:pt>
  </dgm:ptLst>
  <dgm:cxnLst>
    <dgm:cxn modelId="{7827F206-E527-4818-81A2-EFA5AF310C89}" srcId="{A9F2464E-FC1B-464C-BEB3-A78F4EE451E2}" destId="{7A3D5CC6-80E6-46B4-95D8-4128D9FD354E}" srcOrd="2" destOrd="0" parTransId="{D5B88236-5DD9-4D63-9689-47A28FED3DD3}" sibTransId="{6FF888A1-4E62-4951-A6AF-6D971FAF501F}"/>
    <dgm:cxn modelId="{FC48BA0A-266C-8543-A8F6-3DC5FEBE7419}" type="presOf" srcId="{7A3D5CC6-80E6-46B4-95D8-4128D9FD354E}" destId="{EF81B0BD-61BA-B142-9BE8-D27CE69E5A0F}" srcOrd="0" destOrd="0" presId="urn:microsoft.com/office/officeart/2008/layout/LinedList"/>
    <dgm:cxn modelId="{72854A41-1A05-4480-B6BA-7CF7CA0A260B}" srcId="{A9F2464E-FC1B-464C-BEB3-A78F4EE451E2}" destId="{01E315CF-DF90-4A36-BA91-BE1373A291D8}" srcOrd="3" destOrd="0" parTransId="{FBB690C7-B4B9-413C-BF86-F832C58E1674}" sibTransId="{FC7E9AE8-2253-4D5D-B9BD-F354E50CF45C}"/>
    <dgm:cxn modelId="{FCC9A961-DE19-46E7-AEB6-08E38522B7EC}" srcId="{A9F2464E-FC1B-464C-BEB3-A78F4EE451E2}" destId="{450427EB-FCE5-4882-AEF0-D14F1E177870}" srcOrd="0" destOrd="0" parTransId="{C619436E-7E24-40C5-AEF3-83D31724E089}" sibTransId="{01773768-B0B4-4F9C-B9AC-BC22745630A5}"/>
    <dgm:cxn modelId="{A4077485-5C1D-4128-BD17-B9D618694331}" srcId="{A9F2464E-FC1B-464C-BEB3-A78F4EE451E2}" destId="{3A780E5C-C932-4EE6-BF51-2DC7EC8084B5}" srcOrd="1" destOrd="0" parTransId="{2A76EC54-45FE-40BA-A15C-B414D6D26B1B}" sibTransId="{39D842DB-B688-4C24-9D1F-A6055D475A28}"/>
    <dgm:cxn modelId="{B8CFF095-D958-FD44-8E9C-6B8292603EED}" type="presOf" srcId="{01E315CF-DF90-4A36-BA91-BE1373A291D8}" destId="{F840B499-9EA6-044E-8567-C999FDD780EA}" srcOrd="0" destOrd="0" presId="urn:microsoft.com/office/officeart/2008/layout/LinedList"/>
    <dgm:cxn modelId="{90E7D7AC-A558-A149-B3F4-D8B8C42ACB8E}" type="presOf" srcId="{A9F2464E-FC1B-464C-BEB3-A78F4EE451E2}" destId="{D234970D-DC19-1C4B-8C49-F94C7BFFB1D7}" srcOrd="0" destOrd="0" presId="urn:microsoft.com/office/officeart/2008/layout/LinedList"/>
    <dgm:cxn modelId="{14D2EBB5-2EF0-A648-BB9A-7F073BDF47BD}" type="presOf" srcId="{3A780E5C-C932-4EE6-BF51-2DC7EC8084B5}" destId="{F1B79BB8-2C23-E449-ACD8-B9C0A54EE276}" srcOrd="0" destOrd="0" presId="urn:microsoft.com/office/officeart/2008/layout/LinedList"/>
    <dgm:cxn modelId="{11217FE4-1B9E-0240-A4BA-8C4BD4FF3FAB}" type="presOf" srcId="{450427EB-FCE5-4882-AEF0-D14F1E177870}" destId="{20FA7F6D-791F-8E41-A21C-75AFC6BAB6CF}" srcOrd="0" destOrd="0" presId="urn:microsoft.com/office/officeart/2008/layout/LinedList"/>
    <dgm:cxn modelId="{497FE4BC-C664-794E-B5E8-CB6D07C91E81}" type="presParOf" srcId="{D234970D-DC19-1C4B-8C49-F94C7BFFB1D7}" destId="{C053FDE4-CF1E-864D-BBAD-8024DD8B0228}" srcOrd="0" destOrd="0" presId="urn:microsoft.com/office/officeart/2008/layout/LinedList"/>
    <dgm:cxn modelId="{E0D4A955-FF48-0642-A7A0-78206B19B6A9}" type="presParOf" srcId="{D234970D-DC19-1C4B-8C49-F94C7BFFB1D7}" destId="{ED8DFE56-42C6-E047-A8A8-88FB6642ECC6}" srcOrd="1" destOrd="0" presId="urn:microsoft.com/office/officeart/2008/layout/LinedList"/>
    <dgm:cxn modelId="{33BE252B-2743-7F44-84F9-EAE630AF1164}" type="presParOf" srcId="{ED8DFE56-42C6-E047-A8A8-88FB6642ECC6}" destId="{20FA7F6D-791F-8E41-A21C-75AFC6BAB6CF}" srcOrd="0" destOrd="0" presId="urn:microsoft.com/office/officeart/2008/layout/LinedList"/>
    <dgm:cxn modelId="{B31263E3-11B3-864A-9EC3-DB9668A82C68}" type="presParOf" srcId="{ED8DFE56-42C6-E047-A8A8-88FB6642ECC6}" destId="{66F9EC76-CF3B-AE48-B91E-5CD911FA544F}" srcOrd="1" destOrd="0" presId="urn:microsoft.com/office/officeart/2008/layout/LinedList"/>
    <dgm:cxn modelId="{A42195A2-8EB3-EC4E-98FB-C28CA619E969}" type="presParOf" srcId="{D234970D-DC19-1C4B-8C49-F94C7BFFB1D7}" destId="{59540CA1-BE20-4447-9E36-B2C9E77E361A}" srcOrd="2" destOrd="0" presId="urn:microsoft.com/office/officeart/2008/layout/LinedList"/>
    <dgm:cxn modelId="{03114767-4A05-2E4D-AE8D-E1D58710DB5B}" type="presParOf" srcId="{D234970D-DC19-1C4B-8C49-F94C7BFFB1D7}" destId="{DE3EBAE1-2947-6940-96E6-846D812C6302}" srcOrd="3" destOrd="0" presId="urn:microsoft.com/office/officeart/2008/layout/LinedList"/>
    <dgm:cxn modelId="{FDC370C8-7C74-7047-A7A6-ECF8BBDB8C74}" type="presParOf" srcId="{DE3EBAE1-2947-6940-96E6-846D812C6302}" destId="{F1B79BB8-2C23-E449-ACD8-B9C0A54EE276}" srcOrd="0" destOrd="0" presId="urn:microsoft.com/office/officeart/2008/layout/LinedList"/>
    <dgm:cxn modelId="{2A182080-B0D7-E44A-87B7-BD4E993C6EF5}" type="presParOf" srcId="{DE3EBAE1-2947-6940-96E6-846D812C6302}" destId="{DA8908D9-22B5-434E-A586-8E6427AEB472}" srcOrd="1" destOrd="0" presId="urn:microsoft.com/office/officeart/2008/layout/LinedList"/>
    <dgm:cxn modelId="{4CB44E1D-F469-104D-89A2-0BE12505F7A2}" type="presParOf" srcId="{D234970D-DC19-1C4B-8C49-F94C7BFFB1D7}" destId="{8F068099-05D9-F440-935C-683C6C158CEE}" srcOrd="4" destOrd="0" presId="urn:microsoft.com/office/officeart/2008/layout/LinedList"/>
    <dgm:cxn modelId="{080E374F-464A-A645-8CF5-242E23949CFB}" type="presParOf" srcId="{D234970D-DC19-1C4B-8C49-F94C7BFFB1D7}" destId="{CF975BE2-06A1-C941-9692-FE35010C44D6}" srcOrd="5" destOrd="0" presId="urn:microsoft.com/office/officeart/2008/layout/LinedList"/>
    <dgm:cxn modelId="{D9063264-95A1-0142-954D-81EF51D977E8}" type="presParOf" srcId="{CF975BE2-06A1-C941-9692-FE35010C44D6}" destId="{EF81B0BD-61BA-B142-9BE8-D27CE69E5A0F}" srcOrd="0" destOrd="0" presId="urn:microsoft.com/office/officeart/2008/layout/LinedList"/>
    <dgm:cxn modelId="{9269BAF7-91E5-3D46-8555-B26AD0101795}" type="presParOf" srcId="{CF975BE2-06A1-C941-9692-FE35010C44D6}" destId="{562E3126-4ACE-964B-90AD-EE42A82763E3}" srcOrd="1" destOrd="0" presId="urn:microsoft.com/office/officeart/2008/layout/LinedList"/>
    <dgm:cxn modelId="{694874C3-3238-F646-94F0-D07FD1D9F544}" type="presParOf" srcId="{D234970D-DC19-1C4B-8C49-F94C7BFFB1D7}" destId="{38A21717-D396-4A4C-9701-C409509364A9}" srcOrd="6" destOrd="0" presId="urn:microsoft.com/office/officeart/2008/layout/LinedList"/>
    <dgm:cxn modelId="{CF8833CF-731C-694F-961E-F0BBD5E702E0}" type="presParOf" srcId="{D234970D-DC19-1C4B-8C49-F94C7BFFB1D7}" destId="{3A58F3F7-9470-5745-B249-DE52B7DEADBA}" srcOrd="7" destOrd="0" presId="urn:microsoft.com/office/officeart/2008/layout/LinedList"/>
    <dgm:cxn modelId="{405F3D0D-E493-9548-AC54-5EA3D3FA4E54}" type="presParOf" srcId="{3A58F3F7-9470-5745-B249-DE52B7DEADBA}" destId="{F840B499-9EA6-044E-8567-C999FDD780EA}" srcOrd="0" destOrd="0" presId="urn:microsoft.com/office/officeart/2008/layout/LinedList"/>
    <dgm:cxn modelId="{336DA07D-16EE-BD45-96B2-307978CEF88D}" type="presParOf" srcId="{3A58F3F7-9470-5745-B249-DE52B7DEADBA}" destId="{2C7323F5-6DE2-4041-BF0A-996615942DA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53FDE4-CF1E-864D-BBAD-8024DD8B0228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FA7F6D-791F-8E41-A21C-75AFC6BAB6CF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/>
            <a:t>UNO SGUARDO DI RETE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 err="1"/>
            <a:t>luglio</a:t>
          </a:r>
          <a:r>
            <a:rPr lang="en-US" sz="2900" kern="1200" dirty="0"/>
            <a:t>-Settembre 2026</a:t>
          </a:r>
        </a:p>
      </dsp:txBody>
      <dsp:txXfrm>
        <a:off x="0" y="0"/>
        <a:ext cx="6900512" cy="1384035"/>
      </dsp:txXfrm>
    </dsp:sp>
    <dsp:sp modelId="{59540CA1-BE20-4447-9E36-B2C9E77E361A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79BB8-2C23-E449-ACD8-B9C0A54EE276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/>
            <a:t>5420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/>
            <a:t>ore </a:t>
          </a:r>
          <a:r>
            <a:rPr lang="en-US" sz="2900" kern="1200" dirty="0" err="1"/>
            <a:t>erogate</a:t>
          </a:r>
          <a:endParaRPr lang="en-US" sz="2900" kern="1200" dirty="0"/>
        </a:p>
      </dsp:txBody>
      <dsp:txXfrm>
        <a:off x="0" y="1384035"/>
        <a:ext cx="6900512" cy="1384035"/>
      </dsp:txXfrm>
    </dsp:sp>
    <dsp:sp modelId="{8F068099-05D9-F440-935C-683C6C158CEE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81B0BD-61BA-B142-9BE8-D27CE69E5A0F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/>
            <a:t>68 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 dirty="0" err="1"/>
            <a:t>operatori</a:t>
          </a:r>
          <a:r>
            <a:rPr lang="en-US" sz="2900" kern="1200" dirty="0"/>
            <a:t> SOCIALI QUALIFICATI</a:t>
          </a:r>
        </a:p>
      </dsp:txBody>
      <dsp:txXfrm>
        <a:off x="0" y="2768070"/>
        <a:ext cx="6900512" cy="1384035"/>
      </dsp:txXfrm>
    </dsp:sp>
    <dsp:sp modelId="{38A21717-D396-4A4C-9701-C409509364A9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0B499-9EA6-044E-8567-C999FDD780EA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/>
            <a:t>135.661.78 € 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900" kern="1200"/>
            <a:t>IN ORE OPERATORI SOCIALI QUALIFICATI</a:t>
          </a:r>
        </a:p>
      </dsp:txBody>
      <dsp:txXfrm>
        <a:off x="0" y="4152105"/>
        <a:ext cx="6900512" cy="1384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9DF207-8A7D-43EE-A3F2-1AB9A3C927B2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020DC-1507-4A69-9554-3B16EC06E2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7398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FD2E65-1C12-004D-9EC9-99CFADA80435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8993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9A64A-1368-4C00-3080-D8A98BF9A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DBC77D8-1D28-7469-4D12-050E5A3AB6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D603EA2-93F1-D38B-E3D6-590BD0E18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F490117-2AA7-35B5-130B-0E3D7EE984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1020647">
              <a:defRPr/>
            </a:pPr>
            <a:fld id="{86FD2E65-1C12-004D-9EC9-99CFADA80435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1020647">
                <a:defRPr/>
              </a:pPr>
              <a:t>2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21020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4020DC-1507-4A69-9554-3B16EC06E27A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023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09E93-64AC-E3D9-0562-84ED57C7A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D8A94E7-C2B9-A7CD-4B26-EE784FBC0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73A26D9-0255-6E63-65D4-8EE91DA9FE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90B8BA2-1D42-00AD-5782-6734BE36B2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FD2E65-1C12-004D-9EC9-99CFADA8043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3393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4020DC-1507-4A69-9554-3B16EC06E27A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8271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BF249-4752-0FDD-216A-45C341617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A31930B-9681-9E5D-A720-DB9597D10C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0E3AABC-AD37-7984-2D2E-CCA5967994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2CC8534-20C4-EFD1-2836-9CC67568E9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B6EC25-18F8-4C2F-B168-4DBE40AEAC40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835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203D6-DA04-5928-3AF4-76EA0E709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37DAFA7-FD6C-74CF-D4E6-305A5CA18D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E18FA3A-C31B-E8D6-F0CF-906C2AA201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6E6F615-FAC9-B7B6-EB65-BF416539D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0F6272-3B38-4005-8B98-698232B93466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6496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7A1B5-9462-6875-8082-AFA5FC34F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4EC7A958-32AF-D93C-D265-B1A964831E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6C943381-D8AE-3E88-8B29-183417AA76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4500E2D-A8F5-599A-E3A3-2AE33A1693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0F6272-3B38-4005-8B98-698232B93466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69508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Risposta su più dimensioni.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0F6272-3B38-4005-8B98-698232B93466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9015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8D7A7-D5EC-85A0-E45D-42FDC2E4F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49A264F0-8041-3F34-405D-573BD83A57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AFB3E34-667E-2DED-8D57-AAFFBE4939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Risposta su più dimensioni. 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351DC63-2279-8E84-3C01-C78174046D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0F6272-3B38-4005-8B98-698232B93466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1329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797E78-8C84-0A2E-D0D7-374D0BA34F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D1507D9-B2B6-0586-73F2-B4090F5ACF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14EF167-AFFA-DB6D-0933-B367286FF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15D3ADE-0B2B-60CB-0CAD-EB39C5DB8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BA09AAB-AB3F-3892-1948-1440EC10F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1849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D201C83-91FC-C551-47D8-DB32A6E48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5FEC43-D0C4-853C-5BA7-9F11F4ED6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203B5F4-E36B-38B3-3BC6-A1015CD4D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754C957-D07C-F1D1-BD4B-874192E8B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1315FD1-C09D-0954-D4A8-F98B7CCC2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3267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8E42ED-747C-F77E-B4C3-6DAB5122C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D23AD89-BAC4-2A99-2CC5-5B664E5CC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51D3116-EBE6-754A-1F9C-62D79A02C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3F8DA4B-2775-D835-1FAD-5B3B56BA4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63064F4-08B6-5759-8FA1-19ED711FA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3965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623146F-E7DD-834E-1D85-D869D6803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AAECE98-3DF0-1293-310A-2078113D38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6BF5230-B1EF-2F4E-86A6-E57792E9F0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D37CD28-428F-F308-04D1-C4BE41D05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8FD0901-77DA-151C-6682-EC291639C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7F28E0F-F9EE-849C-3DE3-DE9821123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5904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DAD4970-515B-89E5-6F2B-4E38A2909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2B4AC57-6A0C-CBB2-26AD-9BCBE243F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3981BEC-78AF-2FA2-0093-87953D40B1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A6B5D7C-5835-B639-362F-1F796F474A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CD020A79-FBBC-C2C4-7C71-044B3D1E48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93AC3162-A8FE-871C-8425-F9394EE4C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D944AC15-8800-6EC0-334C-CB8F9028C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E9BA7FF8-E4E8-0C4E-650B-A074C458A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2072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36272C-BC87-A61E-B6A7-46E4C6AD8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22A9BBD-67A1-218D-09CD-7E5586CC4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1E333F27-EDC4-5925-6353-CDE75B7F4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858B0F2-A918-09E1-5511-C18AA941C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298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AF191ED-828C-40A5-EA2E-47A2B94C5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5829688A-1813-67E3-4E7A-53DC9420E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3187DC2-9920-DADA-501E-85D3EBB37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038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70D511-8F03-048A-0EC4-FF2C3C5D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C29D9B6-EF27-8C6A-F43D-3BC0D773A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4113832-4317-61E1-2C8D-5B9CB860E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52956FE-D908-5BC6-B29A-07EB21D5B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F5CD470-ACB6-4811-E28F-DC272DDD3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79EB2BE-4A55-FA66-6176-FF17288EB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2238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BC68733-D62C-F655-57B9-EF8FAE532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CDEDECED-F149-950F-E6BC-55D9B727E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1334F2C-13D1-DA37-866D-53502D14BD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DC75159-BD19-528F-389F-869CD2DEF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2ED89EB-274E-F536-6109-D8FC8E7C5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4AE35B8-4BE1-1259-B3E0-F5A008553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28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9ABA34C-C60A-821B-E287-570B65A6D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61D95DD-3AE5-12BE-0296-10F49E944A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CC79DF7-1CD3-AE64-E90C-DE3570BFD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7171FF4-06E1-7898-CC36-9620D18BC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F52CF69-4304-DA76-3627-18D57EB9B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892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3AE2BB1-2916-E6A0-FCBD-7317A16D7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43A4F02-41C6-2230-C11B-558A65D264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FC5CEAF-E682-8597-88F2-D017053C6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67E7C47-1A18-662E-A0D1-1A256EBAE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F95584A-FCCC-233E-E817-03F46D54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5120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orksh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516986" y="17502"/>
            <a:ext cx="8396493" cy="739276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1867" b="1">
                <a:solidFill>
                  <a:schemeClr val="accent1"/>
                </a:solidFill>
                <a:latin typeface="Montserrat" pitchFamily="2" charset="77"/>
                <a:cs typeface="Montserrat" pitchFamily="2" charset="77"/>
              </a:defRPr>
            </a:lvl1pPr>
          </a:lstStyle>
          <a:p>
            <a:r>
              <a:rPr lang="it-IT" dirty="0"/>
              <a:t>Fare clic per modificare stile</a:t>
            </a:r>
          </a:p>
        </p:txBody>
      </p: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480C583B-BD88-4647-92B5-4B15D2873247}"/>
              </a:ext>
            </a:extLst>
          </p:cNvPr>
          <p:cNvGrpSpPr/>
          <p:nvPr userDrawn="1"/>
        </p:nvGrpSpPr>
        <p:grpSpPr>
          <a:xfrm>
            <a:off x="229864" y="278745"/>
            <a:ext cx="234960" cy="234465"/>
            <a:chOff x="172398" y="209058"/>
            <a:chExt cx="176220" cy="175849"/>
          </a:xfrm>
        </p:grpSpPr>
        <p:sp>
          <p:nvSpPr>
            <p:cNvPr id="15" name="Figura a mano libera 14">
              <a:extLst>
                <a:ext uri="{FF2B5EF4-FFF2-40B4-BE49-F238E27FC236}">
                  <a16:creationId xmlns:a16="http://schemas.microsoft.com/office/drawing/2014/main" id="{D430927E-255D-F240-AEF9-C276B8D11C8B}"/>
                </a:ext>
              </a:extLst>
            </p:cNvPr>
            <p:cNvSpPr/>
            <p:nvPr userDrawn="1"/>
          </p:nvSpPr>
          <p:spPr>
            <a:xfrm>
              <a:off x="172398" y="209058"/>
              <a:ext cx="176220" cy="175849"/>
            </a:xfrm>
            <a:custGeom>
              <a:avLst/>
              <a:gdLst>
                <a:gd name="connsiteX0" fmla="*/ 327356 w 378802"/>
                <a:gd name="connsiteY0" fmla="*/ 51319 h 378004"/>
                <a:gd name="connsiteX1" fmla="*/ 78997 w 378802"/>
                <a:gd name="connsiteY1" fmla="*/ 51319 h 378004"/>
                <a:gd name="connsiteX2" fmla="*/ 68241 w 378802"/>
                <a:gd name="connsiteY2" fmla="*/ 287362 h 378004"/>
                <a:gd name="connsiteX3" fmla="*/ 0 w 378802"/>
                <a:gd name="connsiteY3" fmla="*/ 355475 h 378004"/>
                <a:gd name="connsiteX4" fmla="*/ 22560 w 378802"/>
                <a:gd name="connsiteY4" fmla="*/ 378005 h 378004"/>
                <a:gd name="connsiteX5" fmla="*/ 120890 w 378802"/>
                <a:gd name="connsiteY5" fmla="*/ 279887 h 378004"/>
                <a:gd name="connsiteX6" fmla="*/ 98321 w 378802"/>
                <a:gd name="connsiteY6" fmla="*/ 257376 h 378004"/>
                <a:gd name="connsiteX7" fmla="*/ 90982 w 378802"/>
                <a:gd name="connsiteY7" fmla="*/ 264709 h 378004"/>
                <a:gd name="connsiteX8" fmla="*/ 101595 w 378802"/>
                <a:gd name="connsiteY8" fmla="*/ 73849 h 378004"/>
                <a:gd name="connsiteX9" fmla="*/ 304806 w 378802"/>
                <a:gd name="connsiteY9" fmla="*/ 73849 h 378004"/>
                <a:gd name="connsiteX10" fmla="*/ 304806 w 378802"/>
                <a:gd name="connsiteY10" fmla="*/ 276629 h 378004"/>
                <a:gd name="connsiteX11" fmla="*/ 302987 w 378802"/>
                <a:gd name="connsiteY11" fmla="*/ 278244 h 378004"/>
                <a:gd name="connsiteX12" fmla="*/ 325614 w 378802"/>
                <a:gd name="connsiteY12" fmla="*/ 300821 h 378004"/>
                <a:gd name="connsiteX13" fmla="*/ 327365 w 378802"/>
                <a:gd name="connsiteY13" fmla="*/ 299159 h 378004"/>
                <a:gd name="connsiteX14" fmla="*/ 327356 w 378802"/>
                <a:gd name="connsiteY14" fmla="*/ 51319 h 37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8802" h="378004">
                  <a:moveTo>
                    <a:pt x="327356" y="51319"/>
                  </a:moveTo>
                  <a:cubicBezTo>
                    <a:pt x="258791" y="-17106"/>
                    <a:pt x="147600" y="-17106"/>
                    <a:pt x="78997" y="51319"/>
                  </a:cubicBezTo>
                  <a:cubicBezTo>
                    <a:pt x="14231" y="115974"/>
                    <a:pt x="10680" y="218518"/>
                    <a:pt x="68241" y="287362"/>
                  </a:cubicBezTo>
                  <a:lnTo>
                    <a:pt x="0" y="355475"/>
                  </a:lnTo>
                  <a:lnTo>
                    <a:pt x="22560" y="378005"/>
                  </a:lnTo>
                  <a:lnTo>
                    <a:pt x="120890" y="279887"/>
                  </a:lnTo>
                  <a:lnTo>
                    <a:pt x="98321" y="257376"/>
                  </a:lnTo>
                  <a:lnTo>
                    <a:pt x="90982" y="264709"/>
                  </a:lnTo>
                  <a:cubicBezTo>
                    <a:pt x="45786" y="208403"/>
                    <a:pt x="49298" y="126043"/>
                    <a:pt x="101595" y="73849"/>
                  </a:cubicBezTo>
                  <a:cubicBezTo>
                    <a:pt x="157710" y="17857"/>
                    <a:pt x="248672" y="17857"/>
                    <a:pt x="304806" y="73849"/>
                  </a:cubicBezTo>
                  <a:cubicBezTo>
                    <a:pt x="360910" y="129852"/>
                    <a:pt x="360910" y="220627"/>
                    <a:pt x="304806" y="276629"/>
                  </a:cubicBezTo>
                  <a:cubicBezTo>
                    <a:pt x="304215" y="277199"/>
                    <a:pt x="303578" y="277674"/>
                    <a:pt x="302987" y="278244"/>
                  </a:cubicBezTo>
                  <a:lnTo>
                    <a:pt x="325614" y="300821"/>
                  </a:lnTo>
                  <a:cubicBezTo>
                    <a:pt x="326194" y="300251"/>
                    <a:pt x="326804" y="299729"/>
                    <a:pt x="327365" y="299159"/>
                  </a:cubicBezTo>
                  <a:cubicBezTo>
                    <a:pt x="395949" y="230714"/>
                    <a:pt x="395949" y="119755"/>
                    <a:pt x="327356" y="51319"/>
                  </a:cubicBezTo>
                </a:path>
              </a:pathLst>
            </a:custGeom>
            <a:solidFill>
              <a:srgbClr val="002E54"/>
            </a:solidFill>
            <a:ln w="95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it-IT" sz="2400" b="0" i="0">
                <a:latin typeface="Montserrat" pitchFamily="2" charset="77"/>
              </a:endParaRPr>
            </a:p>
          </p:txBody>
        </p:sp>
        <p:sp>
          <p:nvSpPr>
            <p:cNvPr id="16" name="Figura a mano libera 15">
              <a:extLst>
                <a:ext uri="{FF2B5EF4-FFF2-40B4-BE49-F238E27FC236}">
                  <a16:creationId xmlns:a16="http://schemas.microsoft.com/office/drawing/2014/main" id="{6A4C23DD-6BDB-DF4B-9309-2548CB535AB4}"/>
                </a:ext>
              </a:extLst>
            </p:cNvPr>
            <p:cNvSpPr/>
            <p:nvPr userDrawn="1"/>
          </p:nvSpPr>
          <p:spPr>
            <a:xfrm>
              <a:off x="200082" y="223877"/>
              <a:ext cx="114112" cy="133385"/>
            </a:xfrm>
            <a:custGeom>
              <a:avLst/>
              <a:gdLst>
                <a:gd name="connsiteX0" fmla="*/ 220918 w 245295"/>
                <a:gd name="connsiteY0" fmla="*/ 223859 h 286722"/>
                <a:gd name="connsiteX1" fmla="*/ 64664 w 245295"/>
                <a:gd name="connsiteY1" fmla="*/ 222235 h 286722"/>
                <a:gd name="connsiteX2" fmla="*/ 64664 w 245295"/>
                <a:gd name="connsiteY2" fmla="*/ 64524 h 286722"/>
                <a:gd name="connsiteX3" fmla="*/ 222707 w 245295"/>
                <a:gd name="connsiteY3" fmla="*/ 64524 h 286722"/>
                <a:gd name="connsiteX4" fmla="*/ 245296 w 245295"/>
                <a:gd name="connsiteY4" fmla="*/ 41994 h 286722"/>
                <a:gd name="connsiteX5" fmla="*/ 42085 w 245295"/>
                <a:gd name="connsiteY5" fmla="*/ 41994 h 286722"/>
                <a:gd name="connsiteX6" fmla="*/ 42085 w 245295"/>
                <a:gd name="connsiteY6" fmla="*/ 244774 h 286722"/>
                <a:gd name="connsiteX7" fmla="*/ 243497 w 245295"/>
                <a:gd name="connsiteY7" fmla="*/ 246398 h 286722"/>
                <a:gd name="connsiteX8" fmla="*/ 220918 w 245295"/>
                <a:gd name="connsiteY8" fmla="*/ 223859 h 28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295" h="286722">
                  <a:moveTo>
                    <a:pt x="220918" y="223859"/>
                  </a:moveTo>
                  <a:cubicBezTo>
                    <a:pt x="177150" y="265699"/>
                    <a:pt x="107728" y="265205"/>
                    <a:pt x="64664" y="222235"/>
                  </a:cubicBezTo>
                  <a:cubicBezTo>
                    <a:pt x="21020" y="178675"/>
                    <a:pt x="21020" y="108074"/>
                    <a:pt x="64664" y="64524"/>
                  </a:cubicBezTo>
                  <a:cubicBezTo>
                    <a:pt x="108309" y="20975"/>
                    <a:pt x="179073" y="20975"/>
                    <a:pt x="222707" y="64524"/>
                  </a:cubicBezTo>
                  <a:lnTo>
                    <a:pt x="245296" y="41994"/>
                  </a:lnTo>
                  <a:cubicBezTo>
                    <a:pt x="189172" y="-13998"/>
                    <a:pt x="98200" y="-13998"/>
                    <a:pt x="42085" y="41994"/>
                  </a:cubicBezTo>
                  <a:cubicBezTo>
                    <a:pt x="-14028" y="97997"/>
                    <a:pt x="-14028" y="188772"/>
                    <a:pt x="42085" y="244774"/>
                  </a:cubicBezTo>
                  <a:cubicBezTo>
                    <a:pt x="97609" y="300197"/>
                    <a:pt x="187249" y="300662"/>
                    <a:pt x="243497" y="246398"/>
                  </a:cubicBezTo>
                  <a:lnTo>
                    <a:pt x="220918" y="223859"/>
                  </a:lnTo>
                  <a:close/>
                </a:path>
              </a:pathLst>
            </a:custGeom>
            <a:solidFill>
              <a:srgbClr val="91B9D0"/>
            </a:solidFill>
            <a:ln w="95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it-IT" sz="2400" b="0" i="0">
                <a:latin typeface="Montserrat" pitchFamily="2" charset="77"/>
              </a:endParaRPr>
            </a:p>
          </p:txBody>
        </p:sp>
        <p:sp>
          <p:nvSpPr>
            <p:cNvPr id="17" name="Figura a mano libera 16">
              <a:extLst>
                <a:ext uri="{FF2B5EF4-FFF2-40B4-BE49-F238E27FC236}">
                  <a16:creationId xmlns:a16="http://schemas.microsoft.com/office/drawing/2014/main" id="{4B2350AD-8195-194B-BACA-50EE13C601E5}"/>
                </a:ext>
              </a:extLst>
            </p:cNvPr>
            <p:cNvSpPr/>
            <p:nvPr userDrawn="1"/>
          </p:nvSpPr>
          <p:spPr>
            <a:xfrm>
              <a:off x="292350" y="253881"/>
              <a:ext cx="26560" cy="74132"/>
            </a:xfrm>
            <a:custGeom>
              <a:avLst/>
              <a:gdLst>
                <a:gd name="connsiteX0" fmla="*/ 24359 w 57093"/>
                <a:gd name="connsiteY0" fmla="*/ 28 h 159353"/>
                <a:gd name="connsiteX1" fmla="*/ 24321 w 57093"/>
                <a:gd name="connsiteY1" fmla="*/ 0 h 159353"/>
                <a:gd name="connsiteX2" fmla="*/ 1733 w 57093"/>
                <a:gd name="connsiteY2" fmla="*/ 22530 h 159353"/>
                <a:gd name="connsiteX3" fmla="*/ 1799 w 57093"/>
                <a:gd name="connsiteY3" fmla="*/ 22559 h 159353"/>
                <a:gd name="connsiteX4" fmla="*/ 1799 w 57093"/>
                <a:gd name="connsiteY4" fmla="*/ 135209 h 159353"/>
                <a:gd name="connsiteX5" fmla="*/ 0 w 57093"/>
                <a:gd name="connsiteY5" fmla="*/ 136823 h 159353"/>
                <a:gd name="connsiteX6" fmla="*/ 22579 w 57093"/>
                <a:gd name="connsiteY6" fmla="*/ 159353 h 159353"/>
                <a:gd name="connsiteX7" fmla="*/ 24368 w 57093"/>
                <a:gd name="connsiteY7" fmla="*/ 157739 h 159353"/>
                <a:gd name="connsiteX8" fmla="*/ 24359 w 57093"/>
                <a:gd name="connsiteY8" fmla="*/ 28 h 159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093" h="159353">
                  <a:moveTo>
                    <a:pt x="24359" y="28"/>
                  </a:moveTo>
                  <a:cubicBezTo>
                    <a:pt x="24359" y="28"/>
                    <a:pt x="24340" y="9"/>
                    <a:pt x="24321" y="0"/>
                  </a:cubicBezTo>
                  <a:lnTo>
                    <a:pt x="1733" y="22530"/>
                  </a:lnTo>
                  <a:cubicBezTo>
                    <a:pt x="1752" y="22530"/>
                    <a:pt x="1771" y="22539"/>
                    <a:pt x="1799" y="22559"/>
                  </a:cubicBezTo>
                  <a:cubicBezTo>
                    <a:pt x="32935" y="53656"/>
                    <a:pt x="32935" y="104111"/>
                    <a:pt x="1799" y="135209"/>
                  </a:cubicBezTo>
                  <a:cubicBezTo>
                    <a:pt x="1209" y="135788"/>
                    <a:pt x="590" y="136272"/>
                    <a:pt x="0" y="136823"/>
                  </a:cubicBezTo>
                  <a:lnTo>
                    <a:pt x="22579" y="159353"/>
                  </a:lnTo>
                  <a:cubicBezTo>
                    <a:pt x="23160" y="158783"/>
                    <a:pt x="23788" y="158308"/>
                    <a:pt x="24368" y="157739"/>
                  </a:cubicBezTo>
                  <a:cubicBezTo>
                    <a:pt x="68003" y="114179"/>
                    <a:pt x="68003" y="43588"/>
                    <a:pt x="24359" y="28"/>
                  </a:cubicBezTo>
                </a:path>
              </a:pathLst>
            </a:custGeom>
            <a:solidFill>
              <a:srgbClr val="002E54"/>
            </a:solidFill>
            <a:ln w="95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it-IT" sz="2400" b="0" i="0">
                <a:latin typeface="Montserrat" pitchFamily="2" charset="77"/>
              </a:endParaRPr>
            </a:p>
          </p:txBody>
        </p:sp>
      </p:grpSp>
      <p:pic>
        <p:nvPicPr>
          <p:cNvPr id="4" name="Immagine 3" descr="Immagine che contiene Carattere, Elementi grafici, logo, testo&#10;&#10;Descrizione generata automaticamente">
            <a:extLst>
              <a:ext uri="{FF2B5EF4-FFF2-40B4-BE49-F238E27FC236}">
                <a16:creationId xmlns:a16="http://schemas.microsoft.com/office/drawing/2014/main" id="{7565B654-5D09-4038-E1F8-70C62D2FCC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210" y="6437089"/>
            <a:ext cx="1359553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48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B75D3E3A-EB61-2D57-ADB2-3D730DA18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96EB718-063F-7225-CE05-31146C0B6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A492CDD-BCDE-8290-9CD8-171290A66E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0B3E2B-40ED-40CE-AB0E-179751BF46F9}" type="datetimeFigureOut">
              <a:rPr lang="it-IT" smtClean="0"/>
              <a:t>28/10/26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4AC1F24-E9CB-1C35-DA1A-5AEBA673FF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7E1471A-E07A-8341-91A9-9A5A9009F1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437400-89A6-44B6-A6F1-DDAD8AFB53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295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5.pn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jp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9.jp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9.jp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DE551D8F-2BD6-055C-2BD1-2608E00771D0}"/>
              </a:ext>
            </a:extLst>
          </p:cNvPr>
          <p:cNvSpPr txBox="1"/>
          <p:nvPr/>
        </p:nvSpPr>
        <p:spPr>
          <a:xfrm>
            <a:off x="2257228" y="141296"/>
            <a:ext cx="92415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400" b="1" dirty="0">
                <a:solidFill>
                  <a:srgbClr val="E37E05"/>
                </a:solidFill>
                <a:latin typeface="Poppins ExtraBold" pitchFamily="2" charset="77"/>
                <a:cs typeface="Poppins ExtraBold" pitchFamily="2" charset="77"/>
              </a:rPr>
              <a:t>          La Rete Banco Alimentare</a:t>
            </a:r>
            <a:endParaRPr lang="it-IT" sz="3600" b="1" dirty="0">
              <a:solidFill>
                <a:srgbClr val="1D2D0A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it-IT" sz="3400" b="1" dirty="0">
              <a:solidFill>
                <a:srgbClr val="E37E05"/>
              </a:solidFill>
              <a:latin typeface="Poppins ExtraBold" pitchFamily="2" charset="77"/>
              <a:cs typeface="Poppins ExtraBold" pitchFamily="2" charset="77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5D49A68-3ADF-252E-B16B-8326448D3C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10557" t="20042" r="7601" b="10673"/>
          <a:stretch/>
        </p:blipFill>
        <p:spPr>
          <a:xfrm>
            <a:off x="-20508" y="0"/>
            <a:ext cx="5709325" cy="6588560"/>
          </a:xfrm>
          <a:prstGeom prst="rect">
            <a:avLst/>
          </a:prstGeom>
        </p:spPr>
      </p:pic>
      <p:sp>
        <p:nvSpPr>
          <p:cNvPr id="5" name="Segnaposto testo 2">
            <a:extLst>
              <a:ext uri="{FF2B5EF4-FFF2-40B4-BE49-F238E27FC236}">
                <a16:creationId xmlns:a16="http://schemas.microsoft.com/office/drawing/2014/main" id="{FD30A7D6-8D6D-EF5C-FBCE-0BDA942ACAFD}"/>
              </a:ext>
            </a:extLst>
          </p:cNvPr>
          <p:cNvSpPr txBox="1">
            <a:spLocks/>
          </p:cNvSpPr>
          <p:nvPr/>
        </p:nvSpPr>
        <p:spPr>
          <a:xfrm>
            <a:off x="5998702" y="3858110"/>
            <a:ext cx="4867687" cy="2858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La Fondazione si propone di contribuire alla soluzione dei problemi della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fame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, dell’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emarginazione 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 della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povertà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considerando il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recupero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delle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eccedenze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alimentari funzionale a questi scopi, secondo il principio di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sussidiarietà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e la </a:t>
            </a:r>
            <a:r>
              <a:rPr lang="it-IT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concezione educativa</a:t>
            </a:r>
            <a:r>
              <a:rPr lang="it-IT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del “</a:t>
            </a:r>
            <a:r>
              <a:rPr lang="it-IT" i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Condividere i bisogni per condividere il senso della vita”. </a:t>
            </a:r>
          </a:p>
        </p:txBody>
      </p:sp>
      <p:sp>
        <p:nvSpPr>
          <p:cNvPr id="13" name="Segnaposto testo 2">
            <a:extLst>
              <a:ext uri="{FF2B5EF4-FFF2-40B4-BE49-F238E27FC236}">
                <a16:creationId xmlns:a16="http://schemas.microsoft.com/office/drawing/2014/main" id="{47CD3DE5-3019-5F5F-E477-ABAAA8A0D4F5}"/>
              </a:ext>
            </a:extLst>
          </p:cNvPr>
          <p:cNvSpPr txBox="1">
            <a:spLocks/>
          </p:cNvSpPr>
          <p:nvPr/>
        </p:nvSpPr>
        <p:spPr>
          <a:xfrm>
            <a:off x="4135415" y="675087"/>
            <a:ext cx="9183758" cy="39051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504030602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2000" b="1" dirty="0">
              <a:solidFill>
                <a:srgbClr val="1D2D0A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6739CA57-B46A-9C68-8CDF-16182ABF111C}"/>
              </a:ext>
            </a:extLst>
          </p:cNvPr>
          <p:cNvSpPr/>
          <p:nvPr/>
        </p:nvSpPr>
        <p:spPr>
          <a:xfrm>
            <a:off x="6689543" y="1414858"/>
            <a:ext cx="5337693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it-IT" sz="2000" b="1" dirty="0">
                <a:solidFill>
                  <a:srgbClr val="F08C25"/>
                </a:solidFill>
                <a:latin typeface="Ubuntu" panose="020B0504030602030204" pitchFamily="34" charset="0"/>
              </a:rPr>
              <a:t>1 </a:t>
            </a:r>
            <a:r>
              <a:rPr lang="it-IT" sz="2000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Fondazione Banco Alimentare ETS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it-IT" sz="2000" b="1" dirty="0">
                <a:solidFill>
                  <a:srgbClr val="1D2D0A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		</a:t>
            </a:r>
            <a:endParaRPr lang="it-IT" sz="2400" b="1" dirty="0">
              <a:solidFill>
                <a:srgbClr val="1D2D0A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it-IT" sz="2000" dirty="0">
              <a:solidFill>
                <a:srgbClr val="1D2D0A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it-IT" dirty="0">
              <a:latin typeface="Ubuntu" panose="020B0504030602030204" pitchFamily="34" charset="0"/>
            </a:endParaRPr>
          </a:p>
          <a:p>
            <a:endParaRPr lang="it-IT" dirty="0">
              <a:latin typeface="Ubuntu" panose="020B0504030602030204" pitchFamily="34" charset="0"/>
            </a:endParaRP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39ED782F-1F7B-7474-33A8-D7223C94CFFA}"/>
              </a:ext>
            </a:extLst>
          </p:cNvPr>
          <p:cNvSpPr/>
          <p:nvPr/>
        </p:nvSpPr>
        <p:spPr>
          <a:xfrm>
            <a:off x="6460766" y="814054"/>
            <a:ext cx="437611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200" b="1" dirty="0">
                <a:solidFill>
                  <a:srgbClr val="F08C25"/>
                </a:solidFill>
                <a:latin typeface="Ubuntu" panose="020B0504030602030204" pitchFamily="34" charset="0"/>
              </a:rPr>
              <a:t>21</a:t>
            </a:r>
            <a:r>
              <a:rPr lang="it-IT" sz="2000" b="1" dirty="0">
                <a:solidFill>
                  <a:srgbClr val="F08C25"/>
                </a:solidFill>
                <a:latin typeface="Ubuntu" panose="020B0504030602030204" pitchFamily="34" charset="0"/>
              </a:rPr>
              <a:t> </a:t>
            </a:r>
            <a:r>
              <a:rPr lang="it-IT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Banchi Alimentari Regionali</a:t>
            </a:r>
          </a:p>
        </p:txBody>
      </p:sp>
      <p:pic>
        <p:nvPicPr>
          <p:cNvPr id="2050" name="Picture 2" descr="Lombardia | Banco Alimentare">
            <a:extLst>
              <a:ext uri="{FF2B5EF4-FFF2-40B4-BE49-F238E27FC236}">
                <a16:creationId xmlns:a16="http://schemas.microsoft.com/office/drawing/2014/main" id="{9CA201F6-867A-FC3B-7DC2-F23FA9A2B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4" r="34661" b="-1"/>
          <a:stretch>
            <a:fillRect/>
          </a:stretch>
        </p:blipFill>
        <p:spPr bwMode="auto">
          <a:xfrm>
            <a:off x="9283148" y="1919575"/>
            <a:ext cx="1305829" cy="1723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70F06453-22E4-7D16-EF79-B24ECE1F8911}"/>
              </a:ext>
            </a:extLst>
          </p:cNvPr>
          <p:cNvSpPr txBox="1"/>
          <p:nvPr/>
        </p:nvSpPr>
        <p:spPr>
          <a:xfrm>
            <a:off x="8424731" y="1102017"/>
            <a:ext cx="58076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100" b="1" dirty="0"/>
              <a:t>+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64194191-9914-AC7B-3000-E77DF53EA0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300" y="1905012"/>
            <a:ext cx="2669389" cy="1779592"/>
          </a:xfrm>
          <a:prstGeom prst="rect">
            <a:avLst/>
          </a:prstGeom>
        </p:spPr>
      </p:pic>
      <p:sp>
        <p:nvSpPr>
          <p:cNvPr id="10" name="Parentesi graffa chiusa 9">
            <a:extLst>
              <a:ext uri="{FF2B5EF4-FFF2-40B4-BE49-F238E27FC236}">
                <a16:creationId xmlns:a16="http://schemas.microsoft.com/office/drawing/2014/main" id="{FF2EC1BE-1335-EC1E-2BD8-0963FE35BDDC}"/>
              </a:ext>
            </a:extLst>
          </p:cNvPr>
          <p:cNvSpPr/>
          <p:nvPr/>
        </p:nvSpPr>
        <p:spPr>
          <a:xfrm>
            <a:off x="11154445" y="3950122"/>
            <a:ext cx="489855" cy="229827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FEE72CD-11B8-45CC-7F27-486C834C6BDB}"/>
              </a:ext>
            </a:extLst>
          </p:cNvPr>
          <p:cNvSpPr txBox="1"/>
          <p:nvPr/>
        </p:nvSpPr>
        <p:spPr>
          <a:xfrm>
            <a:off x="11621722" y="3950122"/>
            <a:ext cx="3106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MISSION</a:t>
            </a:r>
          </a:p>
        </p:txBody>
      </p:sp>
      <p:pic>
        <p:nvPicPr>
          <p:cNvPr id="18" name="Immagine 17">
            <a:extLst>
              <a:ext uri="{FF2B5EF4-FFF2-40B4-BE49-F238E27FC236}">
                <a16:creationId xmlns:a16="http://schemas.microsoft.com/office/drawing/2014/main" id="{2EA21A19-961D-0027-9FD0-D8F58BDB05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387" y="6000387"/>
            <a:ext cx="857613" cy="85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314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0FF9A-B7FD-6508-FA0F-3B1B2B59E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o 16">
            <a:extLst>
              <a:ext uri="{FF2B5EF4-FFF2-40B4-BE49-F238E27FC236}">
                <a16:creationId xmlns:a16="http://schemas.microsoft.com/office/drawing/2014/main" id="{24439F09-FED7-7DDD-5F0F-9BE2C5E2B034}"/>
              </a:ext>
            </a:extLst>
          </p:cNvPr>
          <p:cNvGrpSpPr/>
          <p:nvPr/>
        </p:nvGrpSpPr>
        <p:grpSpPr>
          <a:xfrm>
            <a:off x="8700594" y="1537739"/>
            <a:ext cx="1128070" cy="1074413"/>
            <a:chOff x="6091936" y="4459224"/>
            <a:chExt cx="248118" cy="248118"/>
          </a:xfrm>
        </p:grpSpPr>
        <p:grpSp>
          <p:nvGrpSpPr>
            <p:cNvPr id="18" name="Group 2">
              <a:extLst>
                <a:ext uri="{FF2B5EF4-FFF2-40B4-BE49-F238E27FC236}">
                  <a16:creationId xmlns:a16="http://schemas.microsoft.com/office/drawing/2014/main" id="{82EC27C4-9C54-929C-E207-FEB20D7DC18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91936" y="4459224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20" name="Freeform 3">
                <a:extLst>
                  <a:ext uri="{FF2B5EF4-FFF2-40B4-BE49-F238E27FC236}">
                    <a16:creationId xmlns:a16="http://schemas.microsoft.com/office/drawing/2014/main" id="{ED002012-83EC-A77F-B6C3-B850E69A49DA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FF66CC"/>
              </a:solidFill>
              <a:ln>
                <a:solidFill>
                  <a:srgbClr val="FF66CC"/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9" name="Picture 4">
              <a:extLst>
                <a:ext uri="{FF2B5EF4-FFF2-40B4-BE49-F238E27FC236}">
                  <a16:creationId xmlns:a16="http://schemas.microsoft.com/office/drawing/2014/main" id="{1099FA6D-F05D-BC62-543A-4EC16D1B1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duotone>
                <a:prstClr val="black"/>
                <a:srgbClr val="FF66CC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150677" y="4498871"/>
              <a:ext cx="138742" cy="168824"/>
            </a:xfrm>
            <a:prstGeom prst="rect">
              <a:avLst/>
            </a:prstGeom>
          </p:spPr>
        </p:pic>
      </p:grpSp>
      <p:grpSp>
        <p:nvGrpSpPr>
          <p:cNvPr id="21" name="Gruppo 20">
            <a:extLst>
              <a:ext uri="{FF2B5EF4-FFF2-40B4-BE49-F238E27FC236}">
                <a16:creationId xmlns:a16="http://schemas.microsoft.com/office/drawing/2014/main" id="{CF547C4E-A9F9-DAF3-18B3-D24E20D9A72D}"/>
              </a:ext>
            </a:extLst>
          </p:cNvPr>
          <p:cNvGrpSpPr/>
          <p:nvPr/>
        </p:nvGrpSpPr>
        <p:grpSpPr>
          <a:xfrm>
            <a:off x="5375811" y="1573200"/>
            <a:ext cx="1165542" cy="1057669"/>
            <a:chOff x="6077715" y="2353882"/>
            <a:chExt cx="248118" cy="248118"/>
          </a:xfrm>
        </p:grpSpPr>
        <p:pic>
          <p:nvPicPr>
            <p:cNvPr id="22" name="Picture 14">
              <a:extLst>
                <a:ext uri="{FF2B5EF4-FFF2-40B4-BE49-F238E27FC236}">
                  <a16:creationId xmlns:a16="http://schemas.microsoft.com/office/drawing/2014/main" id="{B2CEC8D1-E69D-DB44-CE67-F397EC473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126320" y="2407550"/>
              <a:ext cx="147486" cy="140782"/>
            </a:xfrm>
            <a:prstGeom prst="rect">
              <a:avLst/>
            </a:prstGeom>
          </p:spPr>
        </p:pic>
        <p:grpSp>
          <p:nvGrpSpPr>
            <p:cNvPr id="23" name="Group 2">
              <a:extLst>
                <a:ext uri="{FF2B5EF4-FFF2-40B4-BE49-F238E27FC236}">
                  <a16:creationId xmlns:a16="http://schemas.microsoft.com/office/drawing/2014/main" id="{75517E20-7A5F-EC2A-605D-3ABC13F895A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77715" y="2353882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24" name="Freeform 3">
                <a:extLst>
                  <a:ext uri="{FF2B5EF4-FFF2-40B4-BE49-F238E27FC236}">
                    <a16:creationId xmlns:a16="http://schemas.microsoft.com/office/drawing/2014/main" id="{505E56F8-0A77-77A4-2D5B-047BBF3F64E0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8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3537989" y="2542394"/>
            <a:ext cx="1673357" cy="8962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Industria Alimentare</a:t>
            </a: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srgbClr val="F08C25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grpSp>
        <p:nvGrpSpPr>
          <p:cNvPr id="32" name="Gruppo 31">
            <a:extLst>
              <a:ext uri="{FF2B5EF4-FFF2-40B4-BE49-F238E27FC236}">
                <a16:creationId xmlns:a16="http://schemas.microsoft.com/office/drawing/2014/main" id="{F9873DBE-248D-6E2A-B29D-925257548A99}"/>
              </a:ext>
            </a:extLst>
          </p:cNvPr>
          <p:cNvGrpSpPr/>
          <p:nvPr/>
        </p:nvGrpSpPr>
        <p:grpSpPr>
          <a:xfrm>
            <a:off x="2193169" y="1554891"/>
            <a:ext cx="1184411" cy="1054610"/>
            <a:chOff x="6087212" y="3304941"/>
            <a:chExt cx="248118" cy="248118"/>
          </a:xfrm>
        </p:grpSpPr>
        <p:pic>
          <p:nvPicPr>
            <p:cNvPr id="33" name="Picture 5">
              <a:extLst>
                <a:ext uri="{FF2B5EF4-FFF2-40B4-BE49-F238E27FC236}">
                  <a16:creationId xmlns:a16="http://schemas.microsoft.com/office/drawing/2014/main" id="{92087AD6-CEB1-6597-DC70-545E09B94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109709" y="3353783"/>
              <a:ext cx="195375" cy="130013"/>
            </a:xfrm>
            <a:prstGeom prst="rect">
              <a:avLst/>
            </a:prstGeom>
          </p:spPr>
        </p:pic>
        <p:grpSp>
          <p:nvGrpSpPr>
            <p:cNvPr id="34" name="Group 2">
              <a:extLst>
                <a:ext uri="{FF2B5EF4-FFF2-40B4-BE49-F238E27FC236}">
                  <a16:creationId xmlns:a16="http://schemas.microsoft.com/office/drawing/2014/main" id="{F02EB4BC-C5D1-54FB-C8F0-3C0381D6E65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087212" y="3304941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35" name="Freeform 3">
                <a:extLst>
                  <a:ext uri="{FF2B5EF4-FFF2-40B4-BE49-F238E27FC236}">
                    <a16:creationId xmlns:a16="http://schemas.microsoft.com/office/drawing/2014/main" id="{A640F3A9-4B14-127B-DBDE-F0F6AEE9B0FD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118A1D6B-DA6D-6195-D68B-EEF166643C55}"/>
              </a:ext>
            </a:extLst>
          </p:cNvPr>
          <p:cNvGrpSpPr/>
          <p:nvPr/>
        </p:nvGrpSpPr>
        <p:grpSpPr>
          <a:xfrm>
            <a:off x="614117" y="1442157"/>
            <a:ext cx="1163927" cy="1057261"/>
            <a:chOff x="1181924" y="3364625"/>
            <a:chExt cx="248118" cy="248118"/>
          </a:xfrm>
        </p:grpSpPr>
        <p:grpSp>
          <p:nvGrpSpPr>
            <p:cNvPr id="41" name="Group 2">
              <a:extLst>
                <a:ext uri="{FF2B5EF4-FFF2-40B4-BE49-F238E27FC236}">
                  <a16:creationId xmlns:a16="http://schemas.microsoft.com/office/drawing/2014/main" id="{42C4E6DB-60EA-6927-A54F-FD30C626E01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81924" y="3364625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43" name="Freeform 3">
                <a:extLst>
                  <a:ext uri="{FF2B5EF4-FFF2-40B4-BE49-F238E27FC236}">
                    <a16:creationId xmlns:a16="http://schemas.microsoft.com/office/drawing/2014/main" id="{A697F159-D1B7-D325-6AB6-1B684FA5C547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2" name="Picture 8">
              <a:extLst>
                <a:ext uri="{FF2B5EF4-FFF2-40B4-BE49-F238E27FC236}">
                  <a16:creationId xmlns:a16="http://schemas.microsoft.com/office/drawing/2014/main" id="{7186177C-E244-5BE2-FAAD-51F31ED5F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6249" y="3408661"/>
              <a:ext cx="138679" cy="160045"/>
            </a:xfrm>
            <a:prstGeom prst="rect">
              <a:avLst/>
            </a:prstGeom>
          </p:spPr>
        </p:pic>
      </p:grpSp>
      <p:grpSp>
        <p:nvGrpSpPr>
          <p:cNvPr id="44" name="Gruppo 43">
            <a:extLst>
              <a:ext uri="{FF2B5EF4-FFF2-40B4-BE49-F238E27FC236}">
                <a16:creationId xmlns:a16="http://schemas.microsoft.com/office/drawing/2014/main" id="{8B6FE78D-F5ED-5264-4BDE-97460CF514DA}"/>
              </a:ext>
            </a:extLst>
          </p:cNvPr>
          <p:cNvGrpSpPr/>
          <p:nvPr/>
        </p:nvGrpSpPr>
        <p:grpSpPr>
          <a:xfrm>
            <a:off x="3792705" y="1569632"/>
            <a:ext cx="1163927" cy="1064787"/>
            <a:chOff x="1161577" y="2353882"/>
            <a:chExt cx="248118" cy="248118"/>
          </a:xfrm>
        </p:grpSpPr>
        <p:pic>
          <p:nvPicPr>
            <p:cNvPr id="45" name="Picture 20">
              <a:extLst>
                <a:ext uri="{FF2B5EF4-FFF2-40B4-BE49-F238E27FC236}">
                  <a16:creationId xmlns:a16="http://schemas.microsoft.com/office/drawing/2014/main" id="{928DB43B-94AC-1CB1-7872-570B332773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28049" y="2384425"/>
              <a:ext cx="126983" cy="170760"/>
            </a:xfrm>
            <a:prstGeom prst="rect">
              <a:avLst/>
            </a:prstGeom>
          </p:spPr>
        </p:pic>
        <p:grpSp>
          <p:nvGrpSpPr>
            <p:cNvPr id="46" name="Group 2">
              <a:extLst>
                <a:ext uri="{FF2B5EF4-FFF2-40B4-BE49-F238E27FC236}">
                  <a16:creationId xmlns:a16="http://schemas.microsoft.com/office/drawing/2014/main" id="{143AB350-8334-5AF3-9171-6C44FCFA94E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61577" y="2353882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47" name="Freeform 3">
                <a:extLst>
                  <a:ext uri="{FF2B5EF4-FFF2-40B4-BE49-F238E27FC236}">
                    <a16:creationId xmlns:a16="http://schemas.microsoft.com/office/drawing/2014/main" id="{C32625D1-62AA-CAD5-5E74-2F353E7387F6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2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288494" y="2689662"/>
            <a:ext cx="1368019" cy="927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Unione Europea e Fondo Nazionale</a:t>
            </a: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srgbClr val="F08C25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53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6730417" y="2634635"/>
            <a:ext cx="1598590" cy="318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Ristorazione</a:t>
            </a: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56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8516897" y="2515307"/>
            <a:ext cx="1773158" cy="927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20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Altre raccolte</a:t>
            </a:r>
            <a:endParaRPr kumimoji="0" lang="it-IT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58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10262089" y="2677230"/>
            <a:ext cx="1777256" cy="38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GNCA</a:t>
            </a: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93B8738-8D5D-685F-7775-5D59F471C8DC}"/>
              </a:ext>
            </a:extLst>
          </p:cNvPr>
          <p:cNvSpPr txBox="1"/>
          <p:nvPr/>
        </p:nvSpPr>
        <p:spPr>
          <a:xfrm>
            <a:off x="617514" y="251374"/>
            <a:ext cx="11358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E37E05"/>
                </a:solidFill>
                <a:effectLst/>
                <a:uLnTx/>
                <a:uFillTx/>
                <a:latin typeface="Poppins ExtraBold" pitchFamily="2" charset="77"/>
                <a:ea typeface="+mn-ea"/>
                <a:cs typeface="Poppins ExtraBold" pitchFamily="2" charset="77"/>
              </a:rPr>
              <a:t> 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038B4D0-B9F9-87BF-F338-84D924E0F9A2}"/>
              </a:ext>
            </a:extLst>
          </p:cNvPr>
          <p:cNvSpPr/>
          <p:nvPr/>
        </p:nvSpPr>
        <p:spPr>
          <a:xfrm>
            <a:off x="1421692" y="4817644"/>
            <a:ext cx="83335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7.593</a:t>
            </a: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solidFill>
                  <a:srgbClr val="1D2D0A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Organizzazioni Partner Territoriali 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54A32B0B-74B2-CE31-02D4-D4920652080F}"/>
              </a:ext>
            </a:extLst>
          </p:cNvPr>
          <p:cNvSpPr/>
          <p:nvPr/>
        </p:nvSpPr>
        <p:spPr>
          <a:xfrm>
            <a:off x="3577632" y="5363969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1.719.843 </a:t>
            </a: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solidFill>
                  <a:srgbClr val="1D2D0A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persone in difficoltà beneficiarie</a:t>
            </a:r>
          </a:p>
        </p:txBody>
      </p: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8A73C4BF-299E-6160-D23D-08915D0060ED}"/>
              </a:ext>
            </a:extLst>
          </p:cNvPr>
          <p:cNvGrpSpPr/>
          <p:nvPr/>
        </p:nvGrpSpPr>
        <p:grpSpPr>
          <a:xfrm>
            <a:off x="6951591" y="1550903"/>
            <a:ext cx="1156242" cy="1074414"/>
            <a:chOff x="1161577" y="4707342"/>
            <a:chExt cx="248118" cy="248118"/>
          </a:xfrm>
        </p:grpSpPr>
        <p:pic>
          <p:nvPicPr>
            <p:cNvPr id="37" name="Picture 11">
              <a:extLst>
                <a:ext uri="{FF2B5EF4-FFF2-40B4-BE49-F238E27FC236}">
                  <a16:creationId xmlns:a16="http://schemas.microsoft.com/office/drawing/2014/main" id="{C866F5CB-EAB5-FC88-C23A-6321D901E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09890" y="4775161"/>
              <a:ext cx="151492" cy="112480"/>
            </a:xfrm>
            <a:prstGeom prst="rect">
              <a:avLst/>
            </a:prstGeom>
          </p:spPr>
        </p:pic>
        <p:grpSp>
          <p:nvGrpSpPr>
            <p:cNvPr id="38" name="Group 2">
              <a:extLst>
                <a:ext uri="{FF2B5EF4-FFF2-40B4-BE49-F238E27FC236}">
                  <a16:creationId xmlns:a16="http://schemas.microsoft.com/office/drawing/2014/main" id="{2195A596-6D57-F10F-0C78-9312AEE4F53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61577" y="4707342"/>
              <a:ext cx="248118" cy="248118"/>
              <a:chOff x="0" y="0"/>
              <a:chExt cx="6355080" cy="6355080"/>
            </a:xfrm>
            <a:solidFill>
              <a:srgbClr val="F08C25"/>
            </a:solidFill>
          </p:grpSpPr>
          <p:sp>
            <p:nvSpPr>
              <p:cNvPr id="39" name="Freeform 3">
                <a:extLst>
                  <a:ext uri="{FF2B5EF4-FFF2-40B4-BE49-F238E27FC236}">
                    <a16:creationId xmlns:a16="http://schemas.microsoft.com/office/drawing/2014/main" id="{B26248A6-9258-5FF7-D3FB-DA5CA1F9EF6F}"/>
                  </a:ext>
                </a:extLst>
              </p:cNvPr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4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5184115" y="2751120"/>
            <a:ext cx="1461214" cy="359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kern="0" dirty="0" err="1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Distribuzione</a:t>
            </a:r>
            <a:r>
              <a:rPr kumimoji="0" lang="it-IT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&amp;GDO</a:t>
            </a:r>
            <a:endParaRPr kumimoji="0" lang="it-IT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srgbClr val="F08C25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55" name="Rectangle 29">
            <a:extLst>
              <a:ext uri="{FF2B5EF4-FFF2-40B4-BE49-F238E27FC236}">
                <a16:creationId xmlns:a16="http://schemas.microsoft.com/office/drawing/2014/main" id="{A292A1F2-601C-F3F1-0AA7-2DD4B876C50F}"/>
              </a:ext>
            </a:extLst>
          </p:cNvPr>
          <p:cNvSpPr/>
          <p:nvPr/>
        </p:nvSpPr>
        <p:spPr bwMode="auto">
          <a:xfrm>
            <a:off x="2181064" y="2532447"/>
            <a:ext cx="1307097" cy="350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Ortofrutta</a:t>
            </a:r>
            <a:endParaRPr kumimoji="0" lang="it-IT" sz="200" b="1" i="0" u="none" strike="noStrike" kern="0" cap="none" spc="0" normalizeH="0" baseline="0" noProof="0" dirty="0">
              <a:ln>
                <a:noFill/>
              </a:ln>
              <a:solidFill>
                <a:srgbClr val="F08C25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A3249AF-E4D9-E3DF-316C-D496717EA557}"/>
              </a:ext>
            </a:extLst>
          </p:cNvPr>
          <p:cNvSpPr txBox="1"/>
          <p:nvPr/>
        </p:nvSpPr>
        <p:spPr>
          <a:xfrm>
            <a:off x="1887939" y="3366006"/>
            <a:ext cx="1855512" cy="369332"/>
          </a:xfrm>
          <a:prstGeom prst="rect">
            <a:avLst/>
          </a:prstGeom>
          <a:solidFill>
            <a:srgbClr val="EAEF19">
              <a:alpha val="38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</a:t>
            </a:r>
            <a:r>
              <a:rPr lang="it-IT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3.496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BAC832C4-20A7-93BE-5ADF-67EA2A71A528}"/>
              </a:ext>
            </a:extLst>
          </p:cNvPr>
          <p:cNvSpPr txBox="1"/>
          <p:nvPr/>
        </p:nvSpPr>
        <p:spPr>
          <a:xfrm>
            <a:off x="521628" y="4006435"/>
            <a:ext cx="1855512" cy="369332"/>
          </a:xfrm>
          <a:prstGeom prst="rect">
            <a:avLst/>
          </a:prstGeom>
          <a:solidFill>
            <a:srgbClr val="EAEF19">
              <a:alpha val="37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63.695</a:t>
            </a:r>
          </a:p>
        </p:txBody>
      </p:sp>
      <p:cxnSp>
        <p:nvCxnSpPr>
          <p:cNvPr id="59" name="Connettore curvo 58">
            <a:extLst>
              <a:ext uri="{FF2B5EF4-FFF2-40B4-BE49-F238E27FC236}">
                <a16:creationId xmlns:a16="http://schemas.microsoft.com/office/drawing/2014/main" id="{5A313DFF-4493-E797-B27B-57210058A04B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47533" y="3814861"/>
            <a:ext cx="238063" cy="79020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curvo 62">
            <a:extLst>
              <a:ext uri="{FF2B5EF4-FFF2-40B4-BE49-F238E27FC236}">
                <a16:creationId xmlns:a16="http://schemas.microsoft.com/office/drawing/2014/main" id="{180CE468-CACE-1B20-1138-96D3BEB04D87}"/>
              </a:ext>
            </a:extLst>
          </p:cNvPr>
          <p:cNvCxnSpPr>
            <a:cxnSpLocks/>
          </p:cNvCxnSpPr>
          <p:nvPr/>
        </p:nvCxnSpPr>
        <p:spPr>
          <a:xfrm rot="16200000" flipH="1">
            <a:off x="2509085" y="3111654"/>
            <a:ext cx="339744" cy="83981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ttore curvo 63">
            <a:extLst>
              <a:ext uri="{FF2B5EF4-FFF2-40B4-BE49-F238E27FC236}">
                <a16:creationId xmlns:a16="http://schemas.microsoft.com/office/drawing/2014/main" id="{2479DF51-FDC3-FA47-DDE5-A6E507C6346E}"/>
              </a:ext>
            </a:extLst>
          </p:cNvPr>
          <p:cNvCxnSpPr>
            <a:cxnSpLocks/>
          </p:cNvCxnSpPr>
          <p:nvPr/>
        </p:nvCxnSpPr>
        <p:spPr>
          <a:xfrm rot="16200000" flipH="1">
            <a:off x="4121757" y="3412703"/>
            <a:ext cx="483529" cy="116653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asellaDiTesto 64">
            <a:extLst>
              <a:ext uri="{FF2B5EF4-FFF2-40B4-BE49-F238E27FC236}">
                <a16:creationId xmlns:a16="http://schemas.microsoft.com/office/drawing/2014/main" id="{D430C49E-3C24-A954-DB18-8437BD76CA38}"/>
              </a:ext>
            </a:extLst>
          </p:cNvPr>
          <p:cNvSpPr txBox="1"/>
          <p:nvPr/>
        </p:nvSpPr>
        <p:spPr>
          <a:xfrm>
            <a:off x="3548206" y="3810671"/>
            <a:ext cx="1855512" cy="369332"/>
          </a:xfrm>
          <a:prstGeom prst="rect">
            <a:avLst/>
          </a:prstGeom>
          <a:solidFill>
            <a:srgbClr val="EAEF19">
              <a:alpha val="36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</a:t>
            </a:r>
            <a:r>
              <a:rPr lang="it-IT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17.951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cxnSp>
        <p:nvCxnSpPr>
          <p:cNvPr id="66" name="Connettore curvo 65">
            <a:extLst>
              <a:ext uri="{FF2B5EF4-FFF2-40B4-BE49-F238E27FC236}">
                <a16:creationId xmlns:a16="http://schemas.microsoft.com/office/drawing/2014/main" id="{B37265FB-6F47-A1B5-4A0B-351D63699A40}"/>
              </a:ext>
            </a:extLst>
          </p:cNvPr>
          <p:cNvCxnSpPr>
            <a:cxnSpLocks/>
            <a:stCxn id="54" idx="2"/>
          </p:cNvCxnSpPr>
          <p:nvPr/>
        </p:nvCxnSpPr>
        <p:spPr>
          <a:xfrm rot="16200000" flipH="1">
            <a:off x="5854182" y="3170751"/>
            <a:ext cx="271760" cy="150680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asellaDiTesto 66">
            <a:extLst>
              <a:ext uri="{FF2B5EF4-FFF2-40B4-BE49-F238E27FC236}">
                <a16:creationId xmlns:a16="http://schemas.microsoft.com/office/drawing/2014/main" id="{CA33FACB-E595-58FA-A8E6-D10525D2A7D8}"/>
              </a:ext>
            </a:extLst>
          </p:cNvPr>
          <p:cNvSpPr txBox="1"/>
          <p:nvPr/>
        </p:nvSpPr>
        <p:spPr>
          <a:xfrm>
            <a:off x="5215900" y="3381650"/>
            <a:ext cx="1855512" cy="369332"/>
          </a:xfrm>
          <a:prstGeom prst="rect">
            <a:avLst/>
          </a:prstGeom>
          <a:solidFill>
            <a:srgbClr val="EAEF19">
              <a:alpha val="37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</a:t>
            </a:r>
            <a:r>
              <a:rPr lang="it-IT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24.650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cxnSp>
        <p:nvCxnSpPr>
          <p:cNvPr id="68" name="Connettore curvo 67">
            <a:extLst>
              <a:ext uri="{FF2B5EF4-FFF2-40B4-BE49-F238E27FC236}">
                <a16:creationId xmlns:a16="http://schemas.microsoft.com/office/drawing/2014/main" id="{3E20DAC8-EBC0-50CD-2441-485CAA3AA9FD}"/>
              </a:ext>
            </a:extLst>
          </p:cNvPr>
          <p:cNvCxnSpPr>
            <a:cxnSpLocks/>
            <a:stCxn id="53" idx="2"/>
          </p:cNvCxnSpPr>
          <p:nvPr/>
        </p:nvCxnSpPr>
        <p:spPr>
          <a:xfrm rot="16200000" flipH="1">
            <a:off x="7288133" y="3195081"/>
            <a:ext cx="742660" cy="259503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CasellaDiTesto 68">
            <a:extLst>
              <a:ext uri="{FF2B5EF4-FFF2-40B4-BE49-F238E27FC236}">
                <a16:creationId xmlns:a16="http://schemas.microsoft.com/office/drawing/2014/main" id="{67CA79E3-6F48-2ECD-CD3C-41D8E8B14679}"/>
              </a:ext>
            </a:extLst>
          </p:cNvPr>
          <p:cNvSpPr txBox="1"/>
          <p:nvPr/>
        </p:nvSpPr>
        <p:spPr>
          <a:xfrm>
            <a:off x="6951591" y="3869079"/>
            <a:ext cx="1598590" cy="369332"/>
          </a:xfrm>
          <a:prstGeom prst="rect">
            <a:avLst/>
          </a:prstGeom>
          <a:solidFill>
            <a:srgbClr val="EAEF19">
              <a:alpha val="37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632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cxnSp>
        <p:nvCxnSpPr>
          <p:cNvPr id="71" name="Connettore curvo 70">
            <a:extLst>
              <a:ext uri="{FF2B5EF4-FFF2-40B4-BE49-F238E27FC236}">
                <a16:creationId xmlns:a16="http://schemas.microsoft.com/office/drawing/2014/main" id="{F5BAA975-9921-1F5D-1E85-8E34D9EE1B1B}"/>
              </a:ext>
            </a:extLst>
          </p:cNvPr>
          <p:cNvCxnSpPr>
            <a:cxnSpLocks/>
          </p:cNvCxnSpPr>
          <p:nvPr/>
        </p:nvCxnSpPr>
        <p:spPr>
          <a:xfrm rot="16200000" flipH="1">
            <a:off x="9314999" y="3258958"/>
            <a:ext cx="417822" cy="149080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asellaDiTesto 77">
            <a:extLst>
              <a:ext uri="{FF2B5EF4-FFF2-40B4-BE49-F238E27FC236}">
                <a16:creationId xmlns:a16="http://schemas.microsoft.com/office/drawing/2014/main" id="{BF14221F-76ED-1920-D012-45785E3B8C72}"/>
              </a:ext>
            </a:extLst>
          </p:cNvPr>
          <p:cNvSpPr txBox="1"/>
          <p:nvPr/>
        </p:nvSpPr>
        <p:spPr>
          <a:xfrm>
            <a:off x="10092041" y="4077582"/>
            <a:ext cx="1855512" cy="369332"/>
          </a:xfrm>
          <a:prstGeom prst="rect">
            <a:avLst/>
          </a:prstGeom>
          <a:solidFill>
            <a:srgbClr val="EAEF19">
              <a:alpha val="37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 Tonn 8.662</a:t>
            </a:r>
          </a:p>
        </p:txBody>
      </p:sp>
      <p:pic>
        <p:nvPicPr>
          <p:cNvPr id="2" name="Immagine 1" descr="Immagine che contiene Elementi grafici, Carattere, tipografia, design&#10;&#10;Descrizione generata automaticamente">
            <a:extLst>
              <a:ext uri="{FF2B5EF4-FFF2-40B4-BE49-F238E27FC236}">
                <a16:creationId xmlns:a16="http://schemas.microsoft.com/office/drawing/2014/main" id="{47E28314-6FAB-342D-AD32-84FB48430B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566" y="5832570"/>
            <a:ext cx="1227320" cy="797673"/>
          </a:xfrm>
          <a:prstGeom prst="rect">
            <a:avLst/>
          </a:prstGeom>
        </p:spPr>
      </p:pic>
      <p:pic>
        <p:nvPicPr>
          <p:cNvPr id="3" name="Immagine 2" descr="Immagine che contiene silhouette, cartone animato&#10;&#10;Descrizione generata automaticamente">
            <a:extLst>
              <a:ext uri="{FF2B5EF4-FFF2-40B4-BE49-F238E27FC236}">
                <a16:creationId xmlns:a16="http://schemas.microsoft.com/office/drawing/2014/main" id="{C1A695C0-CDE6-006D-7120-DBB7FDA9EB4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227" y="4812100"/>
            <a:ext cx="749104" cy="744927"/>
          </a:xfrm>
          <a:prstGeom prst="rect">
            <a:avLst/>
          </a:prstGeom>
        </p:spPr>
      </p:pic>
      <p:pic>
        <p:nvPicPr>
          <p:cNvPr id="5" name="Immagine 4" descr="Immagine che contiene clipart, cartone animato, design&#10;&#10;Descrizione generata automaticamente">
            <a:extLst>
              <a:ext uri="{FF2B5EF4-FFF2-40B4-BE49-F238E27FC236}">
                <a16:creationId xmlns:a16="http://schemas.microsoft.com/office/drawing/2014/main" id="{4A17B856-E02C-FFA9-F010-6CEF10114FA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717" y="5469311"/>
            <a:ext cx="435893" cy="327676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E2736418-58A7-52A0-F6EA-28E189941AF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96180" y="1599475"/>
            <a:ext cx="874321" cy="1025842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55B2412-8C96-36EC-F1A9-98AFD24ADA6C}"/>
              </a:ext>
            </a:extLst>
          </p:cNvPr>
          <p:cNvSpPr txBox="1"/>
          <p:nvPr/>
        </p:nvSpPr>
        <p:spPr>
          <a:xfrm>
            <a:off x="8716205" y="3586719"/>
            <a:ext cx="1855512" cy="369332"/>
          </a:xfrm>
          <a:prstGeom prst="rect">
            <a:avLst/>
          </a:prstGeom>
          <a:solidFill>
            <a:srgbClr val="EAEF19">
              <a:alpha val="37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Tonn </a:t>
            </a:r>
            <a:r>
              <a:rPr lang="it-IT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844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pic>
        <p:nvPicPr>
          <p:cNvPr id="16" name="Immagine 15" descr="Immagine che contiene cuore&#10;&#10;Il contenuto generato dall'IA potrebbe non essere corretto.">
            <a:extLst>
              <a:ext uri="{FF2B5EF4-FFF2-40B4-BE49-F238E27FC236}">
                <a16:creationId xmlns:a16="http://schemas.microsoft.com/office/drawing/2014/main" id="{1305474A-23C2-BBD7-DBD7-DC0289390DE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56946" y="4582684"/>
            <a:ext cx="767767" cy="731552"/>
          </a:xfrm>
          <a:prstGeom prst="rect">
            <a:avLst/>
          </a:prstGeom>
        </p:spPr>
      </p:pic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AD7CC82C-755B-8DC2-1FFB-FFC5D6E292CA}"/>
              </a:ext>
            </a:extLst>
          </p:cNvPr>
          <p:cNvSpPr txBox="1"/>
          <p:nvPr/>
        </p:nvSpPr>
        <p:spPr>
          <a:xfrm>
            <a:off x="399220" y="144131"/>
            <a:ext cx="9241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solidFill>
                  <a:srgbClr val="E37E05"/>
                </a:solidFill>
                <a:latin typeface="Poppins ExtraBold" pitchFamily="2" charset="77"/>
                <a:cs typeface="Poppins ExtraBold" pitchFamily="2" charset="77"/>
              </a:rPr>
              <a:t>Banco Alimentare – dati 2025 </a:t>
            </a:r>
          </a:p>
        </p:txBody>
      </p:sp>
      <p:cxnSp>
        <p:nvCxnSpPr>
          <p:cNvPr id="9" name="Connettore curvo 8">
            <a:extLst>
              <a:ext uri="{FF2B5EF4-FFF2-40B4-BE49-F238E27FC236}">
                <a16:creationId xmlns:a16="http://schemas.microsoft.com/office/drawing/2014/main" id="{2073FF90-3ADD-1859-71E1-DA8C8E9EA8A7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836931" y="3294090"/>
            <a:ext cx="742660" cy="259503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CasellaDiTesto 47">
            <a:extLst>
              <a:ext uri="{FF2B5EF4-FFF2-40B4-BE49-F238E27FC236}">
                <a16:creationId xmlns:a16="http://schemas.microsoft.com/office/drawing/2014/main" id="{AC5EC7EE-9A22-1043-BC64-1CCD9B862A4C}"/>
              </a:ext>
            </a:extLst>
          </p:cNvPr>
          <p:cNvSpPr txBox="1"/>
          <p:nvPr/>
        </p:nvSpPr>
        <p:spPr>
          <a:xfrm>
            <a:off x="1184578" y="5885555"/>
            <a:ext cx="52933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120.114 </a:t>
            </a:r>
            <a:r>
              <a:rPr kumimoji="0" lang="it-IT" sz="2000" b="0" i="0" u="none" strike="noStrike" kern="1200" cap="none" spc="0" normalizeH="0" baseline="0" noProof="0" dirty="0">
                <a:ln>
                  <a:noFill/>
                </a:ln>
                <a:solidFill>
                  <a:srgbClr val="1D2D0A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tonnellate di cibo distribuite </a:t>
            </a:r>
            <a:endParaRPr lang="it-IT" sz="2000" dirty="0"/>
          </a:p>
        </p:txBody>
      </p:sp>
      <p:sp>
        <p:nvSpPr>
          <p:cNvPr id="10" name="Cubo 9">
            <a:extLst>
              <a:ext uri="{FF2B5EF4-FFF2-40B4-BE49-F238E27FC236}">
                <a16:creationId xmlns:a16="http://schemas.microsoft.com/office/drawing/2014/main" id="{F629FAA1-A139-71F1-A1B0-0F3B06F394ED}"/>
              </a:ext>
            </a:extLst>
          </p:cNvPr>
          <p:cNvSpPr/>
          <p:nvPr/>
        </p:nvSpPr>
        <p:spPr>
          <a:xfrm>
            <a:off x="5938330" y="5981524"/>
            <a:ext cx="291544" cy="241936"/>
          </a:xfrm>
          <a:prstGeom prst="cube">
            <a:avLst/>
          </a:prstGeom>
          <a:solidFill>
            <a:srgbClr val="9C513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ubo 10">
            <a:extLst>
              <a:ext uri="{FF2B5EF4-FFF2-40B4-BE49-F238E27FC236}">
                <a16:creationId xmlns:a16="http://schemas.microsoft.com/office/drawing/2014/main" id="{8B28C147-F3FF-41D0-573D-4DD5739C1CF0}"/>
              </a:ext>
            </a:extLst>
          </p:cNvPr>
          <p:cNvSpPr/>
          <p:nvPr/>
        </p:nvSpPr>
        <p:spPr>
          <a:xfrm>
            <a:off x="6090730" y="6133924"/>
            <a:ext cx="291544" cy="241936"/>
          </a:xfrm>
          <a:prstGeom prst="cube">
            <a:avLst/>
          </a:prstGeom>
          <a:solidFill>
            <a:srgbClr val="9C513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Cubo 24">
            <a:extLst>
              <a:ext uri="{FF2B5EF4-FFF2-40B4-BE49-F238E27FC236}">
                <a16:creationId xmlns:a16="http://schemas.microsoft.com/office/drawing/2014/main" id="{0A260DDA-238B-AF3C-F9E2-F29D23A5D722}"/>
              </a:ext>
            </a:extLst>
          </p:cNvPr>
          <p:cNvSpPr/>
          <p:nvPr/>
        </p:nvSpPr>
        <p:spPr>
          <a:xfrm>
            <a:off x="6240728" y="5881338"/>
            <a:ext cx="291544" cy="241936"/>
          </a:xfrm>
          <a:prstGeom prst="cube">
            <a:avLst/>
          </a:prstGeom>
          <a:solidFill>
            <a:srgbClr val="9C513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BDE0AA66-F07D-3529-49DF-685C406162EB}"/>
              </a:ext>
            </a:extLst>
          </p:cNvPr>
          <p:cNvSpPr/>
          <p:nvPr/>
        </p:nvSpPr>
        <p:spPr>
          <a:xfrm>
            <a:off x="1759772" y="1262217"/>
            <a:ext cx="6827346" cy="16502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id="{EAE9A72B-4D46-B5BE-D394-D86BB7FA5C60}"/>
              </a:ext>
            </a:extLst>
          </p:cNvPr>
          <p:cNvSpPr/>
          <p:nvPr/>
        </p:nvSpPr>
        <p:spPr>
          <a:xfrm>
            <a:off x="1844403" y="957393"/>
            <a:ext cx="6982984" cy="2481234"/>
          </a:xfrm>
          <a:prstGeom prst="ellipse">
            <a:avLst/>
          </a:prstGeom>
          <a:noFill/>
          <a:ln w="3810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highlight>
                <a:srgbClr val="00FFFF"/>
              </a:highlight>
            </a:endParaRP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B46DA77F-DA09-BB0A-75F9-2EFA8E505EA8}"/>
              </a:ext>
            </a:extLst>
          </p:cNvPr>
          <p:cNvSpPr txBox="1"/>
          <p:nvPr/>
        </p:nvSpPr>
        <p:spPr>
          <a:xfrm>
            <a:off x="9146558" y="506492"/>
            <a:ext cx="1855512" cy="646331"/>
          </a:xfrm>
          <a:prstGeom prst="rect">
            <a:avLst/>
          </a:prstGeom>
          <a:noFill/>
          <a:ln w="508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>
                <a:highlight>
                  <a:srgbClr val="00FFFF"/>
                </a:highlight>
              </a:rPr>
              <a:t>Alimenti salvati dallo spreco</a:t>
            </a:r>
          </a:p>
        </p:txBody>
      </p: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6606BE0F-977E-7B92-CFE8-9BA9C46D7C10}"/>
              </a:ext>
            </a:extLst>
          </p:cNvPr>
          <p:cNvCxnSpPr>
            <a:cxnSpLocks/>
          </p:cNvCxnSpPr>
          <p:nvPr/>
        </p:nvCxnSpPr>
        <p:spPr>
          <a:xfrm flipV="1">
            <a:off x="8121279" y="1025430"/>
            <a:ext cx="954562" cy="441877"/>
          </a:xfrm>
          <a:prstGeom prst="line">
            <a:avLst/>
          </a:prstGeom>
          <a:ln w="41275">
            <a:solidFill>
              <a:srgbClr val="00FFFF"/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7" name="Immagine 56" descr="Immagine che contiene sorriso, illustrazione, cartone animato, arte&#10;&#10;Il contenuto generato dall'IA potrebbe non essere corretto.">
            <a:extLst>
              <a:ext uri="{FF2B5EF4-FFF2-40B4-BE49-F238E27FC236}">
                <a16:creationId xmlns:a16="http://schemas.microsoft.com/office/drawing/2014/main" id="{9BAF6659-A0DE-9DAD-2355-60E8562359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10085603" y="5448174"/>
            <a:ext cx="632085" cy="632085"/>
          </a:xfrm>
          <a:prstGeom prst="rect">
            <a:avLst/>
          </a:prstGeom>
        </p:spPr>
      </p:pic>
      <p:pic>
        <p:nvPicPr>
          <p:cNvPr id="50" name="Immagine 49">
            <a:extLst>
              <a:ext uri="{FF2B5EF4-FFF2-40B4-BE49-F238E27FC236}">
                <a16:creationId xmlns:a16="http://schemas.microsoft.com/office/drawing/2014/main" id="{9E1485B9-4C6D-D945-A3AD-3D9F2336189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7924" y="6133924"/>
            <a:ext cx="724076" cy="72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Ovale 1"/>
          <p:cNvSpPr/>
          <p:nvPr/>
        </p:nvSpPr>
        <p:spPr>
          <a:xfrm>
            <a:off x="5176412" y="1097662"/>
            <a:ext cx="2021149" cy="1954267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29" name="Immagine 27" descr="Immagine 27"/>
          <p:cNvPicPr>
            <a:picLocks noChangeAspect="1"/>
          </p:cNvPicPr>
          <p:nvPr/>
        </p:nvPicPr>
        <p:blipFill>
          <a:blip r:embed="rId3"/>
          <a:srcRect l="13059" t="9606" r="23216" b="30851"/>
          <a:stretch>
            <a:fillRect/>
          </a:stretch>
        </p:blipFill>
        <p:spPr>
          <a:xfrm>
            <a:off x="494857" y="2402762"/>
            <a:ext cx="4047800" cy="2140192"/>
          </a:xfrm>
          <a:prstGeom prst="rect">
            <a:avLst/>
          </a:prstGeom>
          <a:ln w="12700">
            <a:miter lim="4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431" name="Ovale 10"/>
          <p:cNvSpPr/>
          <p:nvPr/>
        </p:nvSpPr>
        <p:spPr>
          <a:xfrm>
            <a:off x="9296900" y="1245700"/>
            <a:ext cx="2021149" cy="195426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2" name="Ovale 11"/>
          <p:cNvSpPr/>
          <p:nvPr/>
        </p:nvSpPr>
        <p:spPr>
          <a:xfrm>
            <a:off x="7287311" y="3958327"/>
            <a:ext cx="2009589" cy="195426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2700">
            <a:miter lim="4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6" name="CasellaDiTesto 20"/>
          <p:cNvSpPr txBox="1"/>
          <p:nvPr/>
        </p:nvSpPr>
        <p:spPr>
          <a:xfrm>
            <a:off x="5708102" y="2453585"/>
            <a:ext cx="957770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rPr dirty="0"/>
              <a:t>SOCIAL</a:t>
            </a:r>
            <a:r>
              <a:rPr lang="it-IT" dirty="0"/>
              <a:t>E</a:t>
            </a:r>
            <a:endParaRPr dirty="0"/>
          </a:p>
        </p:txBody>
      </p:sp>
      <p:sp>
        <p:nvSpPr>
          <p:cNvPr id="437" name="Recycle3"/>
          <p:cNvSpPr/>
          <p:nvPr/>
        </p:nvSpPr>
        <p:spPr>
          <a:xfrm>
            <a:off x="10014140" y="1697858"/>
            <a:ext cx="645141" cy="636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5" h="21121" extrusionOk="0">
                <a:moveTo>
                  <a:pt x="2314" y="12886"/>
                </a:moveTo>
                <a:cubicBezTo>
                  <a:pt x="1671" y="13831"/>
                  <a:pt x="771" y="15721"/>
                  <a:pt x="2442" y="16936"/>
                </a:cubicBezTo>
                <a:cubicBezTo>
                  <a:pt x="3085" y="17341"/>
                  <a:pt x="3728" y="17611"/>
                  <a:pt x="4371" y="17746"/>
                </a:cubicBezTo>
                <a:cubicBezTo>
                  <a:pt x="4757" y="17746"/>
                  <a:pt x="4885" y="18556"/>
                  <a:pt x="4242" y="18556"/>
                </a:cubicBezTo>
                <a:cubicBezTo>
                  <a:pt x="3600" y="18556"/>
                  <a:pt x="642" y="18286"/>
                  <a:pt x="128" y="15856"/>
                </a:cubicBezTo>
                <a:cubicBezTo>
                  <a:pt x="-129" y="14506"/>
                  <a:pt x="128" y="13291"/>
                  <a:pt x="900" y="11941"/>
                </a:cubicBezTo>
                <a:lnTo>
                  <a:pt x="2057" y="9781"/>
                </a:lnTo>
                <a:lnTo>
                  <a:pt x="0" y="8566"/>
                </a:lnTo>
                <a:lnTo>
                  <a:pt x="5528" y="5056"/>
                </a:lnTo>
                <a:lnTo>
                  <a:pt x="5528" y="11806"/>
                </a:lnTo>
                <a:lnTo>
                  <a:pt x="3471" y="10591"/>
                </a:lnTo>
                <a:lnTo>
                  <a:pt x="2314" y="12886"/>
                </a:lnTo>
                <a:close/>
                <a:moveTo>
                  <a:pt x="9128" y="1681"/>
                </a:moveTo>
                <a:cubicBezTo>
                  <a:pt x="10928" y="736"/>
                  <a:pt x="12085" y="2491"/>
                  <a:pt x="12600" y="3436"/>
                </a:cubicBezTo>
                <a:lnTo>
                  <a:pt x="13885" y="5596"/>
                </a:lnTo>
                <a:lnTo>
                  <a:pt x="11828" y="6946"/>
                </a:lnTo>
                <a:lnTo>
                  <a:pt x="17614" y="10051"/>
                </a:lnTo>
                <a:lnTo>
                  <a:pt x="17357" y="3301"/>
                </a:lnTo>
                <a:lnTo>
                  <a:pt x="15300" y="4651"/>
                </a:lnTo>
                <a:lnTo>
                  <a:pt x="14014" y="2626"/>
                </a:lnTo>
                <a:cubicBezTo>
                  <a:pt x="13242" y="1411"/>
                  <a:pt x="12600" y="466"/>
                  <a:pt x="11057" y="61"/>
                </a:cubicBezTo>
                <a:cubicBezTo>
                  <a:pt x="8485" y="-479"/>
                  <a:pt x="6814" y="2761"/>
                  <a:pt x="6814" y="2761"/>
                </a:cubicBezTo>
                <a:cubicBezTo>
                  <a:pt x="6557" y="3166"/>
                  <a:pt x="7200" y="3571"/>
                  <a:pt x="7585" y="3031"/>
                </a:cubicBezTo>
                <a:cubicBezTo>
                  <a:pt x="7971" y="2491"/>
                  <a:pt x="8485" y="2086"/>
                  <a:pt x="9128" y="1681"/>
                </a:cubicBezTo>
                <a:close/>
                <a:moveTo>
                  <a:pt x="19671" y="12211"/>
                </a:moveTo>
                <a:cubicBezTo>
                  <a:pt x="19542" y="11806"/>
                  <a:pt x="18771" y="11941"/>
                  <a:pt x="19028" y="12616"/>
                </a:cubicBezTo>
                <a:cubicBezTo>
                  <a:pt x="19285" y="13291"/>
                  <a:pt x="19285" y="13966"/>
                  <a:pt x="19285" y="14641"/>
                </a:cubicBezTo>
                <a:cubicBezTo>
                  <a:pt x="19157" y="16936"/>
                  <a:pt x="17100" y="16936"/>
                  <a:pt x="16071" y="16936"/>
                </a:cubicBezTo>
                <a:lnTo>
                  <a:pt x="13628" y="16936"/>
                </a:lnTo>
                <a:lnTo>
                  <a:pt x="13628" y="14371"/>
                </a:lnTo>
                <a:lnTo>
                  <a:pt x="7971" y="17746"/>
                </a:lnTo>
                <a:lnTo>
                  <a:pt x="13628" y="21121"/>
                </a:lnTo>
                <a:lnTo>
                  <a:pt x="13628" y="18556"/>
                </a:lnTo>
                <a:lnTo>
                  <a:pt x="16071" y="18556"/>
                </a:lnTo>
                <a:cubicBezTo>
                  <a:pt x="17485" y="18556"/>
                  <a:pt x="18514" y="18286"/>
                  <a:pt x="19542" y="17341"/>
                </a:cubicBezTo>
                <a:cubicBezTo>
                  <a:pt x="21471" y="15586"/>
                  <a:pt x="19671" y="12211"/>
                  <a:pt x="19671" y="12211"/>
                </a:cubicBezTo>
                <a:close/>
              </a:path>
            </a:pathLst>
          </a:custGeom>
          <a:solidFill>
            <a:srgbClr val="FFFFFF">
              <a:alpha val="50195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C55A11"/>
                </a:solidFill>
              </a:defRPr>
            </a:pPr>
            <a:endParaRPr/>
          </a:p>
        </p:txBody>
      </p:sp>
      <p:sp>
        <p:nvSpPr>
          <p:cNvPr id="438" name="CasellaDiTesto 22"/>
          <p:cNvSpPr txBox="1"/>
          <p:nvPr/>
        </p:nvSpPr>
        <p:spPr>
          <a:xfrm>
            <a:off x="9654479" y="2402762"/>
            <a:ext cx="1364461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rPr dirty="0"/>
              <a:t>ECONOMIC</a:t>
            </a:r>
            <a:r>
              <a:rPr lang="it-IT" dirty="0"/>
              <a:t>O</a:t>
            </a:r>
            <a:endParaRPr dirty="0"/>
          </a:p>
        </p:txBody>
      </p:sp>
      <p:grpSp>
        <p:nvGrpSpPr>
          <p:cNvPr id="441" name="Earth2"/>
          <p:cNvGrpSpPr/>
          <p:nvPr/>
        </p:nvGrpSpPr>
        <p:grpSpPr>
          <a:xfrm>
            <a:off x="7921064" y="4245113"/>
            <a:ext cx="742080" cy="742080"/>
            <a:chOff x="0" y="0"/>
            <a:chExt cx="742078" cy="742078"/>
          </a:xfrm>
        </p:grpSpPr>
        <p:sp>
          <p:nvSpPr>
            <p:cNvPr id="439" name="Earth2"/>
            <p:cNvSpPr/>
            <p:nvPr/>
          </p:nvSpPr>
          <p:spPr>
            <a:xfrm>
              <a:off x="568400" y="229816"/>
              <a:ext cx="57894" cy="35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09" y="20815"/>
                  </a:moveTo>
                  <a:lnTo>
                    <a:pt x="11782" y="18458"/>
                  </a:lnTo>
                  <a:lnTo>
                    <a:pt x="18900" y="21600"/>
                  </a:lnTo>
                  <a:lnTo>
                    <a:pt x="21600" y="13745"/>
                  </a:lnTo>
                  <a:lnTo>
                    <a:pt x="4909" y="0"/>
                  </a:lnTo>
                  <a:lnTo>
                    <a:pt x="0" y="14531"/>
                  </a:lnTo>
                  <a:lnTo>
                    <a:pt x="2209" y="20815"/>
                  </a:lnTo>
                  <a:close/>
                </a:path>
              </a:pathLst>
            </a:custGeom>
            <a:solidFill>
              <a:srgbClr val="FFFFFF">
                <a:alpha val="5294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40" name="Earth2"/>
            <p:cNvSpPr/>
            <p:nvPr/>
          </p:nvSpPr>
          <p:spPr>
            <a:xfrm>
              <a:off x="0" y="0"/>
              <a:ext cx="742079" cy="742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094" y="1382"/>
                  </a:moveTo>
                  <a:cubicBezTo>
                    <a:pt x="16094" y="1382"/>
                    <a:pt x="16094" y="1382"/>
                    <a:pt x="16094" y="1382"/>
                  </a:cubicBezTo>
                  <a:cubicBezTo>
                    <a:pt x="15845" y="1248"/>
                    <a:pt x="15615" y="1114"/>
                    <a:pt x="15366" y="998"/>
                  </a:cubicBezTo>
                  <a:cubicBezTo>
                    <a:pt x="15366" y="998"/>
                    <a:pt x="15346" y="998"/>
                    <a:pt x="15346" y="998"/>
                  </a:cubicBezTo>
                  <a:cubicBezTo>
                    <a:pt x="15097" y="883"/>
                    <a:pt x="14848" y="768"/>
                    <a:pt x="14598" y="672"/>
                  </a:cubicBezTo>
                  <a:cubicBezTo>
                    <a:pt x="14598" y="672"/>
                    <a:pt x="14579" y="672"/>
                    <a:pt x="14579" y="672"/>
                  </a:cubicBezTo>
                  <a:cubicBezTo>
                    <a:pt x="14445" y="614"/>
                    <a:pt x="14330" y="576"/>
                    <a:pt x="14195" y="538"/>
                  </a:cubicBezTo>
                  <a:cubicBezTo>
                    <a:pt x="14195" y="538"/>
                    <a:pt x="14176" y="538"/>
                    <a:pt x="14157" y="518"/>
                  </a:cubicBezTo>
                  <a:cubicBezTo>
                    <a:pt x="14042" y="480"/>
                    <a:pt x="13908" y="442"/>
                    <a:pt x="13793" y="403"/>
                  </a:cubicBezTo>
                  <a:cubicBezTo>
                    <a:pt x="13793" y="403"/>
                    <a:pt x="13793" y="403"/>
                    <a:pt x="13793" y="403"/>
                  </a:cubicBezTo>
                  <a:cubicBezTo>
                    <a:pt x="13658" y="365"/>
                    <a:pt x="13524" y="346"/>
                    <a:pt x="13409" y="307"/>
                  </a:cubicBezTo>
                  <a:cubicBezTo>
                    <a:pt x="13390" y="307"/>
                    <a:pt x="13371" y="288"/>
                    <a:pt x="13351" y="288"/>
                  </a:cubicBezTo>
                  <a:cubicBezTo>
                    <a:pt x="13217" y="269"/>
                    <a:pt x="13083" y="230"/>
                    <a:pt x="12968" y="211"/>
                  </a:cubicBezTo>
                  <a:lnTo>
                    <a:pt x="12948" y="211"/>
                  </a:lnTo>
                  <a:cubicBezTo>
                    <a:pt x="12833" y="173"/>
                    <a:pt x="12699" y="154"/>
                    <a:pt x="12584" y="134"/>
                  </a:cubicBezTo>
                  <a:cubicBezTo>
                    <a:pt x="12546" y="134"/>
                    <a:pt x="12526" y="134"/>
                    <a:pt x="12507" y="134"/>
                  </a:cubicBezTo>
                  <a:cubicBezTo>
                    <a:pt x="12392" y="96"/>
                    <a:pt x="12258" y="96"/>
                    <a:pt x="12124" y="77"/>
                  </a:cubicBezTo>
                  <a:cubicBezTo>
                    <a:pt x="12104" y="77"/>
                    <a:pt x="12085" y="58"/>
                    <a:pt x="12066" y="58"/>
                  </a:cubicBezTo>
                  <a:cubicBezTo>
                    <a:pt x="11951" y="58"/>
                    <a:pt x="11836" y="38"/>
                    <a:pt x="11721" y="38"/>
                  </a:cubicBezTo>
                  <a:cubicBezTo>
                    <a:pt x="11702" y="19"/>
                    <a:pt x="11682" y="19"/>
                    <a:pt x="11663" y="19"/>
                  </a:cubicBezTo>
                  <a:cubicBezTo>
                    <a:pt x="11529" y="19"/>
                    <a:pt x="11414" y="0"/>
                    <a:pt x="11280" y="0"/>
                  </a:cubicBezTo>
                  <a:cubicBezTo>
                    <a:pt x="11241" y="0"/>
                    <a:pt x="11222" y="0"/>
                    <a:pt x="11184" y="0"/>
                  </a:cubicBezTo>
                  <a:cubicBezTo>
                    <a:pt x="11069" y="0"/>
                    <a:pt x="10934" y="0"/>
                    <a:pt x="10800" y="0"/>
                  </a:cubicBezTo>
                  <a:cubicBezTo>
                    <a:pt x="10704" y="0"/>
                    <a:pt x="10608" y="0"/>
                    <a:pt x="10512" y="0"/>
                  </a:cubicBezTo>
                  <a:cubicBezTo>
                    <a:pt x="10493" y="0"/>
                    <a:pt x="10474" y="0"/>
                    <a:pt x="10436" y="0"/>
                  </a:cubicBezTo>
                  <a:cubicBezTo>
                    <a:pt x="10378" y="0"/>
                    <a:pt x="10320" y="0"/>
                    <a:pt x="10244" y="0"/>
                  </a:cubicBezTo>
                  <a:cubicBezTo>
                    <a:pt x="10205" y="0"/>
                    <a:pt x="10167" y="0"/>
                    <a:pt x="10129" y="19"/>
                  </a:cubicBezTo>
                  <a:cubicBezTo>
                    <a:pt x="10071" y="19"/>
                    <a:pt x="10013" y="19"/>
                    <a:pt x="9975" y="19"/>
                  </a:cubicBezTo>
                  <a:cubicBezTo>
                    <a:pt x="9918" y="19"/>
                    <a:pt x="9879" y="38"/>
                    <a:pt x="9841" y="38"/>
                  </a:cubicBezTo>
                  <a:cubicBezTo>
                    <a:pt x="9802" y="38"/>
                    <a:pt x="9745" y="38"/>
                    <a:pt x="9707" y="38"/>
                  </a:cubicBezTo>
                  <a:cubicBezTo>
                    <a:pt x="9649" y="58"/>
                    <a:pt x="9611" y="58"/>
                    <a:pt x="9553" y="58"/>
                  </a:cubicBezTo>
                  <a:cubicBezTo>
                    <a:pt x="9515" y="77"/>
                    <a:pt x="9476" y="77"/>
                    <a:pt x="9438" y="77"/>
                  </a:cubicBezTo>
                  <a:cubicBezTo>
                    <a:pt x="9380" y="77"/>
                    <a:pt x="9323" y="96"/>
                    <a:pt x="9265" y="96"/>
                  </a:cubicBezTo>
                  <a:cubicBezTo>
                    <a:pt x="9227" y="96"/>
                    <a:pt x="9208" y="115"/>
                    <a:pt x="9169" y="115"/>
                  </a:cubicBezTo>
                  <a:cubicBezTo>
                    <a:pt x="9112" y="115"/>
                    <a:pt x="9054" y="134"/>
                    <a:pt x="8997" y="134"/>
                  </a:cubicBezTo>
                  <a:cubicBezTo>
                    <a:pt x="8958" y="154"/>
                    <a:pt x="8920" y="154"/>
                    <a:pt x="8901" y="154"/>
                  </a:cubicBezTo>
                  <a:cubicBezTo>
                    <a:pt x="8843" y="173"/>
                    <a:pt x="8786" y="173"/>
                    <a:pt x="8728" y="192"/>
                  </a:cubicBezTo>
                  <a:cubicBezTo>
                    <a:pt x="8690" y="192"/>
                    <a:pt x="8671" y="192"/>
                    <a:pt x="8632" y="211"/>
                  </a:cubicBezTo>
                  <a:cubicBezTo>
                    <a:pt x="8575" y="211"/>
                    <a:pt x="8517" y="230"/>
                    <a:pt x="8460" y="250"/>
                  </a:cubicBezTo>
                  <a:cubicBezTo>
                    <a:pt x="8421" y="250"/>
                    <a:pt x="8402" y="250"/>
                    <a:pt x="8383" y="269"/>
                  </a:cubicBezTo>
                  <a:cubicBezTo>
                    <a:pt x="8306" y="288"/>
                    <a:pt x="8249" y="288"/>
                    <a:pt x="8191" y="307"/>
                  </a:cubicBezTo>
                  <a:cubicBezTo>
                    <a:pt x="8172" y="307"/>
                    <a:pt x="8134" y="326"/>
                    <a:pt x="8114" y="326"/>
                  </a:cubicBezTo>
                  <a:cubicBezTo>
                    <a:pt x="8057" y="346"/>
                    <a:pt x="7999" y="365"/>
                    <a:pt x="7923" y="384"/>
                  </a:cubicBezTo>
                  <a:cubicBezTo>
                    <a:pt x="7903" y="384"/>
                    <a:pt x="7884" y="384"/>
                    <a:pt x="7865" y="403"/>
                  </a:cubicBezTo>
                  <a:cubicBezTo>
                    <a:pt x="7788" y="422"/>
                    <a:pt x="7731" y="442"/>
                    <a:pt x="7673" y="461"/>
                  </a:cubicBezTo>
                  <a:cubicBezTo>
                    <a:pt x="7654" y="461"/>
                    <a:pt x="7635" y="461"/>
                    <a:pt x="7616" y="480"/>
                  </a:cubicBezTo>
                  <a:cubicBezTo>
                    <a:pt x="7539" y="499"/>
                    <a:pt x="7481" y="518"/>
                    <a:pt x="7405" y="538"/>
                  </a:cubicBezTo>
                  <a:cubicBezTo>
                    <a:pt x="7385" y="538"/>
                    <a:pt x="7366" y="538"/>
                    <a:pt x="7347" y="557"/>
                  </a:cubicBezTo>
                  <a:cubicBezTo>
                    <a:pt x="7290" y="576"/>
                    <a:pt x="7213" y="595"/>
                    <a:pt x="7155" y="614"/>
                  </a:cubicBezTo>
                  <a:cubicBezTo>
                    <a:pt x="7136" y="634"/>
                    <a:pt x="7117" y="634"/>
                    <a:pt x="7117" y="634"/>
                  </a:cubicBezTo>
                  <a:cubicBezTo>
                    <a:pt x="7040" y="672"/>
                    <a:pt x="6963" y="691"/>
                    <a:pt x="6906" y="710"/>
                  </a:cubicBezTo>
                  <a:cubicBezTo>
                    <a:pt x="6887" y="730"/>
                    <a:pt x="6887" y="730"/>
                    <a:pt x="6867" y="730"/>
                  </a:cubicBezTo>
                  <a:cubicBezTo>
                    <a:pt x="6791" y="768"/>
                    <a:pt x="6733" y="787"/>
                    <a:pt x="6656" y="806"/>
                  </a:cubicBezTo>
                  <a:cubicBezTo>
                    <a:pt x="6637" y="826"/>
                    <a:pt x="6637" y="826"/>
                    <a:pt x="6618" y="826"/>
                  </a:cubicBezTo>
                  <a:cubicBezTo>
                    <a:pt x="6561" y="864"/>
                    <a:pt x="6484" y="883"/>
                    <a:pt x="6407" y="922"/>
                  </a:cubicBezTo>
                  <a:cubicBezTo>
                    <a:pt x="6407" y="922"/>
                    <a:pt x="6388" y="922"/>
                    <a:pt x="6388" y="941"/>
                  </a:cubicBezTo>
                  <a:cubicBezTo>
                    <a:pt x="6311" y="960"/>
                    <a:pt x="6234" y="998"/>
                    <a:pt x="6177" y="1037"/>
                  </a:cubicBezTo>
                  <a:cubicBezTo>
                    <a:pt x="6158" y="1037"/>
                    <a:pt x="6158" y="1037"/>
                    <a:pt x="6139" y="1037"/>
                  </a:cubicBezTo>
                  <a:cubicBezTo>
                    <a:pt x="6081" y="1075"/>
                    <a:pt x="6004" y="1114"/>
                    <a:pt x="5928" y="1152"/>
                  </a:cubicBezTo>
                  <a:cubicBezTo>
                    <a:pt x="5928" y="1152"/>
                    <a:pt x="5928" y="1152"/>
                    <a:pt x="5908" y="1152"/>
                  </a:cubicBezTo>
                  <a:cubicBezTo>
                    <a:pt x="5851" y="1190"/>
                    <a:pt x="5774" y="1229"/>
                    <a:pt x="5697" y="1267"/>
                  </a:cubicBezTo>
                  <a:cubicBezTo>
                    <a:pt x="5697" y="1267"/>
                    <a:pt x="5697" y="1286"/>
                    <a:pt x="5678" y="1286"/>
                  </a:cubicBezTo>
                  <a:cubicBezTo>
                    <a:pt x="5621" y="1325"/>
                    <a:pt x="5544" y="1363"/>
                    <a:pt x="5467" y="1402"/>
                  </a:cubicBezTo>
                  <a:cubicBezTo>
                    <a:pt x="5467" y="1402"/>
                    <a:pt x="5467" y="1402"/>
                    <a:pt x="5467" y="1402"/>
                  </a:cubicBezTo>
                  <a:cubicBezTo>
                    <a:pt x="5390" y="1440"/>
                    <a:pt x="5314" y="1478"/>
                    <a:pt x="5237" y="1536"/>
                  </a:cubicBezTo>
                  <a:cubicBezTo>
                    <a:pt x="5160" y="1574"/>
                    <a:pt x="5103" y="1632"/>
                    <a:pt x="5026" y="1670"/>
                  </a:cubicBezTo>
                  <a:cubicBezTo>
                    <a:pt x="4949" y="1709"/>
                    <a:pt x="4872" y="1766"/>
                    <a:pt x="4815" y="1805"/>
                  </a:cubicBezTo>
                  <a:cubicBezTo>
                    <a:pt x="4796" y="1805"/>
                    <a:pt x="4796" y="1805"/>
                    <a:pt x="4796" y="1805"/>
                  </a:cubicBezTo>
                  <a:cubicBezTo>
                    <a:pt x="4738" y="1862"/>
                    <a:pt x="4661" y="1901"/>
                    <a:pt x="4585" y="1958"/>
                  </a:cubicBezTo>
                  <a:cubicBezTo>
                    <a:pt x="4527" y="2016"/>
                    <a:pt x="4450" y="2054"/>
                    <a:pt x="4374" y="2112"/>
                  </a:cubicBezTo>
                  <a:cubicBezTo>
                    <a:pt x="4316" y="2170"/>
                    <a:pt x="4239" y="2208"/>
                    <a:pt x="4182" y="2266"/>
                  </a:cubicBezTo>
                  <a:cubicBezTo>
                    <a:pt x="4105" y="2323"/>
                    <a:pt x="4048" y="2381"/>
                    <a:pt x="3971" y="2419"/>
                  </a:cubicBezTo>
                  <a:cubicBezTo>
                    <a:pt x="3913" y="2477"/>
                    <a:pt x="3837" y="2534"/>
                    <a:pt x="3779" y="2592"/>
                  </a:cubicBezTo>
                  <a:cubicBezTo>
                    <a:pt x="3702" y="2650"/>
                    <a:pt x="3645" y="2707"/>
                    <a:pt x="3587" y="2765"/>
                  </a:cubicBezTo>
                  <a:cubicBezTo>
                    <a:pt x="3530" y="2822"/>
                    <a:pt x="3453" y="2880"/>
                    <a:pt x="3395" y="2938"/>
                  </a:cubicBezTo>
                  <a:cubicBezTo>
                    <a:pt x="3338" y="2995"/>
                    <a:pt x="3280" y="3053"/>
                    <a:pt x="3204" y="3110"/>
                  </a:cubicBezTo>
                  <a:cubicBezTo>
                    <a:pt x="3204" y="3110"/>
                    <a:pt x="3204" y="3110"/>
                    <a:pt x="3204" y="3110"/>
                  </a:cubicBezTo>
                  <a:cubicBezTo>
                    <a:pt x="2321" y="3994"/>
                    <a:pt x="1592" y="5011"/>
                    <a:pt x="1055" y="6163"/>
                  </a:cubicBezTo>
                  <a:cubicBezTo>
                    <a:pt x="1036" y="6182"/>
                    <a:pt x="1036" y="6202"/>
                    <a:pt x="1017" y="6221"/>
                  </a:cubicBezTo>
                  <a:cubicBezTo>
                    <a:pt x="998" y="6278"/>
                    <a:pt x="959" y="6355"/>
                    <a:pt x="921" y="6432"/>
                  </a:cubicBezTo>
                  <a:cubicBezTo>
                    <a:pt x="921" y="6451"/>
                    <a:pt x="902" y="6470"/>
                    <a:pt x="902" y="6490"/>
                  </a:cubicBezTo>
                  <a:cubicBezTo>
                    <a:pt x="863" y="6566"/>
                    <a:pt x="844" y="6624"/>
                    <a:pt x="806" y="6701"/>
                  </a:cubicBezTo>
                  <a:cubicBezTo>
                    <a:pt x="806" y="6720"/>
                    <a:pt x="787" y="6739"/>
                    <a:pt x="787" y="6778"/>
                  </a:cubicBezTo>
                  <a:cubicBezTo>
                    <a:pt x="748" y="6835"/>
                    <a:pt x="729" y="6912"/>
                    <a:pt x="691" y="6989"/>
                  </a:cubicBezTo>
                  <a:cubicBezTo>
                    <a:pt x="691" y="7008"/>
                    <a:pt x="691" y="7027"/>
                    <a:pt x="671" y="7046"/>
                  </a:cubicBezTo>
                  <a:cubicBezTo>
                    <a:pt x="614" y="7238"/>
                    <a:pt x="537" y="7411"/>
                    <a:pt x="480" y="7603"/>
                  </a:cubicBezTo>
                  <a:cubicBezTo>
                    <a:pt x="480" y="7622"/>
                    <a:pt x="480" y="7661"/>
                    <a:pt x="460" y="7680"/>
                  </a:cubicBezTo>
                  <a:cubicBezTo>
                    <a:pt x="441" y="7738"/>
                    <a:pt x="422" y="7814"/>
                    <a:pt x="403" y="7891"/>
                  </a:cubicBezTo>
                  <a:cubicBezTo>
                    <a:pt x="403" y="7930"/>
                    <a:pt x="384" y="7949"/>
                    <a:pt x="384" y="7987"/>
                  </a:cubicBezTo>
                  <a:cubicBezTo>
                    <a:pt x="364" y="8045"/>
                    <a:pt x="345" y="8122"/>
                    <a:pt x="326" y="8179"/>
                  </a:cubicBezTo>
                  <a:cubicBezTo>
                    <a:pt x="326" y="8218"/>
                    <a:pt x="307" y="8237"/>
                    <a:pt x="307" y="8275"/>
                  </a:cubicBezTo>
                  <a:cubicBezTo>
                    <a:pt x="288" y="8352"/>
                    <a:pt x="269" y="8410"/>
                    <a:pt x="249" y="8486"/>
                  </a:cubicBezTo>
                  <a:cubicBezTo>
                    <a:pt x="249" y="8506"/>
                    <a:pt x="249" y="8544"/>
                    <a:pt x="230" y="8563"/>
                  </a:cubicBezTo>
                  <a:cubicBezTo>
                    <a:pt x="230" y="8659"/>
                    <a:pt x="211" y="8736"/>
                    <a:pt x="192" y="8813"/>
                  </a:cubicBezTo>
                  <a:cubicBezTo>
                    <a:pt x="192" y="8832"/>
                    <a:pt x="192" y="8851"/>
                    <a:pt x="173" y="8870"/>
                  </a:cubicBezTo>
                  <a:cubicBezTo>
                    <a:pt x="153" y="8966"/>
                    <a:pt x="153" y="9062"/>
                    <a:pt x="134" y="9158"/>
                  </a:cubicBezTo>
                  <a:cubicBezTo>
                    <a:pt x="134" y="9178"/>
                    <a:pt x="134" y="9197"/>
                    <a:pt x="115" y="9216"/>
                  </a:cubicBezTo>
                  <a:cubicBezTo>
                    <a:pt x="115" y="9293"/>
                    <a:pt x="96" y="9389"/>
                    <a:pt x="96" y="9466"/>
                  </a:cubicBezTo>
                  <a:cubicBezTo>
                    <a:pt x="96" y="9485"/>
                    <a:pt x="77" y="9523"/>
                    <a:pt x="77" y="9562"/>
                  </a:cubicBezTo>
                  <a:cubicBezTo>
                    <a:pt x="77" y="9619"/>
                    <a:pt x="58" y="9696"/>
                    <a:pt x="58" y="9754"/>
                  </a:cubicBezTo>
                  <a:cubicBezTo>
                    <a:pt x="58" y="9792"/>
                    <a:pt x="58" y="9830"/>
                    <a:pt x="58" y="9869"/>
                  </a:cubicBezTo>
                  <a:cubicBezTo>
                    <a:pt x="38" y="9926"/>
                    <a:pt x="38" y="10003"/>
                    <a:pt x="38" y="10061"/>
                  </a:cubicBezTo>
                  <a:cubicBezTo>
                    <a:pt x="38" y="10099"/>
                    <a:pt x="38" y="10138"/>
                    <a:pt x="19" y="10176"/>
                  </a:cubicBezTo>
                  <a:cubicBezTo>
                    <a:pt x="19" y="10253"/>
                    <a:pt x="19" y="10310"/>
                    <a:pt x="19" y="10387"/>
                  </a:cubicBezTo>
                  <a:cubicBezTo>
                    <a:pt x="19" y="10426"/>
                    <a:pt x="19" y="10445"/>
                    <a:pt x="19" y="10483"/>
                  </a:cubicBezTo>
                  <a:cubicBezTo>
                    <a:pt x="19" y="10579"/>
                    <a:pt x="0" y="10694"/>
                    <a:pt x="0" y="10790"/>
                  </a:cubicBezTo>
                  <a:cubicBezTo>
                    <a:pt x="0" y="16762"/>
                    <a:pt x="4834" y="21600"/>
                    <a:pt x="10800" y="21600"/>
                  </a:cubicBezTo>
                  <a:cubicBezTo>
                    <a:pt x="16766" y="21600"/>
                    <a:pt x="21600" y="16762"/>
                    <a:pt x="21600" y="10790"/>
                  </a:cubicBezTo>
                  <a:cubicBezTo>
                    <a:pt x="21600" y="6758"/>
                    <a:pt x="19375" y="3226"/>
                    <a:pt x="16094" y="1382"/>
                  </a:cubicBezTo>
                  <a:close/>
                  <a:moveTo>
                    <a:pt x="19432" y="6605"/>
                  </a:moveTo>
                  <a:lnTo>
                    <a:pt x="18742" y="6989"/>
                  </a:lnTo>
                  <a:lnTo>
                    <a:pt x="19010" y="7680"/>
                  </a:lnTo>
                  <a:lnTo>
                    <a:pt x="18895" y="8160"/>
                  </a:lnTo>
                  <a:lnTo>
                    <a:pt x="19586" y="8218"/>
                  </a:lnTo>
                  <a:lnTo>
                    <a:pt x="19471" y="7430"/>
                  </a:lnTo>
                  <a:lnTo>
                    <a:pt x="19202" y="7066"/>
                  </a:lnTo>
                  <a:lnTo>
                    <a:pt x="19509" y="6931"/>
                  </a:lnTo>
                  <a:lnTo>
                    <a:pt x="19509" y="6778"/>
                  </a:lnTo>
                  <a:cubicBezTo>
                    <a:pt x="19912" y="7661"/>
                    <a:pt x="20200" y="8621"/>
                    <a:pt x="20315" y="9619"/>
                  </a:cubicBezTo>
                  <a:lnTo>
                    <a:pt x="19567" y="9485"/>
                  </a:lnTo>
                  <a:lnTo>
                    <a:pt x="19145" y="9120"/>
                  </a:lnTo>
                  <a:lnTo>
                    <a:pt x="18914" y="9235"/>
                  </a:lnTo>
                  <a:lnTo>
                    <a:pt x="19240" y="9984"/>
                  </a:lnTo>
                  <a:lnTo>
                    <a:pt x="19720" y="9734"/>
                  </a:lnTo>
                  <a:lnTo>
                    <a:pt x="20372" y="10214"/>
                  </a:lnTo>
                  <a:lnTo>
                    <a:pt x="20372" y="10234"/>
                  </a:lnTo>
                  <a:lnTo>
                    <a:pt x="18454" y="11366"/>
                  </a:lnTo>
                  <a:lnTo>
                    <a:pt x="17476" y="9427"/>
                  </a:lnTo>
                  <a:lnTo>
                    <a:pt x="17265" y="9446"/>
                  </a:lnTo>
                  <a:lnTo>
                    <a:pt x="18281" y="11770"/>
                  </a:lnTo>
                  <a:lnTo>
                    <a:pt x="19260" y="11309"/>
                  </a:lnTo>
                  <a:lnTo>
                    <a:pt x="18953" y="12384"/>
                  </a:lnTo>
                  <a:lnTo>
                    <a:pt x="17974" y="13286"/>
                  </a:lnTo>
                  <a:lnTo>
                    <a:pt x="18109" y="14611"/>
                  </a:lnTo>
                  <a:lnTo>
                    <a:pt x="17572" y="15053"/>
                  </a:lnTo>
                  <a:lnTo>
                    <a:pt x="16536" y="16973"/>
                  </a:lnTo>
                  <a:lnTo>
                    <a:pt x="15519" y="17165"/>
                  </a:lnTo>
                  <a:lnTo>
                    <a:pt x="14617" y="14995"/>
                  </a:lnTo>
                  <a:lnTo>
                    <a:pt x="14848" y="13997"/>
                  </a:lnTo>
                  <a:lnTo>
                    <a:pt x="14291" y="12269"/>
                  </a:lnTo>
                  <a:lnTo>
                    <a:pt x="12392" y="12384"/>
                  </a:lnTo>
                  <a:lnTo>
                    <a:pt x="11356" y="11366"/>
                  </a:lnTo>
                  <a:lnTo>
                    <a:pt x="11529" y="9696"/>
                  </a:lnTo>
                  <a:lnTo>
                    <a:pt x="12546" y="8467"/>
                  </a:lnTo>
                  <a:lnTo>
                    <a:pt x="14541" y="8122"/>
                  </a:lnTo>
                  <a:lnTo>
                    <a:pt x="14656" y="8640"/>
                  </a:lnTo>
                  <a:lnTo>
                    <a:pt x="15461" y="9178"/>
                  </a:lnTo>
                  <a:lnTo>
                    <a:pt x="15768" y="8736"/>
                  </a:lnTo>
                  <a:lnTo>
                    <a:pt x="16996" y="9062"/>
                  </a:lnTo>
                  <a:lnTo>
                    <a:pt x="17322" y="8870"/>
                  </a:lnTo>
                  <a:lnTo>
                    <a:pt x="17456" y="8390"/>
                  </a:lnTo>
                  <a:lnTo>
                    <a:pt x="16612" y="8256"/>
                  </a:lnTo>
                  <a:lnTo>
                    <a:pt x="16325" y="7776"/>
                  </a:lnTo>
                  <a:lnTo>
                    <a:pt x="16133" y="7680"/>
                  </a:lnTo>
                  <a:lnTo>
                    <a:pt x="15960" y="8275"/>
                  </a:lnTo>
                  <a:lnTo>
                    <a:pt x="15577" y="7814"/>
                  </a:lnTo>
                  <a:lnTo>
                    <a:pt x="15615" y="7411"/>
                  </a:lnTo>
                  <a:lnTo>
                    <a:pt x="15097" y="7008"/>
                  </a:lnTo>
                  <a:lnTo>
                    <a:pt x="14809" y="6854"/>
                  </a:lnTo>
                  <a:lnTo>
                    <a:pt x="14828" y="7258"/>
                  </a:lnTo>
                  <a:lnTo>
                    <a:pt x="15461" y="7680"/>
                  </a:lnTo>
                  <a:lnTo>
                    <a:pt x="15135" y="8064"/>
                  </a:lnTo>
                  <a:lnTo>
                    <a:pt x="14675" y="7450"/>
                  </a:lnTo>
                  <a:lnTo>
                    <a:pt x="14349" y="7085"/>
                  </a:lnTo>
                  <a:lnTo>
                    <a:pt x="13601" y="7450"/>
                  </a:lnTo>
                  <a:lnTo>
                    <a:pt x="13083" y="8294"/>
                  </a:lnTo>
                  <a:lnTo>
                    <a:pt x="12277" y="8160"/>
                  </a:lnTo>
                  <a:lnTo>
                    <a:pt x="12220" y="7162"/>
                  </a:lnTo>
                  <a:lnTo>
                    <a:pt x="13255" y="7238"/>
                  </a:lnTo>
                  <a:lnTo>
                    <a:pt x="12929" y="6701"/>
                  </a:lnTo>
                  <a:lnTo>
                    <a:pt x="12718" y="6278"/>
                  </a:lnTo>
                  <a:lnTo>
                    <a:pt x="13505" y="6029"/>
                  </a:lnTo>
                  <a:lnTo>
                    <a:pt x="13927" y="5453"/>
                  </a:lnTo>
                  <a:lnTo>
                    <a:pt x="14272" y="5434"/>
                  </a:lnTo>
                  <a:lnTo>
                    <a:pt x="14215" y="5107"/>
                  </a:lnTo>
                  <a:lnTo>
                    <a:pt x="14426" y="4800"/>
                  </a:lnTo>
                  <a:lnTo>
                    <a:pt x="14598" y="5299"/>
                  </a:lnTo>
                  <a:lnTo>
                    <a:pt x="15577" y="5318"/>
                  </a:lnTo>
                  <a:lnTo>
                    <a:pt x="15864" y="4627"/>
                  </a:lnTo>
                  <a:lnTo>
                    <a:pt x="16229" y="4762"/>
                  </a:lnTo>
                  <a:lnTo>
                    <a:pt x="16114" y="4282"/>
                  </a:lnTo>
                  <a:lnTo>
                    <a:pt x="16689" y="4090"/>
                  </a:lnTo>
                  <a:lnTo>
                    <a:pt x="16517" y="3878"/>
                  </a:lnTo>
                  <a:lnTo>
                    <a:pt x="15979" y="4032"/>
                  </a:lnTo>
                  <a:lnTo>
                    <a:pt x="15807" y="3571"/>
                  </a:lnTo>
                  <a:lnTo>
                    <a:pt x="15768" y="3571"/>
                  </a:lnTo>
                  <a:lnTo>
                    <a:pt x="15788" y="3533"/>
                  </a:lnTo>
                  <a:lnTo>
                    <a:pt x="15711" y="3341"/>
                  </a:lnTo>
                  <a:lnTo>
                    <a:pt x="15922" y="3206"/>
                  </a:lnTo>
                  <a:lnTo>
                    <a:pt x="16075" y="2784"/>
                  </a:lnTo>
                  <a:cubicBezTo>
                    <a:pt x="17514" y="3725"/>
                    <a:pt x="18665" y="5050"/>
                    <a:pt x="19432" y="6605"/>
                  </a:cubicBezTo>
                  <a:close/>
                  <a:moveTo>
                    <a:pt x="18358" y="15725"/>
                  </a:moveTo>
                  <a:lnTo>
                    <a:pt x="18377" y="14726"/>
                  </a:lnTo>
                  <a:lnTo>
                    <a:pt x="19068" y="14189"/>
                  </a:lnTo>
                  <a:lnTo>
                    <a:pt x="19164" y="14688"/>
                  </a:lnTo>
                  <a:lnTo>
                    <a:pt x="18761" y="15898"/>
                  </a:lnTo>
                  <a:lnTo>
                    <a:pt x="18358" y="15725"/>
                  </a:lnTo>
                  <a:close/>
                  <a:moveTo>
                    <a:pt x="10186" y="1862"/>
                  </a:moveTo>
                  <a:lnTo>
                    <a:pt x="10512" y="2534"/>
                  </a:lnTo>
                  <a:lnTo>
                    <a:pt x="10052" y="3398"/>
                  </a:lnTo>
                  <a:lnTo>
                    <a:pt x="10033" y="3859"/>
                  </a:lnTo>
                  <a:lnTo>
                    <a:pt x="9572" y="4147"/>
                  </a:lnTo>
                  <a:lnTo>
                    <a:pt x="9515" y="5338"/>
                  </a:lnTo>
                  <a:lnTo>
                    <a:pt x="8843" y="5165"/>
                  </a:lnTo>
                  <a:lnTo>
                    <a:pt x="7539" y="1766"/>
                  </a:lnTo>
                  <a:cubicBezTo>
                    <a:pt x="8268" y="1498"/>
                    <a:pt x="9035" y="1325"/>
                    <a:pt x="9822" y="1248"/>
                  </a:cubicBezTo>
                  <a:lnTo>
                    <a:pt x="10186" y="1862"/>
                  </a:lnTo>
                  <a:close/>
                  <a:moveTo>
                    <a:pt x="15960" y="2707"/>
                  </a:moveTo>
                  <a:lnTo>
                    <a:pt x="15903" y="2707"/>
                  </a:lnTo>
                  <a:lnTo>
                    <a:pt x="15577" y="3091"/>
                  </a:lnTo>
                  <a:lnTo>
                    <a:pt x="15308" y="3706"/>
                  </a:lnTo>
                  <a:lnTo>
                    <a:pt x="15615" y="4032"/>
                  </a:lnTo>
                  <a:lnTo>
                    <a:pt x="15308" y="4819"/>
                  </a:lnTo>
                  <a:lnTo>
                    <a:pt x="14867" y="4992"/>
                  </a:lnTo>
                  <a:lnTo>
                    <a:pt x="14598" y="4205"/>
                  </a:lnTo>
                  <a:lnTo>
                    <a:pt x="14080" y="4493"/>
                  </a:lnTo>
                  <a:lnTo>
                    <a:pt x="13831" y="4358"/>
                  </a:lnTo>
                  <a:lnTo>
                    <a:pt x="13850" y="3571"/>
                  </a:lnTo>
                  <a:lnTo>
                    <a:pt x="14310" y="3226"/>
                  </a:lnTo>
                  <a:lnTo>
                    <a:pt x="14675" y="2304"/>
                  </a:lnTo>
                  <a:lnTo>
                    <a:pt x="14963" y="2150"/>
                  </a:lnTo>
                  <a:cubicBezTo>
                    <a:pt x="15308" y="2304"/>
                    <a:pt x="15634" y="2496"/>
                    <a:pt x="15960" y="2707"/>
                  </a:cubicBezTo>
                  <a:close/>
                  <a:moveTo>
                    <a:pt x="12526" y="4704"/>
                  </a:moveTo>
                  <a:lnTo>
                    <a:pt x="12085" y="4704"/>
                  </a:lnTo>
                  <a:lnTo>
                    <a:pt x="12104" y="4224"/>
                  </a:lnTo>
                  <a:lnTo>
                    <a:pt x="12488" y="3782"/>
                  </a:lnTo>
                  <a:lnTo>
                    <a:pt x="12450" y="3437"/>
                  </a:lnTo>
                  <a:lnTo>
                    <a:pt x="12853" y="3149"/>
                  </a:lnTo>
                  <a:lnTo>
                    <a:pt x="13524" y="4454"/>
                  </a:lnTo>
                  <a:lnTo>
                    <a:pt x="13351" y="4723"/>
                  </a:lnTo>
                  <a:lnTo>
                    <a:pt x="12737" y="5011"/>
                  </a:lnTo>
                  <a:lnTo>
                    <a:pt x="12737" y="4109"/>
                  </a:lnTo>
                  <a:lnTo>
                    <a:pt x="12526" y="4704"/>
                  </a:lnTo>
                  <a:close/>
                  <a:moveTo>
                    <a:pt x="5371" y="2880"/>
                  </a:moveTo>
                  <a:lnTo>
                    <a:pt x="6062" y="2803"/>
                  </a:lnTo>
                  <a:lnTo>
                    <a:pt x="6062" y="4301"/>
                  </a:lnTo>
                  <a:lnTo>
                    <a:pt x="4872" y="4531"/>
                  </a:lnTo>
                  <a:lnTo>
                    <a:pt x="4642" y="5165"/>
                  </a:lnTo>
                  <a:lnTo>
                    <a:pt x="5774" y="6394"/>
                  </a:lnTo>
                  <a:lnTo>
                    <a:pt x="6062" y="6355"/>
                  </a:lnTo>
                  <a:lnTo>
                    <a:pt x="6254" y="4819"/>
                  </a:lnTo>
                  <a:lnTo>
                    <a:pt x="7002" y="4781"/>
                  </a:lnTo>
                  <a:lnTo>
                    <a:pt x="7309" y="5645"/>
                  </a:lnTo>
                  <a:lnTo>
                    <a:pt x="7692" y="5395"/>
                  </a:lnTo>
                  <a:lnTo>
                    <a:pt x="8556" y="7334"/>
                  </a:lnTo>
                  <a:lnTo>
                    <a:pt x="7347" y="7891"/>
                  </a:lnTo>
                  <a:lnTo>
                    <a:pt x="6407" y="8390"/>
                  </a:lnTo>
                  <a:lnTo>
                    <a:pt x="5659" y="9408"/>
                  </a:lnTo>
                  <a:lnTo>
                    <a:pt x="5659" y="9926"/>
                  </a:lnTo>
                  <a:lnTo>
                    <a:pt x="5390" y="9965"/>
                  </a:lnTo>
                  <a:lnTo>
                    <a:pt x="5199" y="9408"/>
                  </a:lnTo>
                  <a:lnTo>
                    <a:pt x="4124" y="9581"/>
                  </a:lnTo>
                  <a:lnTo>
                    <a:pt x="3894" y="10234"/>
                  </a:lnTo>
                  <a:lnTo>
                    <a:pt x="4163" y="10637"/>
                  </a:lnTo>
                  <a:lnTo>
                    <a:pt x="4566" y="10310"/>
                  </a:lnTo>
                  <a:lnTo>
                    <a:pt x="4949" y="10349"/>
                  </a:lnTo>
                  <a:lnTo>
                    <a:pt x="4757" y="10906"/>
                  </a:lnTo>
                  <a:lnTo>
                    <a:pt x="5237" y="10944"/>
                  </a:lnTo>
                  <a:lnTo>
                    <a:pt x="5390" y="11539"/>
                  </a:lnTo>
                  <a:lnTo>
                    <a:pt x="5697" y="11635"/>
                  </a:lnTo>
                  <a:lnTo>
                    <a:pt x="5928" y="11251"/>
                  </a:lnTo>
                  <a:lnTo>
                    <a:pt x="7501" y="11424"/>
                  </a:lnTo>
                  <a:lnTo>
                    <a:pt x="8556" y="12211"/>
                  </a:lnTo>
                  <a:lnTo>
                    <a:pt x="8728" y="12826"/>
                  </a:lnTo>
                  <a:lnTo>
                    <a:pt x="10090" y="13498"/>
                  </a:lnTo>
                  <a:lnTo>
                    <a:pt x="9304" y="15110"/>
                  </a:lnTo>
                  <a:lnTo>
                    <a:pt x="8536" y="15226"/>
                  </a:lnTo>
                  <a:lnTo>
                    <a:pt x="8402" y="15859"/>
                  </a:lnTo>
                  <a:lnTo>
                    <a:pt x="6791" y="17242"/>
                  </a:lnTo>
                  <a:lnTo>
                    <a:pt x="6062" y="18643"/>
                  </a:lnTo>
                  <a:lnTo>
                    <a:pt x="6599" y="19238"/>
                  </a:lnTo>
                  <a:lnTo>
                    <a:pt x="5947" y="19066"/>
                  </a:lnTo>
                  <a:cubicBezTo>
                    <a:pt x="5851" y="19008"/>
                    <a:pt x="5755" y="18950"/>
                    <a:pt x="5659" y="18893"/>
                  </a:cubicBezTo>
                  <a:lnTo>
                    <a:pt x="5390" y="18221"/>
                  </a:lnTo>
                  <a:lnTo>
                    <a:pt x="6292" y="14554"/>
                  </a:lnTo>
                  <a:lnTo>
                    <a:pt x="5544" y="13901"/>
                  </a:lnTo>
                  <a:lnTo>
                    <a:pt x="5199" y="12480"/>
                  </a:lnTo>
                  <a:lnTo>
                    <a:pt x="5621" y="11789"/>
                  </a:lnTo>
                  <a:lnTo>
                    <a:pt x="5237" y="11846"/>
                  </a:lnTo>
                  <a:lnTo>
                    <a:pt x="4681" y="11136"/>
                  </a:lnTo>
                  <a:lnTo>
                    <a:pt x="4201" y="10906"/>
                  </a:lnTo>
                  <a:lnTo>
                    <a:pt x="3108" y="10522"/>
                  </a:lnTo>
                  <a:lnTo>
                    <a:pt x="2206" y="9101"/>
                  </a:lnTo>
                  <a:lnTo>
                    <a:pt x="1650" y="8083"/>
                  </a:lnTo>
                  <a:lnTo>
                    <a:pt x="1650" y="7891"/>
                  </a:lnTo>
                  <a:cubicBezTo>
                    <a:pt x="2302" y="5837"/>
                    <a:pt x="3626" y="4090"/>
                    <a:pt x="5371" y="2880"/>
                  </a:cubicBezTo>
                  <a:close/>
                </a:path>
              </a:pathLst>
            </a:custGeom>
            <a:solidFill>
              <a:srgbClr val="FFFFFF">
                <a:alpha val="52941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42" name="CasellaDiTesto 28"/>
          <p:cNvSpPr txBox="1"/>
          <p:nvPr/>
        </p:nvSpPr>
        <p:spPr>
          <a:xfrm>
            <a:off x="7400472" y="5197673"/>
            <a:ext cx="1783265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rPr lang="it-IT" dirty="0"/>
              <a:t>AMBIENTALE</a:t>
            </a:r>
            <a:endParaRPr dirty="0"/>
          </a:p>
        </p:txBody>
      </p:sp>
      <p:sp>
        <p:nvSpPr>
          <p:cNvPr id="443" name="CasellaDiTesto 6"/>
          <p:cNvSpPr txBox="1"/>
          <p:nvPr/>
        </p:nvSpPr>
        <p:spPr>
          <a:xfrm>
            <a:off x="4977633" y="3279944"/>
            <a:ext cx="2418708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1400">
                <a:latin typeface="Poppins"/>
                <a:ea typeface="Poppins"/>
                <a:cs typeface="Poppins"/>
                <a:sym typeface="Poppins"/>
              </a:defRPr>
            </a:pPr>
            <a:r>
              <a:rPr dirty="0"/>
              <a:t>7</a:t>
            </a:r>
            <a:r>
              <a:rPr lang="it-IT" dirty="0"/>
              <a:t>.593 </a:t>
            </a:r>
            <a:r>
              <a:rPr lang="it-IT" dirty="0" err="1"/>
              <a:t>OpT</a:t>
            </a:r>
            <a:endParaRPr lang="it-IT" dirty="0"/>
          </a:p>
          <a:p>
            <a:pPr algn="ctr">
              <a:defRPr sz="1400">
                <a:latin typeface="Poppins"/>
                <a:ea typeface="Poppins"/>
                <a:cs typeface="Poppins"/>
                <a:sym typeface="Poppins"/>
              </a:defRPr>
            </a:pPr>
            <a:r>
              <a:rPr dirty="0"/>
              <a:t>1</a:t>
            </a:r>
            <a:r>
              <a:rPr lang="it-IT" dirty="0"/>
              <a:t>.7 milioni le persone raggiunte</a:t>
            </a:r>
            <a:endParaRPr dirty="0"/>
          </a:p>
        </p:txBody>
      </p:sp>
      <p:sp>
        <p:nvSpPr>
          <p:cNvPr id="444" name="CasellaDiTesto 13"/>
          <p:cNvSpPr txBox="1"/>
          <p:nvPr/>
        </p:nvSpPr>
        <p:spPr>
          <a:xfrm>
            <a:off x="8435131" y="3250936"/>
            <a:ext cx="3744685" cy="11695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1400"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rPr lang="it-IT" dirty="0"/>
              <a:t>229 milioni</a:t>
            </a:r>
            <a:r>
              <a:rPr dirty="0"/>
              <a:t> € </a:t>
            </a:r>
            <a:endParaRPr lang="it-IT" dirty="0"/>
          </a:p>
          <a:p>
            <a:r>
              <a:rPr lang="it-IT" dirty="0"/>
              <a:t>Il valore economico del cibo redistribuito</a:t>
            </a:r>
          </a:p>
          <a:p>
            <a:r>
              <a:rPr lang="it-IT" b="1" dirty="0"/>
              <a:t>1,1 miliardi € il valore percepito – 629 € </a:t>
            </a:r>
          </a:p>
          <a:p>
            <a:r>
              <a:rPr lang="it-IT" b="1" dirty="0"/>
              <a:t>pro capita</a:t>
            </a:r>
          </a:p>
          <a:p>
            <a:r>
              <a:rPr lang="it-IT" dirty="0"/>
              <a:t> </a:t>
            </a:r>
            <a:r>
              <a:rPr dirty="0"/>
              <a:t> </a:t>
            </a:r>
          </a:p>
        </p:txBody>
      </p:sp>
      <p:sp>
        <p:nvSpPr>
          <p:cNvPr id="445" name="CasellaDiTesto 15"/>
          <p:cNvSpPr txBox="1"/>
          <p:nvPr/>
        </p:nvSpPr>
        <p:spPr>
          <a:xfrm>
            <a:off x="6498101" y="6016306"/>
            <a:ext cx="3982731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1400"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rPr lang="it-IT" dirty="0"/>
              <a:t>75.589 t di CO2 salvate ed evitate</a:t>
            </a:r>
            <a:endParaRPr dirty="0"/>
          </a:p>
        </p:txBody>
      </p:sp>
      <p:grpSp>
        <p:nvGrpSpPr>
          <p:cNvPr id="435" name="POWER_USER_ID_ICONS_Food_Bank"/>
          <p:cNvGrpSpPr/>
          <p:nvPr/>
        </p:nvGrpSpPr>
        <p:grpSpPr>
          <a:xfrm>
            <a:off x="5794960" y="1740530"/>
            <a:ext cx="784051" cy="550848"/>
            <a:chOff x="0" y="0"/>
            <a:chExt cx="784049" cy="550846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433" name="Food_Bank"/>
            <p:cNvSpPr/>
            <p:nvPr/>
          </p:nvSpPr>
          <p:spPr>
            <a:xfrm>
              <a:off x="453838" y="-1"/>
              <a:ext cx="330212" cy="550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600" extrusionOk="0">
                  <a:moveTo>
                    <a:pt x="18839" y="0"/>
                  </a:moveTo>
                  <a:cubicBezTo>
                    <a:pt x="17360" y="0"/>
                    <a:pt x="16176" y="743"/>
                    <a:pt x="16176" y="1604"/>
                  </a:cubicBezTo>
                  <a:lnTo>
                    <a:pt x="16176" y="7844"/>
                  </a:lnTo>
                  <a:cubicBezTo>
                    <a:pt x="17557" y="8230"/>
                    <a:pt x="18444" y="9002"/>
                    <a:pt x="18444" y="9864"/>
                  </a:cubicBezTo>
                  <a:cubicBezTo>
                    <a:pt x="18444" y="10429"/>
                    <a:pt x="18050" y="10963"/>
                    <a:pt x="17360" y="11379"/>
                  </a:cubicBezTo>
                  <a:lnTo>
                    <a:pt x="11886" y="15004"/>
                  </a:lnTo>
                  <a:cubicBezTo>
                    <a:pt x="11639" y="15212"/>
                    <a:pt x="11294" y="15509"/>
                    <a:pt x="11146" y="15836"/>
                  </a:cubicBezTo>
                  <a:cubicBezTo>
                    <a:pt x="11047" y="16014"/>
                    <a:pt x="10998" y="16193"/>
                    <a:pt x="10998" y="16430"/>
                  </a:cubicBezTo>
                  <a:lnTo>
                    <a:pt x="9272" y="16430"/>
                  </a:lnTo>
                  <a:cubicBezTo>
                    <a:pt x="9272" y="16103"/>
                    <a:pt x="9321" y="15806"/>
                    <a:pt x="9469" y="15509"/>
                  </a:cubicBezTo>
                  <a:cubicBezTo>
                    <a:pt x="9765" y="14945"/>
                    <a:pt x="10357" y="14469"/>
                    <a:pt x="10702" y="14232"/>
                  </a:cubicBezTo>
                  <a:lnTo>
                    <a:pt x="16077" y="10755"/>
                  </a:lnTo>
                  <a:cubicBezTo>
                    <a:pt x="16423" y="10518"/>
                    <a:pt x="16620" y="10221"/>
                    <a:pt x="16620" y="9924"/>
                  </a:cubicBezTo>
                  <a:cubicBezTo>
                    <a:pt x="16620" y="9210"/>
                    <a:pt x="15634" y="8646"/>
                    <a:pt x="14499" y="8646"/>
                  </a:cubicBezTo>
                  <a:cubicBezTo>
                    <a:pt x="13907" y="8646"/>
                    <a:pt x="13414" y="8765"/>
                    <a:pt x="13020" y="9002"/>
                  </a:cubicBezTo>
                  <a:lnTo>
                    <a:pt x="1825" y="15777"/>
                  </a:lnTo>
                  <a:cubicBezTo>
                    <a:pt x="-98" y="16995"/>
                    <a:pt x="1" y="18213"/>
                    <a:pt x="1" y="19164"/>
                  </a:cubicBezTo>
                  <a:lnTo>
                    <a:pt x="50" y="21600"/>
                  </a:lnTo>
                  <a:lnTo>
                    <a:pt x="9617" y="21600"/>
                  </a:lnTo>
                  <a:lnTo>
                    <a:pt x="9617" y="20560"/>
                  </a:lnTo>
                  <a:cubicBezTo>
                    <a:pt x="9617" y="19906"/>
                    <a:pt x="9814" y="19461"/>
                    <a:pt x="10702" y="18985"/>
                  </a:cubicBezTo>
                  <a:lnTo>
                    <a:pt x="19529" y="13340"/>
                  </a:lnTo>
                  <a:cubicBezTo>
                    <a:pt x="20812" y="12449"/>
                    <a:pt x="21502" y="11320"/>
                    <a:pt x="21502" y="10131"/>
                  </a:cubicBezTo>
                  <a:lnTo>
                    <a:pt x="21502" y="1604"/>
                  </a:lnTo>
                  <a:cubicBezTo>
                    <a:pt x="21502" y="743"/>
                    <a:pt x="20318" y="0"/>
                    <a:pt x="18839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34" name="Food_Bank"/>
            <p:cNvSpPr/>
            <p:nvPr/>
          </p:nvSpPr>
          <p:spPr>
            <a:xfrm>
              <a:off x="0" y="-1"/>
              <a:ext cx="330212" cy="550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600" extrusionOk="0">
                  <a:moveTo>
                    <a:pt x="8482" y="9002"/>
                  </a:moveTo>
                  <a:cubicBezTo>
                    <a:pt x="8088" y="8765"/>
                    <a:pt x="7545" y="8646"/>
                    <a:pt x="7003" y="8646"/>
                  </a:cubicBezTo>
                  <a:cubicBezTo>
                    <a:pt x="5819" y="8646"/>
                    <a:pt x="4882" y="9210"/>
                    <a:pt x="4882" y="9924"/>
                  </a:cubicBezTo>
                  <a:cubicBezTo>
                    <a:pt x="4882" y="10221"/>
                    <a:pt x="5079" y="10518"/>
                    <a:pt x="5375" y="10755"/>
                  </a:cubicBezTo>
                  <a:lnTo>
                    <a:pt x="10800" y="14232"/>
                  </a:lnTo>
                  <a:cubicBezTo>
                    <a:pt x="11145" y="14469"/>
                    <a:pt x="11737" y="14945"/>
                    <a:pt x="12033" y="15509"/>
                  </a:cubicBezTo>
                  <a:cubicBezTo>
                    <a:pt x="12181" y="15806"/>
                    <a:pt x="12230" y="16103"/>
                    <a:pt x="12230" y="16430"/>
                  </a:cubicBezTo>
                  <a:lnTo>
                    <a:pt x="10504" y="16430"/>
                  </a:lnTo>
                  <a:cubicBezTo>
                    <a:pt x="10504" y="16193"/>
                    <a:pt x="10455" y="16014"/>
                    <a:pt x="10356" y="15836"/>
                  </a:cubicBezTo>
                  <a:cubicBezTo>
                    <a:pt x="10208" y="15509"/>
                    <a:pt x="9863" y="15212"/>
                    <a:pt x="9616" y="15004"/>
                  </a:cubicBezTo>
                  <a:lnTo>
                    <a:pt x="4142" y="11379"/>
                  </a:lnTo>
                  <a:cubicBezTo>
                    <a:pt x="3452" y="10963"/>
                    <a:pt x="3058" y="10429"/>
                    <a:pt x="3058" y="9864"/>
                  </a:cubicBezTo>
                  <a:cubicBezTo>
                    <a:pt x="3058" y="9002"/>
                    <a:pt x="3896" y="8230"/>
                    <a:pt x="5326" y="7844"/>
                  </a:cubicBezTo>
                  <a:lnTo>
                    <a:pt x="5326" y="1604"/>
                  </a:lnTo>
                  <a:cubicBezTo>
                    <a:pt x="5326" y="743"/>
                    <a:pt x="4142" y="0"/>
                    <a:pt x="2663" y="0"/>
                  </a:cubicBezTo>
                  <a:cubicBezTo>
                    <a:pt x="1184" y="0"/>
                    <a:pt x="0" y="743"/>
                    <a:pt x="0" y="1604"/>
                  </a:cubicBezTo>
                  <a:lnTo>
                    <a:pt x="0" y="10131"/>
                  </a:lnTo>
                  <a:cubicBezTo>
                    <a:pt x="0" y="11320"/>
                    <a:pt x="690" y="12449"/>
                    <a:pt x="1973" y="13340"/>
                  </a:cubicBezTo>
                  <a:lnTo>
                    <a:pt x="10800" y="18985"/>
                  </a:lnTo>
                  <a:cubicBezTo>
                    <a:pt x="11638" y="19461"/>
                    <a:pt x="11885" y="19906"/>
                    <a:pt x="11885" y="20560"/>
                  </a:cubicBezTo>
                  <a:lnTo>
                    <a:pt x="11885" y="21600"/>
                  </a:lnTo>
                  <a:lnTo>
                    <a:pt x="21452" y="21600"/>
                  </a:lnTo>
                  <a:lnTo>
                    <a:pt x="21501" y="19164"/>
                  </a:lnTo>
                  <a:cubicBezTo>
                    <a:pt x="21501" y="18213"/>
                    <a:pt x="21600" y="16995"/>
                    <a:pt x="19677" y="15777"/>
                  </a:cubicBezTo>
                  <a:lnTo>
                    <a:pt x="8482" y="9002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3" name="Immagine 2">
            <a:extLst>
              <a:ext uri="{FF2B5EF4-FFF2-40B4-BE49-F238E27FC236}">
                <a16:creationId xmlns:a16="http://schemas.microsoft.com/office/drawing/2014/main" id="{4D6A7C38-78F9-B6E1-F2DB-A71E33ACFE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387" y="6000387"/>
            <a:ext cx="857613" cy="857613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7619F16-A7EB-6AEF-9B0F-CBAC4A67B170}"/>
              </a:ext>
            </a:extLst>
          </p:cNvPr>
          <p:cNvSpPr txBox="1"/>
          <p:nvPr/>
        </p:nvSpPr>
        <p:spPr>
          <a:xfrm>
            <a:off x="614680" y="129897"/>
            <a:ext cx="10962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E37E05"/>
                </a:solidFill>
                <a:effectLst/>
                <a:uLnTx/>
                <a:uFillTx/>
                <a:latin typeface="Poppins ExtraBold" pitchFamily="2" charset="77"/>
                <a:ea typeface="+mn-ea"/>
                <a:cs typeface="Poppins ExtraBold" pitchFamily="2" charset="77"/>
              </a:rPr>
              <a:t> L’impatto della Rete Banco Alimentare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489928-252A-E764-417C-305475DF1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Non siamo carcere&quot;: come funziona una casa famiglia per madri detenute -  Redattore Sociale">
            <a:extLst>
              <a:ext uri="{FF2B5EF4-FFF2-40B4-BE49-F238E27FC236}">
                <a16:creationId xmlns:a16="http://schemas.microsoft.com/office/drawing/2014/main" id="{E2EC2231-93C2-5EB8-6BA3-6284A362F6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6" r="17437" b="-3"/>
          <a:stretch>
            <a:fillRect/>
          </a:stretch>
        </p:blipFill>
        <p:spPr bwMode="auto">
          <a:xfrm>
            <a:off x="2994091" y="441608"/>
            <a:ext cx="2329204" cy="265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mpori solidali: cosa sono e dove trovarli">
            <a:extLst>
              <a:ext uri="{FF2B5EF4-FFF2-40B4-BE49-F238E27FC236}">
                <a16:creationId xmlns:a16="http://schemas.microsoft.com/office/drawing/2014/main" id="{3814133F-E5D4-F01F-7CE8-3426EE9DBA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5" r="27868" b="-3"/>
          <a:stretch>
            <a:fillRect/>
          </a:stretch>
        </p:blipFill>
        <p:spPr bwMode="auto">
          <a:xfrm>
            <a:off x="5481501" y="0"/>
            <a:ext cx="2599714" cy="296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omune di Palma di Montechiaro - Fornitura pacchi spesa - Emergenza COVID 19">
            <a:extLst>
              <a:ext uri="{FF2B5EF4-FFF2-40B4-BE49-F238E27FC236}">
                <a16:creationId xmlns:a16="http://schemas.microsoft.com/office/drawing/2014/main" id="{1F7D7B19-E6E0-C4A4-ED2E-86C379256D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3" r="3697" b="-2"/>
          <a:stretch>
            <a:fillRect/>
          </a:stretch>
        </p:blipFill>
        <p:spPr bwMode="auto">
          <a:xfrm>
            <a:off x="0" y="-13763"/>
            <a:ext cx="2719137" cy="309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mergenza freddo, in Italia molte le attività della Croce Rossa a sostegno  di chi vive in strada - insalutenews.it">
            <a:extLst>
              <a:ext uri="{FF2B5EF4-FFF2-40B4-BE49-F238E27FC236}">
                <a16:creationId xmlns:a16="http://schemas.microsoft.com/office/drawing/2014/main" id="{011A4DEF-8751-267C-3E70-476BD73ACC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r="9122" b="2"/>
          <a:stretch>
            <a:fillRect/>
          </a:stretch>
        </p:blipFill>
        <p:spPr bwMode="auto">
          <a:xfrm>
            <a:off x="8239422" y="-111746"/>
            <a:ext cx="2816323" cy="320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pre a Milano una nuova mensa per i poveri - Radio Lombardia">
            <a:extLst>
              <a:ext uri="{FF2B5EF4-FFF2-40B4-BE49-F238E27FC236}">
                <a16:creationId xmlns:a16="http://schemas.microsoft.com/office/drawing/2014/main" id="{85A6F70A-78EE-DF33-9F2C-9666782F30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3" r="-1" b="2716"/>
          <a:stretch>
            <a:fillRect/>
          </a:stretch>
        </p:blipFill>
        <p:spPr bwMode="auto">
          <a:xfrm>
            <a:off x="344778" y="3306433"/>
            <a:ext cx="5391165" cy="301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93E29CFB-5D27-4855-379F-2488F48730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6120" y="6431971"/>
            <a:ext cx="1085288" cy="287377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38897187-F2F2-12AF-7E5E-C02D650DD7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33825" y="3216119"/>
            <a:ext cx="5958175" cy="354302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3AEC738-FD4E-345B-F731-931FE515BE28}"/>
              </a:ext>
            </a:extLst>
          </p:cNvPr>
          <p:cNvSpPr txBox="1"/>
          <p:nvPr/>
        </p:nvSpPr>
        <p:spPr>
          <a:xfrm>
            <a:off x="6457416" y="3921459"/>
            <a:ext cx="5193748" cy="6371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dirty="0">
                <a:latin typeface="Poppins" panose="00000500000000000000" pitchFamily="2" charset="0"/>
                <a:ea typeface="+mj-ea"/>
                <a:cs typeface="Poppins" panose="00000500000000000000" pitchFamily="2" charset="0"/>
              </a:rPr>
              <a:t>7.593 </a:t>
            </a:r>
            <a:r>
              <a:rPr lang="en-US" sz="3200" b="1" kern="1200" dirty="0" err="1">
                <a:latin typeface="Poppins" panose="00000500000000000000" pitchFamily="2" charset="0"/>
                <a:ea typeface="+mj-ea"/>
                <a:cs typeface="Poppins" panose="00000500000000000000" pitchFamily="2" charset="0"/>
              </a:rPr>
              <a:t>Organizzazioni</a:t>
            </a:r>
            <a:r>
              <a:rPr lang="en-US" sz="3200" b="1" kern="1200" dirty="0">
                <a:latin typeface="Poppins" panose="00000500000000000000" pitchFamily="2" charset="0"/>
                <a:ea typeface="+mj-ea"/>
                <a:cs typeface="Poppins" panose="00000500000000000000" pitchFamily="2" charset="0"/>
              </a:rPr>
              <a:t> Partner </a:t>
            </a:r>
            <a:r>
              <a:rPr lang="en-US" sz="3200" b="1" kern="1200" dirty="0" err="1">
                <a:latin typeface="Poppins" panose="00000500000000000000" pitchFamily="2" charset="0"/>
                <a:ea typeface="+mj-ea"/>
                <a:cs typeface="Poppins" panose="00000500000000000000" pitchFamily="2" charset="0"/>
              </a:rPr>
              <a:t>Territoriali</a:t>
            </a:r>
            <a:endParaRPr lang="en-US" sz="3200" b="1" kern="1200" dirty="0">
              <a:latin typeface="Poppins" panose="00000500000000000000" pitchFamily="2" charset="0"/>
              <a:ea typeface="+mj-ea"/>
              <a:cs typeface="Poppins" panose="00000500000000000000" pitchFamily="2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332BAAF1-FA4F-0640-A20A-2576CF903888}"/>
              </a:ext>
            </a:extLst>
          </p:cNvPr>
          <p:cNvSpPr txBox="1"/>
          <p:nvPr/>
        </p:nvSpPr>
        <p:spPr>
          <a:xfrm>
            <a:off x="6370985" y="5005322"/>
            <a:ext cx="5366610" cy="370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79%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supporto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alimentare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periodico</a:t>
            </a:r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AE9D56D-8B62-C42A-8F4E-46106DDB4C3D}"/>
              </a:ext>
            </a:extLst>
          </p:cNvPr>
          <p:cNvSpPr txBox="1"/>
          <p:nvPr/>
        </p:nvSpPr>
        <p:spPr>
          <a:xfrm>
            <a:off x="6370985" y="5389328"/>
            <a:ext cx="6093822" cy="343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9%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comunità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/case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famiglia</a:t>
            </a:r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85C6BF79-0911-8F7E-3D68-9077BEF4BCB8}"/>
              </a:ext>
            </a:extLst>
          </p:cNvPr>
          <p:cNvSpPr txBox="1"/>
          <p:nvPr/>
        </p:nvSpPr>
        <p:spPr>
          <a:xfrm>
            <a:off x="6370985" y="5712711"/>
            <a:ext cx="6230982" cy="343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8%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mense</a:t>
            </a:r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416477F-F25E-CA8E-6BD7-051406C06230}"/>
              </a:ext>
            </a:extLst>
          </p:cNvPr>
          <p:cNvSpPr txBox="1"/>
          <p:nvPr/>
        </p:nvSpPr>
        <p:spPr>
          <a:xfrm>
            <a:off x="6370985" y="6070414"/>
            <a:ext cx="6302828" cy="343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3%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empori</a:t>
            </a:r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78E50B1-BA28-AB6E-72E6-B68A4E9FB64B}"/>
              </a:ext>
            </a:extLst>
          </p:cNvPr>
          <p:cNvSpPr txBox="1"/>
          <p:nvPr/>
        </p:nvSpPr>
        <p:spPr>
          <a:xfrm>
            <a:off x="6370985" y="6379967"/>
            <a:ext cx="6335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1%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unità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di </a:t>
            </a:r>
            <a:r>
              <a:rPr lang="en-US" dirty="0" err="1">
                <a:latin typeface="Poppins" panose="00000500000000000000" pitchFamily="2" charset="0"/>
                <a:cs typeface="Poppins" panose="00000500000000000000" pitchFamily="2" charset="0"/>
              </a:rPr>
              <a:t>strada</a:t>
            </a:r>
            <a:endParaRPr lang="it-IT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D26C978-91D0-EE16-D15F-5A7E4C3030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387" y="6000387"/>
            <a:ext cx="857613" cy="85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45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Rounded Rectangle 161"/>
          <p:cNvSpPr/>
          <p:nvPr/>
        </p:nvSpPr>
        <p:spPr>
          <a:xfrm>
            <a:off x="438912" y="1051560"/>
            <a:ext cx="7662672" cy="53492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7" name="Rectangle 156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7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3" name="Oval 152"/>
          <p:cNvSpPr/>
          <p:nvPr/>
        </p:nvSpPr>
        <p:spPr>
          <a:xfrm>
            <a:off x="10808208" y="246888"/>
            <a:ext cx="438912" cy="438912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Rectangle 82"/>
          <p:cNvSpPr/>
          <p:nvPr/>
        </p:nvSpPr>
        <p:spPr>
          <a:xfrm>
            <a:off x="502920" y="256032"/>
            <a:ext cx="9692640" cy="5029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502920" y="256032"/>
            <a:ext cx="10515600" cy="438912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l"/>
            <a:r>
              <a:rPr sz="1900" b="1">
                <a:solidFill>
                  <a:srgbClr val="303030"/>
                </a:solidFill>
                <a:latin typeface="Arial"/>
              </a:rPr>
              <a:t>Elementi necessari per migliorare l’attività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40" y="283464"/>
            <a:ext cx="384048" cy="384048"/>
          </a:xfrm>
          <a:prstGeom prst="rect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21208" y="634637"/>
            <a:ext cx="2677143" cy="243143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l"/>
            <a:r>
              <a:rPr sz="1100" b="0" dirty="0">
                <a:solidFill>
                  <a:srgbClr val="646464"/>
                </a:solidFill>
                <a:latin typeface="Arial"/>
              </a:rPr>
              <a:t>Tre </a:t>
            </a:r>
            <a:r>
              <a:rPr sz="1100" b="0" dirty="0" err="1">
                <a:solidFill>
                  <a:srgbClr val="646464"/>
                </a:solidFill>
                <a:latin typeface="Arial"/>
              </a:rPr>
              <a:t>principali</a:t>
            </a:r>
            <a:r>
              <a:rPr sz="1100" b="0" dirty="0">
                <a:solidFill>
                  <a:srgbClr val="646464"/>
                </a:solidFill>
                <a:latin typeface="Arial"/>
              </a:rPr>
              <a:t> </a:t>
            </a:r>
            <a:r>
              <a:rPr sz="1100" b="0" dirty="0" err="1">
                <a:solidFill>
                  <a:srgbClr val="646464"/>
                </a:solidFill>
                <a:latin typeface="Arial"/>
              </a:rPr>
              <a:t>elementi</a:t>
            </a:r>
            <a:r>
              <a:rPr sz="1100" b="0" dirty="0">
                <a:solidFill>
                  <a:srgbClr val="646464"/>
                </a:solidFill>
                <a:latin typeface="Arial"/>
              </a:rPr>
              <a:t> </a:t>
            </a:r>
            <a:r>
              <a:rPr sz="1100" b="0" dirty="0" err="1">
                <a:solidFill>
                  <a:srgbClr val="646464"/>
                </a:solidFill>
                <a:latin typeface="Arial"/>
              </a:rPr>
              <a:t>indicati</a:t>
            </a:r>
            <a:r>
              <a:rPr sz="1100" b="0" dirty="0">
                <a:solidFill>
                  <a:srgbClr val="646464"/>
                </a:solidFill>
                <a:latin typeface="Arial"/>
              </a:rPr>
              <a:t> – % di </a:t>
            </a:r>
            <a:r>
              <a:rPr sz="1100" b="0" dirty="0" err="1">
                <a:solidFill>
                  <a:srgbClr val="646464"/>
                </a:solidFill>
                <a:latin typeface="Arial"/>
              </a:rPr>
              <a:t>OpT</a:t>
            </a:r>
            <a:endParaRPr sz="1100" b="0" dirty="0">
              <a:solidFill>
                <a:srgbClr val="646464"/>
              </a:solidFill>
              <a:latin typeface="Arial"/>
            </a:endParaRPr>
          </a:p>
        </p:txBody>
      </p:sp>
      <p:pic>
        <p:nvPicPr>
          <p:cNvPr id="6" name="Picture 5" descr="image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4200" y="6446520"/>
            <a:ext cx="658368" cy="17931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93268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93268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93268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93268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94411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94411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94411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94411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95554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95554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95554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95554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96697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96697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96697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96697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97840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97840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97840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97840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98983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98983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>
            <a:off x="98983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98983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100126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00126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0126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0126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1269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1269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01269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1269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>
            <a:off x="102412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>
            <a:off x="102412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>
            <a:off x="102412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02412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Oval 42"/>
          <p:cNvSpPr/>
          <p:nvPr/>
        </p:nvSpPr>
        <p:spPr>
          <a:xfrm>
            <a:off x="103555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Oval 43"/>
          <p:cNvSpPr/>
          <p:nvPr/>
        </p:nvSpPr>
        <p:spPr>
          <a:xfrm>
            <a:off x="103555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>
            <a:off x="103555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>
            <a:off x="103555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>
            <a:off x="104698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>
            <a:off x="104698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04698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4698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Oval 50"/>
          <p:cNvSpPr/>
          <p:nvPr/>
        </p:nvSpPr>
        <p:spPr>
          <a:xfrm>
            <a:off x="105841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05841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>
            <a:off x="105841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>
            <a:off x="105841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>
            <a:off x="106984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>
            <a:off x="106984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06984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Oval 57"/>
          <p:cNvSpPr/>
          <p:nvPr/>
        </p:nvSpPr>
        <p:spPr>
          <a:xfrm>
            <a:off x="106984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108127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Oval 59"/>
          <p:cNvSpPr/>
          <p:nvPr/>
        </p:nvSpPr>
        <p:spPr>
          <a:xfrm>
            <a:off x="108127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Oval 60"/>
          <p:cNvSpPr/>
          <p:nvPr/>
        </p:nvSpPr>
        <p:spPr>
          <a:xfrm>
            <a:off x="108127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Oval 61"/>
          <p:cNvSpPr/>
          <p:nvPr/>
        </p:nvSpPr>
        <p:spPr>
          <a:xfrm>
            <a:off x="108127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109270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Oval 63"/>
          <p:cNvSpPr/>
          <p:nvPr/>
        </p:nvSpPr>
        <p:spPr>
          <a:xfrm>
            <a:off x="109270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Oval 64"/>
          <p:cNvSpPr/>
          <p:nvPr/>
        </p:nvSpPr>
        <p:spPr>
          <a:xfrm>
            <a:off x="109270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09270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10413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Oval 67"/>
          <p:cNvSpPr/>
          <p:nvPr/>
        </p:nvSpPr>
        <p:spPr>
          <a:xfrm>
            <a:off x="110413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9" name="Oval 68"/>
          <p:cNvSpPr/>
          <p:nvPr/>
        </p:nvSpPr>
        <p:spPr>
          <a:xfrm>
            <a:off x="110413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10413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111556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111556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11556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Oval 73"/>
          <p:cNvSpPr/>
          <p:nvPr/>
        </p:nvSpPr>
        <p:spPr>
          <a:xfrm>
            <a:off x="111556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Oval 74"/>
          <p:cNvSpPr/>
          <p:nvPr/>
        </p:nvSpPr>
        <p:spPr>
          <a:xfrm>
            <a:off x="112699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" name="Oval 75"/>
          <p:cNvSpPr/>
          <p:nvPr/>
        </p:nvSpPr>
        <p:spPr>
          <a:xfrm>
            <a:off x="112699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>
            <a:off x="112699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Oval 77"/>
          <p:cNvSpPr/>
          <p:nvPr/>
        </p:nvSpPr>
        <p:spPr>
          <a:xfrm>
            <a:off x="112699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9" name="Picture 78" descr="image6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882" y="1280160"/>
            <a:ext cx="5589875" cy="4892040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8796528" y="1435608"/>
            <a:ext cx="1143000" cy="237744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rial"/>
              </a:rPr>
              <a:t>IN SINTESI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705088" y="1965960"/>
            <a:ext cx="2240280" cy="3611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Più prodotti e maggiore varietà emergono tra le esigenze principali.</a:t>
            </a:r>
          </a:p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Sono rilevanti anche risorse organizzative, logistiche e di rete.</a:t>
            </a:r>
          </a:p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Il potenziamento richiede quindi interventi sia sulle forniture sia sulla capacità operativa.</a:t>
            </a:r>
          </a:p>
        </p:txBody>
      </p:sp>
      <p:sp>
        <p:nvSpPr>
          <p:cNvPr id="85" name="Oval 84"/>
          <p:cNvSpPr/>
          <p:nvPr/>
        </p:nvSpPr>
        <p:spPr>
          <a:xfrm>
            <a:off x="928116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>
            <a:off x="928116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Oval 86"/>
          <p:cNvSpPr/>
          <p:nvPr/>
        </p:nvSpPr>
        <p:spPr>
          <a:xfrm>
            <a:off x="928116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>
            <a:off x="928116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>
            <a:off x="940003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>
            <a:off x="940003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" name="Oval 90"/>
          <p:cNvSpPr/>
          <p:nvPr/>
        </p:nvSpPr>
        <p:spPr>
          <a:xfrm>
            <a:off x="940003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2" name="Oval 91"/>
          <p:cNvSpPr/>
          <p:nvPr/>
        </p:nvSpPr>
        <p:spPr>
          <a:xfrm>
            <a:off x="940003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" name="Oval 92"/>
          <p:cNvSpPr/>
          <p:nvPr/>
        </p:nvSpPr>
        <p:spPr>
          <a:xfrm>
            <a:off x="951890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Oval 93"/>
          <p:cNvSpPr/>
          <p:nvPr/>
        </p:nvSpPr>
        <p:spPr>
          <a:xfrm>
            <a:off x="951890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>
            <a:off x="951890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>
            <a:off x="951890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" name="Oval 96"/>
          <p:cNvSpPr/>
          <p:nvPr/>
        </p:nvSpPr>
        <p:spPr>
          <a:xfrm>
            <a:off x="963777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8" name="Oval 97"/>
          <p:cNvSpPr/>
          <p:nvPr/>
        </p:nvSpPr>
        <p:spPr>
          <a:xfrm>
            <a:off x="963777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9" name="Oval 98"/>
          <p:cNvSpPr/>
          <p:nvPr/>
        </p:nvSpPr>
        <p:spPr>
          <a:xfrm>
            <a:off x="963777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" name="Oval 99"/>
          <p:cNvSpPr/>
          <p:nvPr/>
        </p:nvSpPr>
        <p:spPr>
          <a:xfrm>
            <a:off x="963777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1" name="Oval 100"/>
          <p:cNvSpPr/>
          <p:nvPr/>
        </p:nvSpPr>
        <p:spPr>
          <a:xfrm>
            <a:off x="975664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2" name="Oval 101"/>
          <p:cNvSpPr/>
          <p:nvPr/>
        </p:nvSpPr>
        <p:spPr>
          <a:xfrm>
            <a:off x="975664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" name="Oval 102"/>
          <p:cNvSpPr/>
          <p:nvPr/>
        </p:nvSpPr>
        <p:spPr>
          <a:xfrm>
            <a:off x="975664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4" name="Oval 103"/>
          <p:cNvSpPr/>
          <p:nvPr/>
        </p:nvSpPr>
        <p:spPr>
          <a:xfrm>
            <a:off x="975664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5" name="Oval 104"/>
          <p:cNvSpPr/>
          <p:nvPr/>
        </p:nvSpPr>
        <p:spPr>
          <a:xfrm>
            <a:off x="987552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" name="Oval 105"/>
          <p:cNvSpPr/>
          <p:nvPr/>
        </p:nvSpPr>
        <p:spPr>
          <a:xfrm>
            <a:off x="987552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7" name="Oval 106"/>
          <p:cNvSpPr/>
          <p:nvPr/>
        </p:nvSpPr>
        <p:spPr>
          <a:xfrm>
            <a:off x="987552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8" name="Oval 107"/>
          <p:cNvSpPr/>
          <p:nvPr/>
        </p:nvSpPr>
        <p:spPr>
          <a:xfrm>
            <a:off x="987552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" name="Oval 108"/>
          <p:cNvSpPr/>
          <p:nvPr/>
        </p:nvSpPr>
        <p:spPr>
          <a:xfrm>
            <a:off x="999439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0" name="Oval 109"/>
          <p:cNvSpPr/>
          <p:nvPr/>
        </p:nvSpPr>
        <p:spPr>
          <a:xfrm>
            <a:off x="999439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1" name="Oval 110"/>
          <p:cNvSpPr/>
          <p:nvPr/>
        </p:nvSpPr>
        <p:spPr>
          <a:xfrm>
            <a:off x="999439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" name="Oval 111"/>
          <p:cNvSpPr/>
          <p:nvPr/>
        </p:nvSpPr>
        <p:spPr>
          <a:xfrm>
            <a:off x="999439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3" name="Oval 112"/>
          <p:cNvSpPr/>
          <p:nvPr/>
        </p:nvSpPr>
        <p:spPr>
          <a:xfrm>
            <a:off x="1011326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4" name="Oval 113"/>
          <p:cNvSpPr/>
          <p:nvPr/>
        </p:nvSpPr>
        <p:spPr>
          <a:xfrm>
            <a:off x="1011326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5" name="Oval 114"/>
          <p:cNvSpPr/>
          <p:nvPr/>
        </p:nvSpPr>
        <p:spPr>
          <a:xfrm>
            <a:off x="1011326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" name="Oval 115"/>
          <p:cNvSpPr/>
          <p:nvPr/>
        </p:nvSpPr>
        <p:spPr>
          <a:xfrm>
            <a:off x="1011326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7" name="Oval 116"/>
          <p:cNvSpPr/>
          <p:nvPr/>
        </p:nvSpPr>
        <p:spPr>
          <a:xfrm>
            <a:off x="1023213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8" name="Oval 117"/>
          <p:cNvSpPr/>
          <p:nvPr/>
        </p:nvSpPr>
        <p:spPr>
          <a:xfrm>
            <a:off x="1023213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9" name="Oval 118"/>
          <p:cNvSpPr/>
          <p:nvPr/>
        </p:nvSpPr>
        <p:spPr>
          <a:xfrm>
            <a:off x="1023213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0" name="Oval 119"/>
          <p:cNvSpPr/>
          <p:nvPr/>
        </p:nvSpPr>
        <p:spPr>
          <a:xfrm>
            <a:off x="1023213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1" name="Oval 120"/>
          <p:cNvSpPr/>
          <p:nvPr/>
        </p:nvSpPr>
        <p:spPr>
          <a:xfrm>
            <a:off x="1035100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" name="Oval 121"/>
          <p:cNvSpPr/>
          <p:nvPr/>
        </p:nvSpPr>
        <p:spPr>
          <a:xfrm>
            <a:off x="1035100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3" name="Oval 122"/>
          <p:cNvSpPr/>
          <p:nvPr/>
        </p:nvSpPr>
        <p:spPr>
          <a:xfrm>
            <a:off x="1035100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4" name="Oval 123"/>
          <p:cNvSpPr/>
          <p:nvPr/>
        </p:nvSpPr>
        <p:spPr>
          <a:xfrm>
            <a:off x="1035100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5" name="Oval 124"/>
          <p:cNvSpPr/>
          <p:nvPr/>
        </p:nvSpPr>
        <p:spPr>
          <a:xfrm>
            <a:off x="1046988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" name="Oval 125"/>
          <p:cNvSpPr/>
          <p:nvPr/>
        </p:nvSpPr>
        <p:spPr>
          <a:xfrm>
            <a:off x="1046988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7" name="Oval 126"/>
          <p:cNvSpPr/>
          <p:nvPr/>
        </p:nvSpPr>
        <p:spPr>
          <a:xfrm>
            <a:off x="1046988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8" name="Oval 127"/>
          <p:cNvSpPr/>
          <p:nvPr/>
        </p:nvSpPr>
        <p:spPr>
          <a:xfrm>
            <a:off x="1046988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9" name="Oval 128"/>
          <p:cNvSpPr/>
          <p:nvPr/>
        </p:nvSpPr>
        <p:spPr>
          <a:xfrm>
            <a:off x="1058875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0" name="Oval 129"/>
          <p:cNvSpPr/>
          <p:nvPr/>
        </p:nvSpPr>
        <p:spPr>
          <a:xfrm>
            <a:off x="1058875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1" name="Oval 130"/>
          <p:cNvSpPr/>
          <p:nvPr/>
        </p:nvSpPr>
        <p:spPr>
          <a:xfrm>
            <a:off x="1058875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2" name="Oval 131"/>
          <p:cNvSpPr/>
          <p:nvPr/>
        </p:nvSpPr>
        <p:spPr>
          <a:xfrm>
            <a:off x="1058875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3" name="Oval 132"/>
          <p:cNvSpPr/>
          <p:nvPr/>
        </p:nvSpPr>
        <p:spPr>
          <a:xfrm>
            <a:off x="1070762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4" name="Oval 133"/>
          <p:cNvSpPr/>
          <p:nvPr/>
        </p:nvSpPr>
        <p:spPr>
          <a:xfrm>
            <a:off x="1070762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5" name="Oval 134"/>
          <p:cNvSpPr/>
          <p:nvPr/>
        </p:nvSpPr>
        <p:spPr>
          <a:xfrm>
            <a:off x="1070762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6" name="Oval 135"/>
          <p:cNvSpPr/>
          <p:nvPr/>
        </p:nvSpPr>
        <p:spPr>
          <a:xfrm>
            <a:off x="1070762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7" name="Oval 136"/>
          <p:cNvSpPr/>
          <p:nvPr/>
        </p:nvSpPr>
        <p:spPr>
          <a:xfrm>
            <a:off x="1082649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8" name="Oval 137"/>
          <p:cNvSpPr/>
          <p:nvPr/>
        </p:nvSpPr>
        <p:spPr>
          <a:xfrm>
            <a:off x="1082649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9" name="Oval 138"/>
          <p:cNvSpPr/>
          <p:nvPr/>
        </p:nvSpPr>
        <p:spPr>
          <a:xfrm>
            <a:off x="1082649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0" name="Oval 139"/>
          <p:cNvSpPr/>
          <p:nvPr/>
        </p:nvSpPr>
        <p:spPr>
          <a:xfrm>
            <a:off x="1082649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1" name="Oval 140"/>
          <p:cNvSpPr/>
          <p:nvPr/>
        </p:nvSpPr>
        <p:spPr>
          <a:xfrm>
            <a:off x="1094536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2" name="Oval 141"/>
          <p:cNvSpPr/>
          <p:nvPr/>
        </p:nvSpPr>
        <p:spPr>
          <a:xfrm>
            <a:off x="1094536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3" name="Oval 142"/>
          <p:cNvSpPr/>
          <p:nvPr/>
        </p:nvSpPr>
        <p:spPr>
          <a:xfrm>
            <a:off x="1094536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" name="Oval 143"/>
          <p:cNvSpPr/>
          <p:nvPr/>
        </p:nvSpPr>
        <p:spPr>
          <a:xfrm>
            <a:off x="1094536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5" name="Oval 144"/>
          <p:cNvSpPr/>
          <p:nvPr/>
        </p:nvSpPr>
        <p:spPr>
          <a:xfrm>
            <a:off x="1106424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6" name="Oval 145"/>
          <p:cNvSpPr/>
          <p:nvPr/>
        </p:nvSpPr>
        <p:spPr>
          <a:xfrm>
            <a:off x="1106424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" name="Oval 146"/>
          <p:cNvSpPr/>
          <p:nvPr/>
        </p:nvSpPr>
        <p:spPr>
          <a:xfrm>
            <a:off x="1106424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8" name="Oval 147"/>
          <p:cNvSpPr/>
          <p:nvPr/>
        </p:nvSpPr>
        <p:spPr>
          <a:xfrm>
            <a:off x="1106424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9" name="Oval 148"/>
          <p:cNvSpPr/>
          <p:nvPr/>
        </p:nvSpPr>
        <p:spPr>
          <a:xfrm>
            <a:off x="1118311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" name="Oval 149"/>
          <p:cNvSpPr/>
          <p:nvPr/>
        </p:nvSpPr>
        <p:spPr>
          <a:xfrm>
            <a:off x="1118311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1" name="Oval 150"/>
          <p:cNvSpPr/>
          <p:nvPr/>
        </p:nvSpPr>
        <p:spPr>
          <a:xfrm>
            <a:off x="1118311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2" name="Oval 151"/>
          <p:cNvSpPr/>
          <p:nvPr/>
        </p:nvSpPr>
        <p:spPr>
          <a:xfrm>
            <a:off x="1118311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5" name="Rounded Rectangle 154"/>
          <p:cNvSpPr/>
          <p:nvPr/>
        </p:nvSpPr>
        <p:spPr>
          <a:xfrm>
            <a:off x="8668512" y="1353312"/>
            <a:ext cx="1417320" cy="438912"/>
          </a:xfrm>
          <a:prstGeom prst="roundRect">
            <a:avLst/>
          </a:prstGeom>
          <a:solidFill>
            <a:srgbClr val="4D9D2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6" name="Oval 155"/>
          <p:cNvSpPr/>
          <p:nvPr/>
        </p:nvSpPr>
        <p:spPr>
          <a:xfrm>
            <a:off x="10652760" y="5715000"/>
            <a:ext cx="292608" cy="292608"/>
          </a:xfrm>
          <a:prstGeom prst="ellipse">
            <a:avLst/>
          </a:prstGeom>
          <a:solidFill>
            <a:srgbClr val="4D9D2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8" name="Rectangle 157"/>
          <p:cNvSpPr/>
          <p:nvPr/>
        </p:nvSpPr>
        <p:spPr>
          <a:xfrm>
            <a:off x="8549640" y="0"/>
            <a:ext cx="3642055" cy="6858000"/>
          </a:xfrm>
          <a:prstGeom prst="rect">
            <a:avLst/>
          </a:prstGeom>
          <a:solidFill>
            <a:srgbClr val="1F5B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9" name="Rectangle 158"/>
          <p:cNvSpPr/>
          <p:nvPr/>
        </p:nvSpPr>
        <p:spPr>
          <a:xfrm>
            <a:off x="8549640" y="0"/>
            <a:ext cx="3642055" cy="109728"/>
          </a:xfrm>
          <a:prstGeom prst="rect">
            <a:avLst/>
          </a:prstGeom>
          <a:solidFill>
            <a:srgbClr val="F470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1" name="TextBox 160"/>
          <p:cNvSpPr txBox="1"/>
          <p:nvPr/>
        </p:nvSpPr>
        <p:spPr>
          <a:xfrm>
            <a:off x="548640" y="164592"/>
            <a:ext cx="27432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50" b="1">
                <a:solidFill>
                  <a:srgbClr val="F47014"/>
                </a:solidFill>
                <a:latin typeface="Arial"/>
              </a:rPr>
              <a:t>SUPPORTO / RISORSE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8979408" y="658368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50" b="1">
                <a:solidFill>
                  <a:srgbClr val="F47014"/>
                </a:solidFill>
                <a:latin typeface="Arial"/>
              </a:rPr>
              <a:t>COSA EMERGE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8979408" y="1170432"/>
            <a:ext cx="2514600" cy="138499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it-IT" sz="1800" b="1" dirty="0">
                <a:solidFill>
                  <a:srgbClr val="FFFFFF"/>
                </a:solidFill>
                <a:latin typeface="Arial"/>
              </a:rPr>
              <a:t>Contributi economici e più contatti con le </a:t>
            </a:r>
            <a:r>
              <a:rPr lang="it-IT" b="1" dirty="0">
                <a:solidFill>
                  <a:srgbClr val="FFFFFF"/>
                </a:solidFill>
                <a:latin typeface="Arial"/>
              </a:rPr>
              <a:t>aziende donatrici </a:t>
            </a:r>
            <a:r>
              <a:rPr lang="it-IT" sz="1800" b="1" dirty="0">
                <a:solidFill>
                  <a:srgbClr val="FFFFFF"/>
                </a:solidFill>
                <a:latin typeface="Arial"/>
              </a:rPr>
              <a:t>emergono tra le esigenze principali.</a:t>
            </a:r>
            <a:endParaRPr sz="18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8979408" y="2743200"/>
            <a:ext cx="566928" cy="64008"/>
          </a:xfrm>
          <a:prstGeom prst="rect">
            <a:avLst/>
          </a:prstGeom>
          <a:solidFill>
            <a:srgbClr val="F470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6" name="TextBox 165"/>
          <p:cNvSpPr txBox="1"/>
          <p:nvPr/>
        </p:nvSpPr>
        <p:spPr>
          <a:xfrm>
            <a:off x="8979408" y="3063240"/>
            <a:ext cx="2487168" cy="914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FFFFFF"/>
                </a:solidFill>
                <a:latin typeface="Arial"/>
              </a:rPr>
              <a:t>—  Sono rilevanti anche risorse organizzative, logistiche e di rete.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8979408" y="4114800"/>
            <a:ext cx="2487168" cy="914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FFFFFF"/>
                </a:solidFill>
                <a:latin typeface="Arial"/>
              </a:rPr>
              <a:t>—  Il potenziamento richiede quindi interventi sia sulle forniture sia sulla capacità operativa.</a:t>
            </a:r>
          </a:p>
        </p:txBody>
      </p:sp>
      <p:sp>
        <p:nvSpPr>
          <p:cNvPr id="80" name="CasellaDiTesto 79">
            <a:extLst>
              <a:ext uri="{FF2B5EF4-FFF2-40B4-BE49-F238E27FC236}">
                <a16:creationId xmlns:a16="http://schemas.microsoft.com/office/drawing/2014/main" id="{30457630-6EEF-5284-2869-B2AFA93208D6}"/>
              </a:ext>
            </a:extLst>
          </p:cNvPr>
          <p:cNvSpPr txBox="1"/>
          <p:nvPr/>
        </p:nvSpPr>
        <p:spPr>
          <a:xfrm>
            <a:off x="1518920" y="6308020"/>
            <a:ext cx="56392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it-IT" sz="1200" i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Quesito: Quali sono i tre principali elementi, tra quelli proposti, che ritenete necessari per migliorare e potenziare la vostra attività di aiuto alimentare?</a:t>
            </a:r>
            <a:endParaRPr lang="it-IT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AF3099DE-D190-D822-004D-E62054C6E1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3" y="6000387"/>
            <a:ext cx="857613" cy="85761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Rounded Rectangle 161"/>
          <p:cNvSpPr/>
          <p:nvPr/>
        </p:nvSpPr>
        <p:spPr>
          <a:xfrm>
            <a:off x="438912" y="1051560"/>
            <a:ext cx="7662672" cy="53492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7" name="Rectangle 156"/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rgbClr val="F6F7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3" name="Oval 152"/>
          <p:cNvSpPr/>
          <p:nvPr/>
        </p:nvSpPr>
        <p:spPr>
          <a:xfrm>
            <a:off x="10808208" y="246888"/>
            <a:ext cx="438912" cy="438912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Rectangle 82"/>
          <p:cNvSpPr/>
          <p:nvPr/>
        </p:nvSpPr>
        <p:spPr>
          <a:xfrm>
            <a:off x="502920" y="256032"/>
            <a:ext cx="9692640" cy="5029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502920" y="256032"/>
            <a:ext cx="10515600" cy="438912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l"/>
            <a:r>
              <a:rPr sz="1900" b="1">
                <a:solidFill>
                  <a:srgbClr val="303030"/>
                </a:solidFill>
                <a:latin typeface="Arial"/>
              </a:rPr>
              <a:t>Fonti da attivare o potenziare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40" y="283464"/>
            <a:ext cx="384048" cy="384048"/>
          </a:xfrm>
          <a:prstGeom prst="rect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21208" y="662022"/>
            <a:ext cx="1808316" cy="243143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l"/>
            <a:r>
              <a:rPr sz="1100" b="0">
                <a:solidFill>
                  <a:srgbClr val="646464"/>
                </a:solidFill>
                <a:latin typeface="Arial"/>
              </a:rPr>
              <a:t>Solo OpT FSE+ – % di OpT</a:t>
            </a:r>
          </a:p>
        </p:txBody>
      </p:sp>
      <p:pic>
        <p:nvPicPr>
          <p:cNvPr id="6" name="Picture 5" descr="image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4200" y="6446520"/>
            <a:ext cx="658368" cy="17931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93268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93268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93268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93268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94411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94411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94411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94411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95554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95554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95554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95554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96697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96697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96697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96697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97840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97840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97840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97840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98983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98983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>
            <a:off x="98983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98983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100126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00126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0126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0126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1269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1269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01269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1269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>
            <a:off x="102412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>
            <a:off x="102412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>
            <a:off x="102412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02412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Oval 42"/>
          <p:cNvSpPr/>
          <p:nvPr/>
        </p:nvSpPr>
        <p:spPr>
          <a:xfrm>
            <a:off x="103555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Oval 43"/>
          <p:cNvSpPr/>
          <p:nvPr/>
        </p:nvSpPr>
        <p:spPr>
          <a:xfrm>
            <a:off x="103555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>
            <a:off x="103555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>
            <a:off x="103555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>
            <a:off x="104698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>
            <a:off x="104698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04698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4698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Oval 50"/>
          <p:cNvSpPr/>
          <p:nvPr/>
        </p:nvSpPr>
        <p:spPr>
          <a:xfrm>
            <a:off x="105841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05841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>
            <a:off x="105841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>
            <a:off x="105841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>
            <a:off x="106984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>
            <a:off x="106984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06984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Oval 57"/>
          <p:cNvSpPr/>
          <p:nvPr/>
        </p:nvSpPr>
        <p:spPr>
          <a:xfrm>
            <a:off x="106984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108127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Oval 59"/>
          <p:cNvSpPr/>
          <p:nvPr/>
        </p:nvSpPr>
        <p:spPr>
          <a:xfrm>
            <a:off x="108127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Oval 60"/>
          <p:cNvSpPr/>
          <p:nvPr/>
        </p:nvSpPr>
        <p:spPr>
          <a:xfrm>
            <a:off x="108127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Oval 61"/>
          <p:cNvSpPr/>
          <p:nvPr/>
        </p:nvSpPr>
        <p:spPr>
          <a:xfrm>
            <a:off x="108127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109270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Oval 63"/>
          <p:cNvSpPr/>
          <p:nvPr/>
        </p:nvSpPr>
        <p:spPr>
          <a:xfrm>
            <a:off x="109270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Oval 64"/>
          <p:cNvSpPr/>
          <p:nvPr/>
        </p:nvSpPr>
        <p:spPr>
          <a:xfrm>
            <a:off x="109270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09270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10413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Oval 67"/>
          <p:cNvSpPr/>
          <p:nvPr/>
        </p:nvSpPr>
        <p:spPr>
          <a:xfrm>
            <a:off x="110413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9" name="Oval 68"/>
          <p:cNvSpPr/>
          <p:nvPr/>
        </p:nvSpPr>
        <p:spPr>
          <a:xfrm>
            <a:off x="110413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10413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111556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111556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11556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Oval 73"/>
          <p:cNvSpPr/>
          <p:nvPr/>
        </p:nvSpPr>
        <p:spPr>
          <a:xfrm>
            <a:off x="111556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Oval 74"/>
          <p:cNvSpPr/>
          <p:nvPr/>
        </p:nvSpPr>
        <p:spPr>
          <a:xfrm>
            <a:off x="11269980" y="18288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" name="Oval 75"/>
          <p:cNvSpPr/>
          <p:nvPr/>
        </p:nvSpPr>
        <p:spPr>
          <a:xfrm>
            <a:off x="11269980" y="68580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>
            <a:off x="11269980" y="118872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Oval 77"/>
          <p:cNvSpPr/>
          <p:nvPr/>
        </p:nvSpPr>
        <p:spPr>
          <a:xfrm>
            <a:off x="11269980" y="169164"/>
            <a:ext cx="16459" cy="16459"/>
          </a:xfrm>
          <a:prstGeom prst="ellipse">
            <a:avLst/>
          </a:prstGeom>
          <a:solidFill>
            <a:srgbClr val="F07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9" name="Picture 78" descr="image6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218" y="1280160"/>
            <a:ext cx="5733204" cy="4892040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8796528" y="1435608"/>
            <a:ext cx="1143000" cy="237744"/>
          </a:xfrm>
          <a:prstGeom prst="rect">
            <a:avLst/>
          </a:prstGeom>
          <a:noFill/>
        </p:spPr>
        <p:txBody>
          <a:bodyPr wrap="none" lIns="36576" tIns="36576" rIns="36576" bIns="36576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  <a:latin typeface="Arial"/>
              </a:rPr>
              <a:t>IN SINTESI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705088" y="1965960"/>
            <a:ext cx="2240280" cy="3611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Le OpT esprimono interesse a rafforzare soprattutto canali territoriali e donazioni.</a:t>
            </a:r>
          </a:p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Le priorità riflettono l’esigenza di maggiore continuità e varietà delle forniture.</a:t>
            </a:r>
          </a:p>
          <a:p>
            <a:pPr>
              <a:spcAft>
                <a:spcPts val="1000"/>
              </a:spcAft>
              <a:defRPr sz="1200">
                <a:solidFill>
                  <a:srgbClr val="303030"/>
                </a:solidFill>
                <a:latin typeface="Arial"/>
              </a:defRPr>
            </a:pPr>
            <a:r>
              <a:rPr sz="1100" b="0">
                <a:solidFill>
                  <a:srgbClr val="303030"/>
                </a:solidFill>
                <a:latin typeface="Arial"/>
              </a:rPr>
              <a:t>• Il dato riguarda le sole OpT FSE+.</a:t>
            </a:r>
          </a:p>
        </p:txBody>
      </p:sp>
      <p:sp>
        <p:nvSpPr>
          <p:cNvPr id="85" name="Oval 84"/>
          <p:cNvSpPr/>
          <p:nvPr/>
        </p:nvSpPr>
        <p:spPr>
          <a:xfrm>
            <a:off x="928116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>
            <a:off x="928116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Oval 86"/>
          <p:cNvSpPr/>
          <p:nvPr/>
        </p:nvSpPr>
        <p:spPr>
          <a:xfrm>
            <a:off x="928116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>
            <a:off x="928116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>
            <a:off x="940003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>
            <a:off x="940003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" name="Oval 90"/>
          <p:cNvSpPr/>
          <p:nvPr/>
        </p:nvSpPr>
        <p:spPr>
          <a:xfrm>
            <a:off x="940003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2" name="Oval 91"/>
          <p:cNvSpPr/>
          <p:nvPr/>
        </p:nvSpPr>
        <p:spPr>
          <a:xfrm>
            <a:off x="940003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" name="Oval 92"/>
          <p:cNvSpPr/>
          <p:nvPr/>
        </p:nvSpPr>
        <p:spPr>
          <a:xfrm>
            <a:off x="951890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Oval 93"/>
          <p:cNvSpPr/>
          <p:nvPr/>
        </p:nvSpPr>
        <p:spPr>
          <a:xfrm>
            <a:off x="951890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>
            <a:off x="951890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>
            <a:off x="951890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" name="Oval 96"/>
          <p:cNvSpPr/>
          <p:nvPr/>
        </p:nvSpPr>
        <p:spPr>
          <a:xfrm>
            <a:off x="963777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8" name="Oval 97"/>
          <p:cNvSpPr/>
          <p:nvPr/>
        </p:nvSpPr>
        <p:spPr>
          <a:xfrm>
            <a:off x="963777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9" name="Oval 98"/>
          <p:cNvSpPr/>
          <p:nvPr/>
        </p:nvSpPr>
        <p:spPr>
          <a:xfrm>
            <a:off x="963777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" name="Oval 99"/>
          <p:cNvSpPr/>
          <p:nvPr/>
        </p:nvSpPr>
        <p:spPr>
          <a:xfrm>
            <a:off x="963777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1" name="Oval 100"/>
          <p:cNvSpPr/>
          <p:nvPr/>
        </p:nvSpPr>
        <p:spPr>
          <a:xfrm>
            <a:off x="975664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2" name="Oval 101"/>
          <p:cNvSpPr/>
          <p:nvPr/>
        </p:nvSpPr>
        <p:spPr>
          <a:xfrm>
            <a:off x="975664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" name="Oval 102"/>
          <p:cNvSpPr/>
          <p:nvPr/>
        </p:nvSpPr>
        <p:spPr>
          <a:xfrm>
            <a:off x="975664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4" name="Oval 103"/>
          <p:cNvSpPr/>
          <p:nvPr/>
        </p:nvSpPr>
        <p:spPr>
          <a:xfrm>
            <a:off x="975664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5" name="Oval 104"/>
          <p:cNvSpPr/>
          <p:nvPr/>
        </p:nvSpPr>
        <p:spPr>
          <a:xfrm>
            <a:off x="987552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" name="Oval 105"/>
          <p:cNvSpPr/>
          <p:nvPr/>
        </p:nvSpPr>
        <p:spPr>
          <a:xfrm>
            <a:off x="987552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7" name="Oval 106"/>
          <p:cNvSpPr/>
          <p:nvPr/>
        </p:nvSpPr>
        <p:spPr>
          <a:xfrm>
            <a:off x="987552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8" name="Oval 107"/>
          <p:cNvSpPr/>
          <p:nvPr/>
        </p:nvSpPr>
        <p:spPr>
          <a:xfrm>
            <a:off x="987552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" name="Oval 108"/>
          <p:cNvSpPr/>
          <p:nvPr/>
        </p:nvSpPr>
        <p:spPr>
          <a:xfrm>
            <a:off x="999439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0" name="Oval 109"/>
          <p:cNvSpPr/>
          <p:nvPr/>
        </p:nvSpPr>
        <p:spPr>
          <a:xfrm>
            <a:off x="999439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1" name="Oval 110"/>
          <p:cNvSpPr/>
          <p:nvPr/>
        </p:nvSpPr>
        <p:spPr>
          <a:xfrm>
            <a:off x="999439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" name="Oval 111"/>
          <p:cNvSpPr/>
          <p:nvPr/>
        </p:nvSpPr>
        <p:spPr>
          <a:xfrm>
            <a:off x="999439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3" name="Oval 112"/>
          <p:cNvSpPr/>
          <p:nvPr/>
        </p:nvSpPr>
        <p:spPr>
          <a:xfrm>
            <a:off x="1011326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4" name="Oval 113"/>
          <p:cNvSpPr/>
          <p:nvPr/>
        </p:nvSpPr>
        <p:spPr>
          <a:xfrm>
            <a:off x="1011326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5" name="Oval 114"/>
          <p:cNvSpPr/>
          <p:nvPr/>
        </p:nvSpPr>
        <p:spPr>
          <a:xfrm>
            <a:off x="1011326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" name="Oval 115"/>
          <p:cNvSpPr/>
          <p:nvPr/>
        </p:nvSpPr>
        <p:spPr>
          <a:xfrm>
            <a:off x="1011326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7" name="Oval 116"/>
          <p:cNvSpPr/>
          <p:nvPr/>
        </p:nvSpPr>
        <p:spPr>
          <a:xfrm>
            <a:off x="1023213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8" name="Oval 117"/>
          <p:cNvSpPr/>
          <p:nvPr/>
        </p:nvSpPr>
        <p:spPr>
          <a:xfrm>
            <a:off x="1023213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9" name="Oval 118"/>
          <p:cNvSpPr/>
          <p:nvPr/>
        </p:nvSpPr>
        <p:spPr>
          <a:xfrm>
            <a:off x="1023213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0" name="Oval 119"/>
          <p:cNvSpPr/>
          <p:nvPr/>
        </p:nvSpPr>
        <p:spPr>
          <a:xfrm>
            <a:off x="1023213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1" name="Oval 120"/>
          <p:cNvSpPr/>
          <p:nvPr/>
        </p:nvSpPr>
        <p:spPr>
          <a:xfrm>
            <a:off x="1035100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" name="Oval 121"/>
          <p:cNvSpPr/>
          <p:nvPr/>
        </p:nvSpPr>
        <p:spPr>
          <a:xfrm>
            <a:off x="1035100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3" name="Oval 122"/>
          <p:cNvSpPr/>
          <p:nvPr/>
        </p:nvSpPr>
        <p:spPr>
          <a:xfrm>
            <a:off x="1035100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4" name="Oval 123"/>
          <p:cNvSpPr/>
          <p:nvPr/>
        </p:nvSpPr>
        <p:spPr>
          <a:xfrm>
            <a:off x="1035100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5" name="Oval 124"/>
          <p:cNvSpPr/>
          <p:nvPr/>
        </p:nvSpPr>
        <p:spPr>
          <a:xfrm>
            <a:off x="1046988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" name="Oval 125"/>
          <p:cNvSpPr/>
          <p:nvPr/>
        </p:nvSpPr>
        <p:spPr>
          <a:xfrm>
            <a:off x="1046988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7" name="Oval 126"/>
          <p:cNvSpPr/>
          <p:nvPr/>
        </p:nvSpPr>
        <p:spPr>
          <a:xfrm>
            <a:off x="1046988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8" name="Oval 127"/>
          <p:cNvSpPr/>
          <p:nvPr/>
        </p:nvSpPr>
        <p:spPr>
          <a:xfrm>
            <a:off x="1046988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9" name="Oval 128"/>
          <p:cNvSpPr/>
          <p:nvPr/>
        </p:nvSpPr>
        <p:spPr>
          <a:xfrm>
            <a:off x="1058875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0" name="Oval 129"/>
          <p:cNvSpPr/>
          <p:nvPr/>
        </p:nvSpPr>
        <p:spPr>
          <a:xfrm>
            <a:off x="1058875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1" name="Oval 130"/>
          <p:cNvSpPr/>
          <p:nvPr/>
        </p:nvSpPr>
        <p:spPr>
          <a:xfrm>
            <a:off x="1058875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2" name="Oval 131"/>
          <p:cNvSpPr/>
          <p:nvPr/>
        </p:nvSpPr>
        <p:spPr>
          <a:xfrm>
            <a:off x="1058875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3" name="Oval 132"/>
          <p:cNvSpPr/>
          <p:nvPr/>
        </p:nvSpPr>
        <p:spPr>
          <a:xfrm>
            <a:off x="10707624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4" name="Oval 133"/>
          <p:cNvSpPr/>
          <p:nvPr/>
        </p:nvSpPr>
        <p:spPr>
          <a:xfrm>
            <a:off x="10707624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5" name="Oval 134"/>
          <p:cNvSpPr/>
          <p:nvPr/>
        </p:nvSpPr>
        <p:spPr>
          <a:xfrm>
            <a:off x="10707624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6" name="Oval 135"/>
          <p:cNvSpPr/>
          <p:nvPr/>
        </p:nvSpPr>
        <p:spPr>
          <a:xfrm>
            <a:off x="10707624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7" name="Oval 136"/>
          <p:cNvSpPr/>
          <p:nvPr/>
        </p:nvSpPr>
        <p:spPr>
          <a:xfrm>
            <a:off x="10826496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8" name="Oval 137"/>
          <p:cNvSpPr/>
          <p:nvPr/>
        </p:nvSpPr>
        <p:spPr>
          <a:xfrm>
            <a:off x="10826496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9" name="Oval 138"/>
          <p:cNvSpPr/>
          <p:nvPr/>
        </p:nvSpPr>
        <p:spPr>
          <a:xfrm>
            <a:off x="10826496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0" name="Oval 139"/>
          <p:cNvSpPr/>
          <p:nvPr/>
        </p:nvSpPr>
        <p:spPr>
          <a:xfrm>
            <a:off x="10826496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1" name="Oval 140"/>
          <p:cNvSpPr/>
          <p:nvPr/>
        </p:nvSpPr>
        <p:spPr>
          <a:xfrm>
            <a:off x="10945368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2" name="Oval 141"/>
          <p:cNvSpPr/>
          <p:nvPr/>
        </p:nvSpPr>
        <p:spPr>
          <a:xfrm>
            <a:off x="10945368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3" name="Oval 142"/>
          <p:cNvSpPr/>
          <p:nvPr/>
        </p:nvSpPr>
        <p:spPr>
          <a:xfrm>
            <a:off x="10945368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" name="Oval 143"/>
          <p:cNvSpPr/>
          <p:nvPr/>
        </p:nvSpPr>
        <p:spPr>
          <a:xfrm>
            <a:off x="10945368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5" name="Oval 144"/>
          <p:cNvSpPr/>
          <p:nvPr/>
        </p:nvSpPr>
        <p:spPr>
          <a:xfrm>
            <a:off x="11064240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6" name="Oval 145"/>
          <p:cNvSpPr/>
          <p:nvPr/>
        </p:nvSpPr>
        <p:spPr>
          <a:xfrm>
            <a:off x="11064240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" name="Oval 146"/>
          <p:cNvSpPr/>
          <p:nvPr/>
        </p:nvSpPr>
        <p:spPr>
          <a:xfrm>
            <a:off x="11064240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8" name="Oval 147"/>
          <p:cNvSpPr/>
          <p:nvPr/>
        </p:nvSpPr>
        <p:spPr>
          <a:xfrm>
            <a:off x="11064240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9" name="Oval 148"/>
          <p:cNvSpPr/>
          <p:nvPr/>
        </p:nvSpPr>
        <p:spPr>
          <a:xfrm>
            <a:off x="11183112" y="32004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" name="Oval 149"/>
          <p:cNvSpPr/>
          <p:nvPr/>
        </p:nvSpPr>
        <p:spPr>
          <a:xfrm>
            <a:off x="11183112" y="82296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1" name="Oval 150"/>
          <p:cNvSpPr/>
          <p:nvPr/>
        </p:nvSpPr>
        <p:spPr>
          <a:xfrm>
            <a:off x="11183112" y="132588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2" name="Oval 151"/>
          <p:cNvSpPr/>
          <p:nvPr/>
        </p:nvSpPr>
        <p:spPr>
          <a:xfrm>
            <a:off x="11183112" y="182880"/>
            <a:ext cx="16459" cy="16459"/>
          </a:xfrm>
          <a:prstGeom prst="ellipse">
            <a:avLst/>
          </a:prstGeom>
          <a:solidFill>
            <a:srgbClr val="F2702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5" name="Rounded Rectangle 154"/>
          <p:cNvSpPr/>
          <p:nvPr/>
        </p:nvSpPr>
        <p:spPr>
          <a:xfrm>
            <a:off x="8668512" y="1353312"/>
            <a:ext cx="1417320" cy="438912"/>
          </a:xfrm>
          <a:prstGeom prst="roundRect">
            <a:avLst/>
          </a:prstGeom>
          <a:solidFill>
            <a:srgbClr val="4D9D2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6" name="Oval 155"/>
          <p:cNvSpPr/>
          <p:nvPr/>
        </p:nvSpPr>
        <p:spPr>
          <a:xfrm>
            <a:off x="10652760" y="5715000"/>
            <a:ext cx="292608" cy="292608"/>
          </a:xfrm>
          <a:prstGeom prst="ellipse">
            <a:avLst/>
          </a:prstGeom>
          <a:solidFill>
            <a:srgbClr val="4D9D2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8" name="Rectangle 157"/>
          <p:cNvSpPr/>
          <p:nvPr/>
        </p:nvSpPr>
        <p:spPr>
          <a:xfrm>
            <a:off x="8549640" y="0"/>
            <a:ext cx="3642055" cy="6858000"/>
          </a:xfrm>
          <a:prstGeom prst="rect">
            <a:avLst/>
          </a:prstGeom>
          <a:solidFill>
            <a:srgbClr val="1F5B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9" name="Rectangle 158"/>
          <p:cNvSpPr/>
          <p:nvPr/>
        </p:nvSpPr>
        <p:spPr>
          <a:xfrm>
            <a:off x="8549640" y="0"/>
            <a:ext cx="3642055" cy="109728"/>
          </a:xfrm>
          <a:prstGeom prst="rect">
            <a:avLst/>
          </a:prstGeom>
          <a:solidFill>
            <a:srgbClr val="F470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1" name="TextBox 160"/>
          <p:cNvSpPr txBox="1"/>
          <p:nvPr/>
        </p:nvSpPr>
        <p:spPr>
          <a:xfrm>
            <a:off x="548640" y="164592"/>
            <a:ext cx="27432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50" b="1">
                <a:solidFill>
                  <a:srgbClr val="F47014"/>
                </a:solidFill>
                <a:latin typeface="Arial"/>
              </a:rPr>
              <a:t>SUPPORTO / RISORSE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8979408" y="658368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50" b="1">
                <a:solidFill>
                  <a:srgbClr val="F47014"/>
                </a:solidFill>
                <a:latin typeface="Arial"/>
              </a:rPr>
              <a:t>COSA EMERGE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8979408" y="1170432"/>
            <a:ext cx="2514600" cy="138499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800" b="1" dirty="0">
                <a:solidFill>
                  <a:srgbClr val="FFFFFF"/>
                </a:solidFill>
                <a:latin typeface="Arial"/>
              </a:rPr>
              <a:t>Le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OpT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esprimono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interesse a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rafforzare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soprattutto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canali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territoriali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1800" b="1" dirty="0">
                <a:solidFill>
                  <a:srgbClr val="FFFFFF"/>
                </a:solidFill>
                <a:latin typeface="Arial"/>
              </a:rPr>
              <a:t>di</a:t>
            </a:r>
            <a:r>
              <a:rPr sz="18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Arial"/>
              </a:rPr>
              <a:t>donazioni</a:t>
            </a:r>
            <a:r>
              <a:rPr lang="it-IT" b="1" dirty="0">
                <a:solidFill>
                  <a:srgbClr val="FFFFFF"/>
                </a:solidFill>
                <a:latin typeface="Arial"/>
              </a:rPr>
              <a:t> da imprese e privati</a:t>
            </a:r>
            <a:endParaRPr sz="18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8979408" y="2743200"/>
            <a:ext cx="566928" cy="64008"/>
          </a:xfrm>
          <a:prstGeom prst="rect">
            <a:avLst/>
          </a:prstGeom>
          <a:solidFill>
            <a:srgbClr val="F4701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6" name="TextBox 165"/>
          <p:cNvSpPr txBox="1"/>
          <p:nvPr/>
        </p:nvSpPr>
        <p:spPr>
          <a:xfrm>
            <a:off x="8979408" y="3063240"/>
            <a:ext cx="2487168" cy="914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FFFFFF"/>
                </a:solidFill>
                <a:latin typeface="Arial"/>
              </a:rPr>
              <a:t>—  Le priorità riflettono l’esigenza di maggiore continuità e varietà delle forniture.</a:t>
            </a:r>
          </a:p>
        </p:txBody>
      </p:sp>
      <p:sp>
        <p:nvSpPr>
          <p:cNvPr id="80" name="CasellaDiTesto 79">
            <a:extLst>
              <a:ext uri="{FF2B5EF4-FFF2-40B4-BE49-F238E27FC236}">
                <a16:creationId xmlns:a16="http://schemas.microsoft.com/office/drawing/2014/main" id="{47C82589-DF72-C7ED-1A03-14EFD91F3DE6}"/>
              </a:ext>
            </a:extLst>
          </p:cNvPr>
          <p:cNvSpPr txBox="1"/>
          <p:nvPr/>
        </p:nvSpPr>
        <p:spPr>
          <a:xfrm>
            <a:off x="919110" y="6270196"/>
            <a:ext cx="725211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it-IT" sz="1200" i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Quesito: A quali fonti di approvvigionamento la vostra </a:t>
            </a:r>
            <a:r>
              <a:rPr lang="it-IT" sz="1200" i="1" kern="1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OpT</a:t>
            </a:r>
            <a:r>
              <a:rPr lang="it-IT" sz="1200" i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vorrebbe accedere o quali vorrebbe potenziare?</a:t>
            </a:r>
            <a:endParaRPr lang="it-IT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70F1FC6-79B8-F37C-7BDC-668D7E520E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788" y="6470039"/>
            <a:ext cx="1085288" cy="2873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19" y="1491505"/>
            <a:ext cx="4216944" cy="3604835"/>
          </a:xfrm>
          <a:solidFill>
            <a:schemeClr val="accent2"/>
          </a:solidFill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53% </a:t>
            </a:r>
            <a:r>
              <a:rPr lang="en-US" sz="3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OpT</a:t>
            </a: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Rete BA </a:t>
            </a: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richiede</a:t>
            </a: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supporto</a:t>
            </a: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per </a:t>
            </a:r>
            <a:r>
              <a:rPr lang="en-US" sz="3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offrire</a:t>
            </a: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ai </a:t>
            </a:r>
            <a:r>
              <a:rPr lang="en-US" sz="3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beneficiari</a:t>
            </a: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MISURE DI ACCOMPAGNAMENTO SOCIALE</a:t>
            </a: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DFDF90-3BE5-216E-2ECA-E7601C31F8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520185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magine 3">
            <a:extLst>
              <a:ext uri="{FF2B5EF4-FFF2-40B4-BE49-F238E27FC236}">
                <a16:creationId xmlns:a16="http://schemas.microsoft.com/office/drawing/2014/main" id="{15312EF7-1C3D-53DB-80F4-6162072EFC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6120" y="6431971"/>
            <a:ext cx="1085288" cy="28737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1AA9B-489D-10BE-60E7-71400669E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6FA0758-DA03-8A86-FF0A-7F556D4F0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41" y="644501"/>
            <a:ext cx="8396493" cy="739276"/>
          </a:xfrm>
        </p:spPr>
        <p:txBody>
          <a:bodyPr lIns="91440" tIns="45720" rIns="91440" bIns="45720" anchor="ctr">
            <a:noAutofit/>
          </a:bodyPr>
          <a:lstStyle/>
          <a:p>
            <a:r>
              <a:rPr lang="it-IT" dirty="0"/>
              <a:t>Copertura della domanda di aiuti alimentare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99B3D9E-5F57-7C21-B961-7DFE0FD69E42}"/>
              </a:ext>
            </a:extLst>
          </p:cNvPr>
          <p:cNvSpPr txBox="1"/>
          <p:nvPr/>
        </p:nvSpPr>
        <p:spPr>
          <a:xfrm>
            <a:off x="249776" y="1298219"/>
            <a:ext cx="11942224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Sistema degli aiuti alimentari in Italia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Totale: </a:t>
            </a:r>
            <a:r>
              <a:rPr lang="it-IT" sz="2000" dirty="0">
                <a:solidFill>
                  <a:schemeClr val="accent1"/>
                </a:solidFill>
                <a:latin typeface="Montserrat" pitchFamily="2" charset="0"/>
              </a:rPr>
              <a:t>877 milioni pasti-anno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44%</a:t>
            </a:r>
            <a:r>
              <a:rPr lang="it-IT" sz="2000" dirty="0">
                <a:solidFill>
                  <a:schemeClr val="accent1"/>
                </a:solidFill>
                <a:latin typeface="Montserrat" pitchFamily="2" charset="0"/>
              </a:rPr>
              <a:t> della domanda di aiuti alimentare, equivalente a un pasto al giorno per 2,5 milioni di persone (tutto l’anno)</a:t>
            </a:r>
          </a:p>
          <a:p>
            <a:pPr lvl="0">
              <a:spcBef>
                <a:spcPts val="600"/>
              </a:spcBef>
              <a:defRPr/>
            </a:pPr>
            <a:endParaRPr lang="it-IT" sz="2000" dirty="0">
              <a:solidFill>
                <a:schemeClr val="accent1"/>
              </a:solidFill>
              <a:latin typeface="Montserrat" pitchFamily="2" charset="0"/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Donazioni dalle imprese agroalimentari</a:t>
            </a:r>
          </a:p>
          <a:p>
            <a:pPr marL="1200150" lvl="2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22% </a:t>
            </a:r>
            <a:r>
              <a:rPr lang="it-IT" sz="2000" dirty="0">
                <a:solidFill>
                  <a:schemeClr val="accent1"/>
                </a:solidFill>
                <a:latin typeface="Montserrat" pitchFamily="2" charset="0"/>
              </a:rPr>
              <a:t>della domanda di aiuti alimentari (2,08 miliardi pasti-anno)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it-IT" sz="2000" b="1" dirty="0">
              <a:solidFill>
                <a:schemeClr val="accent1"/>
              </a:solidFill>
              <a:latin typeface="Montserrat" pitchFamily="2" charset="0"/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Voucher DAT</a:t>
            </a:r>
          </a:p>
          <a:p>
            <a:pPr marL="1200150" lvl="2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14%</a:t>
            </a:r>
            <a:r>
              <a:rPr lang="it-IT" sz="2000" dirty="0">
                <a:solidFill>
                  <a:schemeClr val="accent1"/>
                </a:solidFill>
                <a:latin typeface="Montserrat" pitchFamily="2" charset="0"/>
              </a:rPr>
              <a:t> della domanda di aiuti alimentari 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it-IT" sz="2000" b="1" dirty="0">
              <a:solidFill>
                <a:schemeClr val="accent1"/>
              </a:solidFill>
              <a:latin typeface="Montserrat" pitchFamily="2" charset="0"/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FSE+/FN</a:t>
            </a:r>
          </a:p>
          <a:p>
            <a:pPr marL="1200150" lvl="2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2000" b="1" dirty="0">
                <a:solidFill>
                  <a:schemeClr val="accent1"/>
                </a:solidFill>
                <a:latin typeface="Montserrat" pitchFamily="2" charset="0"/>
              </a:rPr>
              <a:t>8%</a:t>
            </a:r>
            <a:r>
              <a:rPr lang="it-IT" sz="2000" dirty="0">
                <a:solidFill>
                  <a:schemeClr val="accent1"/>
                </a:solidFill>
                <a:latin typeface="Montserrat" pitchFamily="2" charset="0"/>
              </a:rPr>
              <a:t> della domanda totale di aiuti alimentari </a:t>
            </a:r>
            <a:endParaRPr lang="it-IT" sz="2000" b="1" dirty="0">
              <a:solidFill>
                <a:schemeClr val="accent1"/>
              </a:solidFill>
              <a:latin typeface="Montserrat" pitchFamily="2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EFE01FDA-ED63-19AB-2D9F-8D315968A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" y="6325480"/>
            <a:ext cx="2113579" cy="55570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3FBBB2E7-4061-3A78-3164-25DE888FED63}"/>
              </a:ext>
            </a:extLst>
          </p:cNvPr>
          <p:cNvSpPr txBox="1">
            <a:spLocks/>
          </p:cNvSpPr>
          <p:nvPr/>
        </p:nvSpPr>
        <p:spPr>
          <a:xfrm>
            <a:off x="673941" y="142074"/>
            <a:ext cx="11176000" cy="7392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67" b="1" kern="1200">
                <a:solidFill>
                  <a:schemeClr val="accent1"/>
                </a:solidFill>
                <a:latin typeface="Montserrat" pitchFamily="2" charset="77"/>
                <a:ea typeface="+mj-ea"/>
                <a:cs typeface="Montserrat" pitchFamily="2" charset="77"/>
              </a:defRPr>
            </a:lvl1pPr>
          </a:lstStyle>
          <a:p>
            <a:r>
              <a:rPr lang="it-IT" dirty="0"/>
              <a:t>Valore economico ed efficacia del sistema italiano di aiuto alimentare</a:t>
            </a:r>
          </a:p>
        </p:txBody>
      </p:sp>
    </p:spTree>
    <p:extLst>
      <p:ext uri="{BB962C8B-B14F-4D97-AF65-F5344CB8AC3E}">
        <p14:creationId xmlns:p14="http://schemas.microsoft.com/office/powerpoint/2010/main" val="1714547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3447E-7162-064B-F421-E6CE3965B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E0216907-EA40-A7B7-DB0D-DBF19FDC2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61356" y="2269893"/>
            <a:ext cx="3144647" cy="1236089"/>
          </a:xfrm>
        </p:spPr>
        <p:txBody>
          <a:bodyPr lIns="91440" tIns="45720" rIns="91440" bIns="45720" anchor="ctr">
            <a:noAutofit/>
          </a:bodyPr>
          <a:lstStyle/>
          <a:p>
            <a:pPr algn="ctr"/>
            <a:r>
              <a:rPr lang="it-IT" sz="2400" dirty="0">
                <a:solidFill>
                  <a:schemeClr val="accent1">
                    <a:lumMod val="75000"/>
                  </a:schemeClr>
                </a:solidFill>
                <a:latin typeface="Montserrat" pitchFamily="2" charset="0"/>
                <a:ea typeface="+mn-ea"/>
                <a:cs typeface="+mn-cs"/>
              </a:rPr>
              <a:t>DONAZIONI</a:t>
            </a:r>
          </a:p>
        </p:txBody>
      </p:sp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B74EFBE5-FEC7-FD0E-F170-59ABCA4B2F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142281"/>
              </p:ext>
            </p:extLst>
          </p:nvPr>
        </p:nvGraphicFramePr>
        <p:xfrm>
          <a:off x="2421751" y="1260759"/>
          <a:ext cx="7680379" cy="3144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517">
                  <a:extLst>
                    <a:ext uri="{9D8B030D-6E8A-4147-A177-3AD203B41FA5}">
                      <a16:colId xmlns:a16="http://schemas.microsoft.com/office/drawing/2014/main" val="1284577426"/>
                    </a:ext>
                  </a:extLst>
                </a:gridCol>
                <a:gridCol w="4553862">
                  <a:extLst>
                    <a:ext uri="{9D8B030D-6E8A-4147-A177-3AD203B41FA5}">
                      <a16:colId xmlns:a16="http://schemas.microsoft.com/office/drawing/2014/main" val="1791835609"/>
                    </a:ext>
                  </a:extLst>
                </a:gridCol>
              </a:tblGrid>
              <a:tr h="75471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400" b="1" kern="1200" dirty="0">
                          <a:solidFill>
                            <a:schemeClr val="accent1"/>
                          </a:solidFill>
                          <a:latin typeface="Montserrat" pitchFamily="2" charset="0"/>
                          <a:ea typeface="+mn-ea"/>
                          <a:cs typeface="+mn-cs"/>
                        </a:rPr>
                        <a:t>Costo unitario per il bilancio pubblico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400" b="1" kern="1200" dirty="0">
                          <a:solidFill>
                            <a:schemeClr val="accent1"/>
                          </a:solidFill>
                          <a:latin typeface="Montserrat" pitchFamily="2" charset="0"/>
                          <a:ea typeface="+mn-ea"/>
                          <a:cs typeface="+mn-cs"/>
                        </a:rPr>
                        <a:t>0,60 €-pasto 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479076"/>
                  </a:ext>
                </a:extLst>
              </a:tr>
              <a:tr h="754716">
                <a:tc>
                  <a:txBody>
                    <a:bodyPr/>
                    <a:lstStyle/>
                    <a:p>
                      <a:pPr algn="l"/>
                      <a:r>
                        <a:rPr lang="it-IT" sz="1400" b="1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Copertura della domanda di aiuti alimentari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22% </a:t>
                      </a:r>
                      <a:r>
                        <a:rPr lang="it-IT" sz="140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(</a:t>
                      </a:r>
                      <a:r>
                        <a:rPr lang="it-IT" sz="1400" b="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458 milioni di pasti-anno, ovvero 1,3 milioni di persone)</a:t>
                      </a:r>
                      <a:endParaRPr lang="it-IT" sz="1400" dirty="0">
                        <a:solidFill>
                          <a:schemeClr val="accent1"/>
                        </a:solidFill>
                        <a:latin typeface="Montserrat" pitchFamily="2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6130903"/>
                  </a:ext>
                </a:extLst>
              </a:tr>
              <a:tr h="1635217">
                <a:tc>
                  <a:txBody>
                    <a:bodyPr/>
                    <a:lstStyle/>
                    <a:p>
                      <a:pPr algn="l"/>
                      <a:r>
                        <a:rPr lang="it-IT" sz="1400" b="1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Vantaggi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Efficienza</a:t>
                      </a:r>
                    </a:p>
                    <a:p>
                      <a:pPr algn="ctr"/>
                      <a:r>
                        <a:rPr lang="it-IT" sz="140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Copertura</a:t>
                      </a:r>
                    </a:p>
                    <a:p>
                      <a:pPr algn="ctr"/>
                      <a:r>
                        <a:rPr lang="it-IT" sz="140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Possibilità di una rete di relazioni</a:t>
                      </a:r>
                    </a:p>
                    <a:p>
                      <a:pPr algn="ctr"/>
                      <a:r>
                        <a:rPr lang="it-IT" sz="1400" dirty="0">
                          <a:solidFill>
                            <a:schemeClr val="accent1"/>
                          </a:solidFill>
                          <a:latin typeface="Montserrat" pitchFamily="2" charset="0"/>
                        </a:rPr>
                        <a:t>Possibilità di accompagnamento socio-economico 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804358"/>
                  </a:ext>
                </a:extLst>
              </a:tr>
            </a:tbl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B731CF6E-8905-179D-0101-45C13515ECFC}"/>
              </a:ext>
            </a:extLst>
          </p:cNvPr>
          <p:cNvSpPr txBox="1"/>
          <p:nvPr/>
        </p:nvSpPr>
        <p:spPr>
          <a:xfrm>
            <a:off x="673942" y="4943214"/>
            <a:ext cx="11176000" cy="130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  <a:defRPr/>
            </a:pPr>
            <a:r>
              <a:rPr lang="it-IT" sz="1600" b="1" dirty="0">
                <a:solidFill>
                  <a:schemeClr val="accent1"/>
                </a:solidFill>
                <a:latin typeface="Montserrat" pitchFamily="2" charset="0"/>
              </a:rPr>
              <a:t>2,35 €-pasto, Stima del prezzo medio al dettaglio di un pasto </a:t>
            </a:r>
          </a:p>
          <a:p>
            <a:pPr lvl="1">
              <a:spcBef>
                <a:spcPts val="600"/>
              </a:spcBef>
              <a:defRPr/>
            </a:pPr>
            <a:r>
              <a:rPr lang="it-IT" sz="1600" dirty="0">
                <a:solidFill>
                  <a:schemeClr val="accent1"/>
                </a:solidFill>
                <a:latin typeface="Montserrat" pitchFamily="2" charset="0"/>
              </a:rPr>
              <a:t>(</a:t>
            </a:r>
            <a:r>
              <a:rPr lang="it-IT" sz="1600" b="1" dirty="0">
                <a:solidFill>
                  <a:schemeClr val="accent1"/>
                </a:solidFill>
                <a:latin typeface="Montserrat" pitchFamily="2" charset="0"/>
              </a:rPr>
              <a:t> </a:t>
            </a:r>
            <a:r>
              <a:rPr lang="it-IT" sz="1600" dirty="0">
                <a:solidFill>
                  <a:schemeClr val="accent1"/>
                </a:solidFill>
                <a:latin typeface="Montserrat" pitchFamily="2" charset="0"/>
              </a:rPr>
              <a:t>«I consumi alimentari delle famiglie», ISMEA,  2024; «Osservatorio prezzi e tariffe», MIMIT, 2024)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600" b="1" dirty="0">
                <a:solidFill>
                  <a:srgbClr val="002E58"/>
                </a:solidFill>
                <a:latin typeface="Montserrat"/>
              </a:rPr>
              <a:t>spazio per introdurre ulteriori misure per rendere la donazione ancora più conveniente 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600" b="1" dirty="0">
                <a:solidFill>
                  <a:srgbClr val="002E58"/>
                </a:solidFill>
                <a:latin typeface="Montserrat"/>
              </a:rPr>
              <a:t>incentivi </a:t>
            </a:r>
            <a:r>
              <a:rPr lang="it-IT" sz="1600" dirty="0">
                <a:solidFill>
                  <a:srgbClr val="002E58"/>
                </a:solidFill>
                <a:latin typeface="Montserrat"/>
              </a:rPr>
              <a:t>a sostegno del nuovo impegno richiesto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155D55A-1F49-F3DF-DE15-AAECF37E7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" y="6325480"/>
            <a:ext cx="2113579" cy="555705"/>
          </a:xfrm>
          <a:prstGeom prst="rect">
            <a:avLst/>
          </a:prstGeom>
        </p:spPr>
      </p:pic>
      <p:sp>
        <p:nvSpPr>
          <p:cNvPr id="3" name="Titolo 1">
            <a:extLst>
              <a:ext uri="{FF2B5EF4-FFF2-40B4-BE49-F238E27FC236}">
                <a16:creationId xmlns:a16="http://schemas.microsoft.com/office/drawing/2014/main" id="{F6E365F3-9FA0-F32C-E022-0ADF9A568460}"/>
              </a:ext>
            </a:extLst>
          </p:cNvPr>
          <p:cNvSpPr txBox="1">
            <a:spLocks/>
          </p:cNvSpPr>
          <p:nvPr/>
        </p:nvSpPr>
        <p:spPr>
          <a:xfrm>
            <a:off x="673941" y="142074"/>
            <a:ext cx="11176000" cy="7392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67" b="1" kern="1200">
                <a:solidFill>
                  <a:schemeClr val="accent1"/>
                </a:solidFill>
                <a:latin typeface="Montserrat" pitchFamily="2" charset="77"/>
                <a:ea typeface="+mj-ea"/>
                <a:cs typeface="Montserrat" pitchFamily="2" charset="77"/>
              </a:defRPr>
            </a:lvl1pPr>
          </a:lstStyle>
          <a:p>
            <a:r>
              <a:rPr lang="it-IT" dirty="0"/>
              <a:t>Valore economico ed efficacia del sistema italiano di aiuto alimentare</a:t>
            </a:r>
          </a:p>
        </p:txBody>
      </p:sp>
    </p:spTree>
    <p:extLst>
      <p:ext uri="{BB962C8B-B14F-4D97-AF65-F5344CB8AC3E}">
        <p14:creationId xmlns:p14="http://schemas.microsoft.com/office/powerpoint/2010/main" val="3548849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03176-7B2D-94D7-6D37-2A1A14604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2F4B8399-51AA-3B1C-31A9-72643825D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9530"/>
            <a:ext cx="11176000" cy="739276"/>
          </a:xfrm>
        </p:spPr>
        <p:txBody>
          <a:bodyPr lIns="91440" tIns="45720" rIns="91440" bIns="45720" anchor="ctr">
            <a:noAutofit/>
          </a:bodyPr>
          <a:lstStyle/>
          <a:p>
            <a:r>
              <a:rPr lang="it-IT" dirty="0"/>
              <a:t>Valore economico ed efficacia del sistema italiano di aiuto alimentare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1A581878-5150-D735-88D9-71BB0F34A9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" y="6325480"/>
            <a:ext cx="2113579" cy="555705"/>
          </a:xfrm>
          <a:prstGeom prst="rect">
            <a:avLst/>
          </a:prstGeom>
        </p:spPr>
      </p:pic>
      <p:sp>
        <p:nvSpPr>
          <p:cNvPr id="60" name="Text 3">
            <a:extLst>
              <a:ext uri="{FF2B5EF4-FFF2-40B4-BE49-F238E27FC236}">
                <a16:creationId xmlns:a16="http://schemas.microsoft.com/office/drawing/2014/main" id="{8A4637A1-EB5E-4A60-67AC-2FB9C5CD8B5C}"/>
              </a:ext>
            </a:extLst>
          </p:cNvPr>
          <p:cNvSpPr txBox="1"/>
          <p:nvPr/>
        </p:nvSpPr>
        <p:spPr>
          <a:xfrm>
            <a:off x="609600" y="935445"/>
            <a:ext cx="10972800" cy="6680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1867" b="1" dirty="0">
                <a:solidFill>
                  <a:schemeClr val="accent1"/>
                </a:solidFill>
                <a:latin typeface="Montserrat" pitchFamily="2" charset="77"/>
                <a:ea typeface="+mj-ea"/>
              </a:rPr>
              <a:t>IL PUNTO DI VISTA DELLE IMPRESE</a:t>
            </a:r>
          </a:p>
        </p:txBody>
      </p:sp>
      <p:sp>
        <p:nvSpPr>
          <p:cNvPr id="62" name="Shape 4">
            <a:extLst>
              <a:ext uri="{FF2B5EF4-FFF2-40B4-BE49-F238E27FC236}">
                <a16:creationId xmlns:a16="http://schemas.microsoft.com/office/drawing/2014/main" id="{55332DFC-4231-A7ED-0163-52328DCBFBAA}"/>
              </a:ext>
            </a:extLst>
          </p:cNvPr>
          <p:cNvSpPr/>
          <p:nvPr/>
        </p:nvSpPr>
        <p:spPr>
          <a:xfrm>
            <a:off x="609600" y="1804416"/>
            <a:ext cx="5364480" cy="451104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64" name="Shape 5">
            <a:extLst>
              <a:ext uri="{FF2B5EF4-FFF2-40B4-BE49-F238E27FC236}">
                <a16:creationId xmlns:a16="http://schemas.microsoft.com/office/drawing/2014/main" id="{6A82F10F-6BAA-69A9-3AAB-70D8150CCE41}"/>
              </a:ext>
            </a:extLst>
          </p:cNvPr>
          <p:cNvSpPr/>
          <p:nvPr/>
        </p:nvSpPr>
        <p:spPr>
          <a:xfrm>
            <a:off x="609600" y="1804416"/>
            <a:ext cx="5364480" cy="609600"/>
          </a:xfrm>
          <a:prstGeom prst="roundRect">
            <a:avLst>
              <a:gd name="adj" fmla="val 16000"/>
            </a:avLst>
          </a:prstGeom>
          <a:solidFill>
            <a:srgbClr val="017DC1"/>
          </a:solidFill>
          <a:ln w="12700">
            <a:solidFill>
              <a:srgbClr val="017DC1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66" name="Shape 6">
            <a:extLst>
              <a:ext uri="{FF2B5EF4-FFF2-40B4-BE49-F238E27FC236}">
                <a16:creationId xmlns:a16="http://schemas.microsoft.com/office/drawing/2014/main" id="{8658DBD6-40F8-669C-144B-FFF3FB512142}"/>
              </a:ext>
            </a:extLst>
          </p:cNvPr>
          <p:cNvSpPr/>
          <p:nvPr/>
        </p:nvSpPr>
        <p:spPr>
          <a:xfrm>
            <a:off x="609600" y="2170176"/>
            <a:ext cx="5364480" cy="243840"/>
          </a:xfrm>
          <a:prstGeom prst="rect">
            <a:avLst/>
          </a:prstGeom>
          <a:solidFill>
            <a:srgbClr val="017DC1"/>
          </a:solidFill>
          <a:ln w="12700">
            <a:solidFill>
              <a:srgbClr val="017DC1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68" name="Shape 7">
            <a:extLst>
              <a:ext uri="{FF2B5EF4-FFF2-40B4-BE49-F238E27FC236}">
                <a16:creationId xmlns:a16="http://schemas.microsoft.com/office/drawing/2014/main" id="{CB55808F-E8F1-86EE-E867-C9B6F7609E59}"/>
              </a:ext>
            </a:extLst>
          </p:cNvPr>
          <p:cNvSpPr/>
          <p:nvPr/>
        </p:nvSpPr>
        <p:spPr>
          <a:xfrm>
            <a:off x="755904" y="1889760"/>
            <a:ext cx="438912" cy="43891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70" name="Image 0" descr="preencoded.png">
            <a:extLst>
              <a:ext uri="{FF2B5EF4-FFF2-40B4-BE49-F238E27FC236}">
                <a16:creationId xmlns:a16="http://schemas.microsoft.com/office/drawing/2014/main" id="{EC8A0551-5E9E-6F39-3ECE-47D9B220D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411" y="2008267"/>
            <a:ext cx="201900" cy="201900"/>
          </a:xfrm>
          <a:prstGeom prst="rect">
            <a:avLst/>
          </a:prstGeom>
        </p:spPr>
      </p:pic>
      <p:sp>
        <p:nvSpPr>
          <p:cNvPr id="72" name="Text 8">
            <a:extLst>
              <a:ext uri="{FF2B5EF4-FFF2-40B4-BE49-F238E27FC236}">
                <a16:creationId xmlns:a16="http://schemas.microsoft.com/office/drawing/2014/main" id="{AC2135AA-0A48-A850-9024-51C82D29FF72}"/>
              </a:ext>
            </a:extLst>
          </p:cNvPr>
          <p:cNvSpPr txBox="1"/>
          <p:nvPr/>
        </p:nvSpPr>
        <p:spPr>
          <a:xfrm>
            <a:off x="1316736" y="1804416"/>
            <a:ext cx="451104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Donazione di eccedenze</a:t>
            </a:r>
            <a:endParaRPr lang="en-US" sz="1733" dirty="0"/>
          </a:p>
        </p:txBody>
      </p:sp>
      <p:sp>
        <p:nvSpPr>
          <p:cNvPr id="74" name="Text 9">
            <a:extLst>
              <a:ext uri="{FF2B5EF4-FFF2-40B4-BE49-F238E27FC236}">
                <a16:creationId xmlns:a16="http://schemas.microsoft.com/office/drawing/2014/main" id="{FC3D3776-D518-84B8-5314-38D665FABA88}"/>
              </a:ext>
            </a:extLst>
          </p:cNvPr>
          <p:cNvSpPr txBox="1"/>
          <p:nvPr/>
        </p:nvSpPr>
        <p:spPr>
          <a:xfrm>
            <a:off x="853440" y="2511552"/>
            <a:ext cx="3048000" cy="2682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33" b="1" kern="0" spc="133" dirty="0">
                <a:solidFill>
                  <a:srgbClr val="017DC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DRIVER PRINCIPALI</a:t>
            </a:r>
            <a:endParaRPr lang="en-US" sz="1133" dirty="0"/>
          </a:p>
        </p:txBody>
      </p:sp>
      <p:sp>
        <p:nvSpPr>
          <p:cNvPr id="76" name="Shape 10">
            <a:extLst>
              <a:ext uri="{FF2B5EF4-FFF2-40B4-BE49-F238E27FC236}">
                <a16:creationId xmlns:a16="http://schemas.microsoft.com/office/drawing/2014/main" id="{1260C0F3-E7C0-0436-D668-99A28578A00F}"/>
              </a:ext>
            </a:extLst>
          </p:cNvPr>
          <p:cNvSpPr/>
          <p:nvPr/>
        </p:nvSpPr>
        <p:spPr>
          <a:xfrm>
            <a:off x="853440" y="2877312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78" name="Image 1" descr="preencoded.png">
            <a:extLst>
              <a:ext uri="{FF2B5EF4-FFF2-40B4-BE49-F238E27FC236}">
                <a16:creationId xmlns:a16="http://schemas.microsoft.com/office/drawing/2014/main" id="{2AA3DFC4-D2AA-293A-CC17-837928D6C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779" y="2982651"/>
            <a:ext cx="179467" cy="179467"/>
          </a:xfrm>
          <a:prstGeom prst="rect">
            <a:avLst/>
          </a:prstGeom>
        </p:spPr>
      </p:pic>
      <p:sp>
        <p:nvSpPr>
          <p:cNvPr id="80" name="Text 11">
            <a:extLst>
              <a:ext uri="{FF2B5EF4-FFF2-40B4-BE49-F238E27FC236}">
                <a16:creationId xmlns:a16="http://schemas.microsoft.com/office/drawing/2014/main" id="{5F061709-DEB5-D699-D3AE-8947975816FF}"/>
              </a:ext>
            </a:extLst>
          </p:cNvPr>
          <p:cNvSpPr txBox="1"/>
          <p:nvPr/>
        </p:nvSpPr>
        <p:spPr>
          <a:xfrm>
            <a:off x="1365504" y="2828544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Coerenza con i valori aziendali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Impegno su sostenibilità sociale e ambientale</a:t>
            </a:r>
            <a:endParaRPr lang="en-US" sz="1400" dirty="0"/>
          </a:p>
        </p:txBody>
      </p:sp>
      <p:sp>
        <p:nvSpPr>
          <p:cNvPr id="82" name="Text 12">
            <a:extLst>
              <a:ext uri="{FF2B5EF4-FFF2-40B4-BE49-F238E27FC236}">
                <a16:creationId xmlns:a16="http://schemas.microsoft.com/office/drawing/2014/main" id="{8E8261C0-0C52-98A7-1AA3-DE78F5A4E724}"/>
              </a:ext>
            </a:extLst>
          </p:cNvPr>
          <p:cNvSpPr txBox="1"/>
          <p:nvPr/>
        </p:nvSpPr>
        <p:spPr>
          <a:xfrm>
            <a:off x="853440" y="3655606"/>
            <a:ext cx="3048000" cy="2682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33" b="1" kern="0" spc="133" dirty="0">
                <a:solidFill>
                  <a:srgbClr val="017DC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FATTORI ABILITANTI</a:t>
            </a:r>
            <a:endParaRPr lang="en-US" sz="1133" dirty="0"/>
          </a:p>
        </p:txBody>
      </p:sp>
      <p:sp>
        <p:nvSpPr>
          <p:cNvPr id="84" name="Shape 13">
            <a:extLst>
              <a:ext uri="{FF2B5EF4-FFF2-40B4-BE49-F238E27FC236}">
                <a16:creationId xmlns:a16="http://schemas.microsoft.com/office/drawing/2014/main" id="{17125363-274C-24E6-7E4D-76C9EFBEB1AF}"/>
              </a:ext>
            </a:extLst>
          </p:cNvPr>
          <p:cNvSpPr/>
          <p:nvPr/>
        </p:nvSpPr>
        <p:spPr>
          <a:xfrm>
            <a:off x="853440" y="4021366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86" name="Image 2" descr="preencoded.png">
            <a:extLst>
              <a:ext uri="{FF2B5EF4-FFF2-40B4-BE49-F238E27FC236}">
                <a16:creationId xmlns:a16="http://schemas.microsoft.com/office/drawing/2014/main" id="{70225BC8-456D-75AA-D1D1-6358F23F28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779" y="4126705"/>
            <a:ext cx="179467" cy="179467"/>
          </a:xfrm>
          <a:prstGeom prst="rect">
            <a:avLst/>
          </a:prstGeom>
        </p:spPr>
      </p:pic>
      <p:sp>
        <p:nvSpPr>
          <p:cNvPr id="88" name="Text 14">
            <a:extLst>
              <a:ext uri="{FF2B5EF4-FFF2-40B4-BE49-F238E27FC236}">
                <a16:creationId xmlns:a16="http://schemas.microsoft.com/office/drawing/2014/main" id="{25C9E58A-5947-7E8A-40DB-DEA3BC236688}"/>
              </a:ext>
            </a:extLst>
          </p:cNvPr>
          <p:cNvSpPr txBox="1"/>
          <p:nvPr/>
        </p:nvSpPr>
        <p:spPr>
          <a:xfrm>
            <a:off x="1365504" y="3972598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Efficienza economica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Costi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minori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grazie a processi interni ottimizzati</a:t>
            </a:r>
            <a:endParaRPr lang="en-US" sz="1400" dirty="0"/>
          </a:p>
        </p:txBody>
      </p:sp>
      <p:sp>
        <p:nvSpPr>
          <p:cNvPr id="90" name="Shape 15">
            <a:extLst>
              <a:ext uri="{FF2B5EF4-FFF2-40B4-BE49-F238E27FC236}">
                <a16:creationId xmlns:a16="http://schemas.microsoft.com/office/drawing/2014/main" id="{AB787511-0B26-9124-140A-87F6F91036E0}"/>
              </a:ext>
            </a:extLst>
          </p:cNvPr>
          <p:cNvSpPr/>
          <p:nvPr/>
        </p:nvSpPr>
        <p:spPr>
          <a:xfrm>
            <a:off x="853440" y="4533430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92" name="Image 3" descr="preencoded.png">
            <a:extLst>
              <a:ext uri="{FF2B5EF4-FFF2-40B4-BE49-F238E27FC236}">
                <a16:creationId xmlns:a16="http://schemas.microsoft.com/office/drawing/2014/main" id="{C49805D0-FCCD-C7C4-7BC0-57A4F2B194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779" y="4638769"/>
            <a:ext cx="179467" cy="179467"/>
          </a:xfrm>
          <a:prstGeom prst="rect">
            <a:avLst/>
          </a:prstGeom>
        </p:spPr>
      </p:pic>
      <p:sp>
        <p:nvSpPr>
          <p:cNvPr id="94" name="Text 16">
            <a:extLst>
              <a:ext uri="{FF2B5EF4-FFF2-40B4-BE49-F238E27FC236}">
                <a16:creationId xmlns:a16="http://schemas.microsoft.com/office/drawing/2014/main" id="{CF699ACA-397E-4A19-287B-2A794AD1B198}"/>
              </a:ext>
            </a:extLst>
          </p:cNvPr>
          <p:cNvSpPr txBox="1"/>
          <p:nvPr/>
        </p:nvSpPr>
        <p:spPr>
          <a:xfrm>
            <a:off x="1365504" y="4484662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Partner affidabili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Meno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rischi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reputazionali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e complessità organizzativa</a:t>
            </a:r>
            <a:endParaRPr lang="en-US" sz="1400" dirty="0"/>
          </a:p>
        </p:txBody>
      </p:sp>
      <p:sp>
        <p:nvSpPr>
          <p:cNvPr id="96" name="Shape 17">
            <a:extLst>
              <a:ext uri="{FF2B5EF4-FFF2-40B4-BE49-F238E27FC236}">
                <a16:creationId xmlns:a16="http://schemas.microsoft.com/office/drawing/2014/main" id="{B19DB44F-B97D-2078-019B-F30E422FE036}"/>
              </a:ext>
            </a:extLst>
          </p:cNvPr>
          <p:cNvSpPr/>
          <p:nvPr/>
        </p:nvSpPr>
        <p:spPr>
          <a:xfrm>
            <a:off x="853440" y="5045494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98" name="Image 4" descr="preencoded.png">
            <a:extLst>
              <a:ext uri="{FF2B5EF4-FFF2-40B4-BE49-F238E27FC236}">
                <a16:creationId xmlns:a16="http://schemas.microsoft.com/office/drawing/2014/main" id="{6C8698E3-D766-CA51-589B-76D32DAA3B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779" y="5150833"/>
            <a:ext cx="179467" cy="179467"/>
          </a:xfrm>
          <a:prstGeom prst="rect">
            <a:avLst/>
          </a:prstGeom>
        </p:spPr>
      </p:pic>
      <p:sp>
        <p:nvSpPr>
          <p:cNvPr id="100" name="Text 18">
            <a:extLst>
              <a:ext uri="{FF2B5EF4-FFF2-40B4-BE49-F238E27FC236}">
                <a16:creationId xmlns:a16="http://schemas.microsoft.com/office/drawing/2014/main" id="{C87818FA-B391-EC2A-33CD-DE6148B02AEC}"/>
              </a:ext>
            </a:extLst>
          </p:cNvPr>
          <p:cNvSpPr txBox="1"/>
          <p:nvPr/>
        </p:nvSpPr>
        <p:spPr>
          <a:xfrm>
            <a:off x="1365504" y="4996726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Logistica capillare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Recupero più intenso e continuo</a:t>
            </a:r>
            <a:endParaRPr lang="en-US" sz="1400" dirty="0"/>
          </a:p>
        </p:txBody>
      </p:sp>
      <p:sp>
        <p:nvSpPr>
          <p:cNvPr id="102" name="Shape 19">
            <a:extLst>
              <a:ext uri="{FF2B5EF4-FFF2-40B4-BE49-F238E27FC236}">
                <a16:creationId xmlns:a16="http://schemas.microsoft.com/office/drawing/2014/main" id="{26165405-9612-7658-F453-06355F790142}"/>
              </a:ext>
            </a:extLst>
          </p:cNvPr>
          <p:cNvSpPr/>
          <p:nvPr/>
        </p:nvSpPr>
        <p:spPr>
          <a:xfrm>
            <a:off x="853440" y="5557558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04" name="Image 5" descr="preencoded.png">
            <a:extLst>
              <a:ext uri="{FF2B5EF4-FFF2-40B4-BE49-F238E27FC236}">
                <a16:creationId xmlns:a16="http://schemas.microsoft.com/office/drawing/2014/main" id="{7F851933-B7CE-4B41-8071-BF3A0BF278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8779" y="5662897"/>
            <a:ext cx="179467" cy="179467"/>
          </a:xfrm>
          <a:prstGeom prst="rect">
            <a:avLst/>
          </a:prstGeom>
        </p:spPr>
      </p:pic>
      <p:sp>
        <p:nvSpPr>
          <p:cNvPr id="106" name="Text 20">
            <a:extLst>
              <a:ext uri="{FF2B5EF4-FFF2-40B4-BE49-F238E27FC236}">
                <a16:creationId xmlns:a16="http://schemas.microsoft.com/office/drawing/2014/main" id="{2B2EA33E-9BF4-48BF-1407-09BB354E97FE}"/>
              </a:ext>
            </a:extLst>
          </p:cNvPr>
          <p:cNvSpPr txBox="1"/>
          <p:nvPr/>
        </p:nvSpPr>
        <p:spPr>
          <a:xfrm>
            <a:off x="1365504" y="5508790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Incentivi fiscali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Ruolo ridotto, ma non trascurabile</a:t>
            </a:r>
            <a:endParaRPr lang="en-US" sz="1400" dirty="0"/>
          </a:p>
        </p:txBody>
      </p:sp>
      <p:sp>
        <p:nvSpPr>
          <p:cNvPr id="108" name="Shape 21">
            <a:extLst>
              <a:ext uri="{FF2B5EF4-FFF2-40B4-BE49-F238E27FC236}">
                <a16:creationId xmlns:a16="http://schemas.microsoft.com/office/drawing/2014/main" id="{8D53BF0B-10B4-3C81-1AA4-9A4B11A6A6A9}"/>
              </a:ext>
            </a:extLst>
          </p:cNvPr>
          <p:cNvSpPr/>
          <p:nvPr/>
        </p:nvSpPr>
        <p:spPr>
          <a:xfrm>
            <a:off x="6217920" y="1804416"/>
            <a:ext cx="5364480" cy="451104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110" name="Shape 22">
            <a:extLst>
              <a:ext uri="{FF2B5EF4-FFF2-40B4-BE49-F238E27FC236}">
                <a16:creationId xmlns:a16="http://schemas.microsoft.com/office/drawing/2014/main" id="{BCAEB667-16A0-3DA9-13A7-32066B96CB09}"/>
              </a:ext>
            </a:extLst>
          </p:cNvPr>
          <p:cNvSpPr/>
          <p:nvPr/>
        </p:nvSpPr>
        <p:spPr>
          <a:xfrm>
            <a:off x="6217920" y="1804416"/>
            <a:ext cx="5364480" cy="609600"/>
          </a:xfrm>
          <a:prstGeom prst="roundRect">
            <a:avLst>
              <a:gd name="adj" fmla="val 16000"/>
            </a:avLst>
          </a:prstGeom>
          <a:solidFill>
            <a:srgbClr val="00799B"/>
          </a:solidFill>
          <a:ln w="12700">
            <a:solidFill>
              <a:srgbClr val="00799B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112" name="Shape 23">
            <a:extLst>
              <a:ext uri="{FF2B5EF4-FFF2-40B4-BE49-F238E27FC236}">
                <a16:creationId xmlns:a16="http://schemas.microsoft.com/office/drawing/2014/main" id="{013F2E6E-903A-3C50-AAA6-25634E8A7923}"/>
              </a:ext>
            </a:extLst>
          </p:cNvPr>
          <p:cNvSpPr/>
          <p:nvPr/>
        </p:nvSpPr>
        <p:spPr>
          <a:xfrm>
            <a:off x="6217920" y="2170176"/>
            <a:ext cx="5364480" cy="243840"/>
          </a:xfrm>
          <a:prstGeom prst="rect">
            <a:avLst/>
          </a:prstGeom>
          <a:solidFill>
            <a:srgbClr val="00799B"/>
          </a:solidFill>
          <a:ln w="12700">
            <a:solidFill>
              <a:srgbClr val="00799B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114" name="Shape 24">
            <a:extLst>
              <a:ext uri="{FF2B5EF4-FFF2-40B4-BE49-F238E27FC236}">
                <a16:creationId xmlns:a16="http://schemas.microsoft.com/office/drawing/2014/main" id="{C7687A35-24F6-7A70-1066-CCEAD3BC64AE}"/>
              </a:ext>
            </a:extLst>
          </p:cNvPr>
          <p:cNvSpPr/>
          <p:nvPr/>
        </p:nvSpPr>
        <p:spPr>
          <a:xfrm>
            <a:off x="6364224" y="1889760"/>
            <a:ext cx="438912" cy="43891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16" name="Image 6" descr="preencoded.png">
            <a:extLst>
              <a:ext uri="{FF2B5EF4-FFF2-40B4-BE49-F238E27FC236}">
                <a16:creationId xmlns:a16="http://schemas.microsoft.com/office/drawing/2014/main" id="{4454DA8C-F8AC-65FE-51C2-93D3B86FEC6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82731" y="2008267"/>
            <a:ext cx="201900" cy="201900"/>
          </a:xfrm>
          <a:prstGeom prst="rect">
            <a:avLst/>
          </a:prstGeom>
        </p:spPr>
      </p:pic>
      <p:sp>
        <p:nvSpPr>
          <p:cNvPr id="118" name="Text 25">
            <a:extLst>
              <a:ext uri="{FF2B5EF4-FFF2-40B4-BE49-F238E27FC236}">
                <a16:creationId xmlns:a16="http://schemas.microsoft.com/office/drawing/2014/main" id="{4761DDC2-F1C3-FFD2-CF03-13BA2AE13B38}"/>
              </a:ext>
            </a:extLst>
          </p:cNvPr>
          <p:cNvSpPr txBox="1"/>
          <p:nvPr/>
        </p:nvSpPr>
        <p:spPr>
          <a:xfrm>
            <a:off x="6925056" y="1804416"/>
            <a:ext cx="451104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Donazione di prodotti standard</a:t>
            </a:r>
            <a:endParaRPr lang="en-US" sz="1733" dirty="0"/>
          </a:p>
        </p:txBody>
      </p:sp>
      <p:sp>
        <p:nvSpPr>
          <p:cNvPr id="120" name="Text 26">
            <a:extLst>
              <a:ext uri="{FF2B5EF4-FFF2-40B4-BE49-F238E27FC236}">
                <a16:creationId xmlns:a16="http://schemas.microsoft.com/office/drawing/2014/main" id="{8D2AB2FB-FBEA-D987-4F50-3AF0BA5B2B87}"/>
              </a:ext>
            </a:extLst>
          </p:cNvPr>
          <p:cNvSpPr txBox="1"/>
          <p:nvPr/>
        </p:nvSpPr>
        <p:spPr>
          <a:xfrm>
            <a:off x="6461760" y="2511552"/>
            <a:ext cx="3048000" cy="2682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33" b="1" kern="0" spc="133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DRIVER PRINCIPALI</a:t>
            </a:r>
            <a:endParaRPr lang="en-US" sz="1133" dirty="0"/>
          </a:p>
        </p:txBody>
      </p:sp>
      <p:sp>
        <p:nvSpPr>
          <p:cNvPr id="122" name="Shape 27">
            <a:extLst>
              <a:ext uri="{FF2B5EF4-FFF2-40B4-BE49-F238E27FC236}">
                <a16:creationId xmlns:a16="http://schemas.microsoft.com/office/drawing/2014/main" id="{AA9F716D-7FAE-4654-63A2-E3DA1661A3FA}"/>
              </a:ext>
            </a:extLst>
          </p:cNvPr>
          <p:cNvSpPr/>
          <p:nvPr/>
        </p:nvSpPr>
        <p:spPr>
          <a:xfrm>
            <a:off x="6461760" y="2877312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24" name="Image 7" descr="preencoded.png">
            <a:extLst>
              <a:ext uri="{FF2B5EF4-FFF2-40B4-BE49-F238E27FC236}">
                <a16:creationId xmlns:a16="http://schemas.microsoft.com/office/drawing/2014/main" id="{93983013-28CE-BB67-BA80-2D934D8024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67099" y="2982651"/>
            <a:ext cx="179467" cy="179467"/>
          </a:xfrm>
          <a:prstGeom prst="rect">
            <a:avLst/>
          </a:prstGeom>
        </p:spPr>
      </p:pic>
      <p:sp>
        <p:nvSpPr>
          <p:cNvPr id="126" name="Text 28">
            <a:extLst>
              <a:ext uri="{FF2B5EF4-FFF2-40B4-BE49-F238E27FC236}">
                <a16:creationId xmlns:a16="http://schemas.microsoft.com/office/drawing/2014/main" id="{FFA1467D-F56C-994E-0D69-2694714FC9A9}"/>
              </a:ext>
            </a:extLst>
          </p:cNvPr>
          <p:cNvSpPr txBox="1"/>
          <p:nvPr/>
        </p:nvSpPr>
        <p:spPr>
          <a:xfrm>
            <a:off x="6973824" y="2828544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Rapporto con il territorio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Relazione più forte con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gli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stakeholder del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territorio</a:t>
            </a:r>
            <a:endParaRPr lang="en-US" sz="1400" dirty="0"/>
          </a:p>
        </p:txBody>
      </p:sp>
      <p:sp>
        <p:nvSpPr>
          <p:cNvPr id="128" name="Shape 29">
            <a:extLst>
              <a:ext uri="{FF2B5EF4-FFF2-40B4-BE49-F238E27FC236}">
                <a16:creationId xmlns:a16="http://schemas.microsoft.com/office/drawing/2014/main" id="{8E25D4B6-4086-E13A-AC94-F79560D7E6FE}"/>
              </a:ext>
            </a:extLst>
          </p:cNvPr>
          <p:cNvSpPr/>
          <p:nvPr/>
        </p:nvSpPr>
        <p:spPr>
          <a:xfrm>
            <a:off x="6461760" y="3389376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30" name="Image 8" descr="preencoded.png">
            <a:extLst>
              <a:ext uri="{FF2B5EF4-FFF2-40B4-BE49-F238E27FC236}">
                <a16:creationId xmlns:a16="http://schemas.microsoft.com/office/drawing/2014/main" id="{EDC2E8FF-2509-2EA4-F89B-FB6D302726E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67099" y="3494715"/>
            <a:ext cx="179467" cy="179467"/>
          </a:xfrm>
          <a:prstGeom prst="rect">
            <a:avLst/>
          </a:prstGeom>
        </p:spPr>
      </p:pic>
      <p:sp>
        <p:nvSpPr>
          <p:cNvPr id="132" name="Text 30">
            <a:extLst>
              <a:ext uri="{FF2B5EF4-FFF2-40B4-BE49-F238E27FC236}">
                <a16:creationId xmlns:a16="http://schemas.microsoft.com/office/drawing/2014/main" id="{A6CBC5E9-F785-FE0A-A9B0-4F7798D8AF01}"/>
              </a:ext>
            </a:extLst>
          </p:cNvPr>
          <p:cNvSpPr txBox="1"/>
          <p:nvPr/>
        </p:nvSpPr>
        <p:spPr>
          <a:xfrm>
            <a:off x="6973824" y="3340608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Reputazione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Rendere visibile l'impatto generato</a:t>
            </a:r>
            <a:endParaRPr lang="en-US" sz="1400" dirty="0"/>
          </a:p>
        </p:txBody>
      </p:sp>
      <p:sp>
        <p:nvSpPr>
          <p:cNvPr id="134" name="Shape 31">
            <a:extLst>
              <a:ext uri="{FF2B5EF4-FFF2-40B4-BE49-F238E27FC236}">
                <a16:creationId xmlns:a16="http://schemas.microsoft.com/office/drawing/2014/main" id="{CCA9B0BE-D7D4-C2BC-176A-1E982B22C174}"/>
              </a:ext>
            </a:extLst>
          </p:cNvPr>
          <p:cNvSpPr/>
          <p:nvPr/>
        </p:nvSpPr>
        <p:spPr>
          <a:xfrm>
            <a:off x="6461760" y="3901440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36" name="Image 9" descr="preencoded.png">
            <a:extLst>
              <a:ext uri="{FF2B5EF4-FFF2-40B4-BE49-F238E27FC236}">
                <a16:creationId xmlns:a16="http://schemas.microsoft.com/office/drawing/2014/main" id="{E283C49E-04DA-90D6-570D-D0CF22E5302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67099" y="4006779"/>
            <a:ext cx="179467" cy="179467"/>
          </a:xfrm>
          <a:prstGeom prst="rect">
            <a:avLst/>
          </a:prstGeom>
        </p:spPr>
      </p:pic>
      <p:sp>
        <p:nvSpPr>
          <p:cNvPr id="138" name="Text 32">
            <a:extLst>
              <a:ext uri="{FF2B5EF4-FFF2-40B4-BE49-F238E27FC236}">
                <a16:creationId xmlns:a16="http://schemas.microsoft.com/office/drawing/2014/main" id="{4EE58146-D412-A3FC-53C8-99B60C3E4898}"/>
              </a:ext>
            </a:extLst>
          </p:cNvPr>
          <p:cNvSpPr txBox="1"/>
          <p:nvPr/>
        </p:nvSpPr>
        <p:spPr>
          <a:xfrm>
            <a:off x="6973824" y="3852672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Commitment del management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Coerenza con strategia e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valori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aziendali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relazioni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personali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con ETS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territoriali</a:t>
            </a:r>
            <a:endParaRPr lang="en-US" sz="1400" dirty="0"/>
          </a:p>
        </p:txBody>
      </p:sp>
      <p:sp>
        <p:nvSpPr>
          <p:cNvPr id="140" name="Text 33">
            <a:extLst>
              <a:ext uri="{FF2B5EF4-FFF2-40B4-BE49-F238E27FC236}">
                <a16:creationId xmlns:a16="http://schemas.microsoft.com/office/drawing/2014/main" id="{507ABF44-C39A-7974-F60A-D36695578630}"/>
              </a:ext>
            </a:extLst>
          </p:cNvPr>
          <p:cNvSpPr txBox="1"/>
          <p:nvPr/>
        </p:nvSpPr>
        <p:spPr>
          <a:xfrm>
            <a:off x="6461760" y="4506104"/>
            <a:ext cx="3048000" cy="2682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33" b="1" kern="0" spc="133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FATTORI ABILITANTI</a:t>
            </a:r>
            <a:endParaRPr lang="en-US" sz="1133" dirty="0"/>
          </a:p>
        </p:txBody>
      </p:sp>
      <p:sp>
        <p:nvSpPr>
          <p:cNvPr id="142" name="Shape 34">
            <a:extLst>
              <a:ext uri="{FF2B5EF4-FFF2-40B4-BE49-F238E27FC236}">
                <a16:creationId xmlns:a16="http://schemas.microsoft.com/office/drawing/2014/main" id="{F075B9D4-D3F1-2618-1AEF-43E1870ED491}"/>
              </a:ext>
            </a:extLst>
          </p:cNvPr>
          <p:cNvSpPr/>
          <p:nvPr/>
        </p:nvSpPr>
        <p:spPr>
          <a:xfrm>
            <a:off x="6461760" y="4825564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44" name="Image 10" descr="preencoded.png">
            <a:extLst>
              <a:ext uri="{FF2B5EF4-FFF2-40B4-BE49-F238E27FC236}">
                <a16:creationId xmlns:a16="http://schemas.microsoft.com/office/drawing/2014/main" id="{B82ADAB4-B63A-9CEB-C699-0CFEF34D407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7099" y="4930903"/>
            <a:ext cx="179467" cy="179467"/>
          </a:xfrm>
          <a:prstGeom prst="rect">
            <a:avLst/>
          </a:prstGeom>
        </p:spPr>
      </p:pic>
      <p:sp>
        <p:nvSpPr>
          <p:cNvPr id="146" name="Text 35">
            <a:extLst>
              <a:ext uri="{FF2B5EF4-FFF2-40B4-BE49-F238E27FC236}">
                <a16:creationId xmlns:a16="http://schemas.microsoft.com/office/drawing/2014/main" id="{96A3A876-B113-EA34-F507-BD39ABB4BB07}"/>
              </a:ext>
            </a:extLst>
          </p:cNvPr>
          <p:cNvSpPr txBox="1"/>
          <p:nvPr/>
        </p:nvSpPr>
        <p:spPr>
          <a:xfrm>
            <a:off x="6973824" y="4776796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Progetti con attori locali</a:t>
            </a:r>
            <a:endParaRPr lang="en-US" sz="1400" dirty="0"/>
          </a:p>
          <a:p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Relazioni di qualità e continuative</a:t>
            </a:r>
            <a:endParaRPr lang="en-US" sz="1400" dirty="0"/>
          </a:p>
        </p:txBody>
      </p:sp>
      <p:sp>
        <p:nvSpPr>
          <p:cNvPr id="148" name="Shape 36">
            <a:extLst>
              <a:ext uri="{FF2B5EF4-FFF2-40B4-BE49-F238E27FC236}">
                <a16:creationId xmlns:a16="http://schemas.microsoft.com/office/drawing/2014/main" id="{83B7814D-CC2E-CA81-97E5-31CEACEC6617}"/>
              </a:ext>
            </a:extLst>
          </p:cNvPr>
          <p:cNvSpPr/>
          <p:nvPr/>
        </p:nvSpPr>
        <p:spPr>
          <a:xfrm>
            <a:off x="6461760" y="5337628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50" name="Image 11" descr="preencoded.png">
            <a:extLst>
              <a:ext uri="{FF2B5EF4-FFF2-40B4-BE49-F238E27FC236}">
                <a16:creationId xmlns:a16="http://schemas.microsoft.com/office/drawing/2014/main" id="{D55CBE0D-FEE1-0E37-5E16-25379F90F13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67099" y="5442967"/>
            <a:ext cx="179467" cy="179467"/>
          </a:xfrm>
          <a:prstGeom prst="rect">
            <a:avLst/>
          </a:prstGeom>
        </p:spPr>
      </p:pic>
      <p:sp>
        <p:nvSpPr>
          <p:cNvPr id="152" name="Text 37">
            <a:extLst>
              <a:ext uri="{FF2B5EF4-FFF2-40B4-BE49-F238E27FC236}">
                <a16:creationId xmlns:a16="http://schemas.microsoft.com/office/drawing/2014/main" id="{DCA34DA9-449E-58F3-1296-C7998CC37367}"/>
              </a:ext>
            </a:extLst>
          </p:cNvPr>
          <p:cNvSpPr txBox="1"/>
          <p:nvPr/>
        </p:nvSpPr>
        <p:spPr>
          <a:xfrm>
            <a:off x="6973824" y="5288860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Budget dedicati</a:t>
            </a:r>
            <a:endParaRPr lang="en-US" sz="1400" dirty="0"/>
          </a:p>
          <a:p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Risorse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per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attività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filantropiche</a:t>
            </a:r>
            <a:endParaRPr lang="en-US" sz="1400" dirty="0"/>
          </a:p>
        </p:txBody>
      </p:sp>
      <p:sp>
        <p:nvSpPr>
          <p:cNvPr id="154" name="Shape 38">
            <a:extLst>
              <a:ext uri="{FF2B5EF4-FFF2-40B4-BE49-F238E27FC236}">
                <a16:creationId xmlns:a16="http://schemas.microsoft.com/office/drawing/2014/main" id="{2F23B1AB-E71D-CD4A-A91A-027A42FCB230}"/>
              </a:ext>
            </a:extLst>
          </p:cNvPr>
          <p:cNvSpPr/>
          <p:nvPr/>
        </p:nvSpPr>
        <p:spPr>
          <a:xfrm>
            <a:off x="6461760" y="5849692"/>
            <a:ext cx="390144" cy="390144"/>
          </a:xfrm>
          <a:prstGeom prst="ellipse">
            <a:avLst/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56" name="Image 12" descr="preencoded.png">
            <a:extLst>
              <a:ext uri="{FF2B5EF4-FFF2-40B4-BE49-F238E27FC236}">
                <a16:creationId xmlns:a16="http://schemas.microsoft.com/office/drawing/2014/main" id="{7600D172-3D0E-453C-72A0-2AC7C80811B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67099" y="5955031"/>
            <a:ext cx="179467" cy="179467"/>
          </a:xfrm>
          <a:prstGeom prst="rect">
            <a:avLst/>
          </a:prstGeom>
        </p:spPr>
      </p:pic>
      <p:sp>
        <p:nvSpPr>
          <p:cNvPr id="158" name="Text 39">
            <a:extLst>
              <a:ext uri="{FF2B5EF4-FFF2-40B4-BE49-F238E27FC236}">
                <a16:creationId xmlns:a16="http://schemas.microsoft.com/office/drawing/2014/main" id="{493EECDE-6FF6-4BAE-8C5D-DD8F715DF748}"/>
              </a:ext>
            </a:extLst>
          </p:cNvPr>
          <p:cNvSpPr txBox="1"/>
          <p:nvPr/>
        </p:nvSpPr>
        <p:spPr>
          <a:xfrm>
            <a:off x="6973824" y="5800924"/>
            <a:ext cx="4450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Bandi pubblici</a:t>
            </a:r>
            <a:endParaRPr lang="en-US" sz="1400" dirty="0"/>
          </a:p>
          <a:p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Ruolo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circoscritto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degli </a:t>
            </a:r>
            <a:r>
              <a:rPr lang="en-US" sz="1267" dirty="0" err="1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incentivi</a:t>
            </a:r>
            <a:r>
              <a:rPr lang="en-US" sz="1267" dirty="0">
                <a:solidFill>
                  <a:srgbClr val="4A5D7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(es. FN/FSE+)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31821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A5920-B225-241F-5942-2CD3B5933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3">
            <a:extLst>
              <a:ext uri="{FF2B5EF4-FFF2-40B4-BE49-F238E27FC236}">
                <a16:creationId xmlns:a16="http://schemas.microsoft.com/office/drawing/2014/main" id="{0718DD6F-A28F-07E6-DD09-15DEDDC7C0EA}"/>
              </a:ext>
            </a:extLst>
          </p:cNvPr>
          <p:cNvSpPr/>
          <p:nvPr/>
        </p:nvSpPr>
        <p:spPr>
          <a:xfrm>
            <a:off x="609600" y="1194816"/>
            <a:ext cx="10972800" cy="755904"/>
          </a:xfrm>
          <a:prstGeom prst="roundRect">
            <a:avLst>
              <a:gd name="adj" fmla="val 12903"/>
            </a:avLst>
          </a:prstGeom>
          <a:solidFill>
            <a:srgbClr val="017DC1"/>
          </a:solidFill>
          <a:ln w="12700">
            <a:solidFill>
              <a:srgbClr val="017DC1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91A0F5FD-6818-6CC8-EDA5-657002E95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" y="6325480"/>
            <a:ext cx="2113579" cy="555705"/>
          </a:xfrm>
          <a:prstGeom prst="rect">
            <a:avLst/>
          </a:prstGeom>
        </p:spPr>
      </p:pic>
      <p:sp>
        <p:nvSpPr>
          <p:cNvPr id="10" name="Shape 4">
            <a:extLst>
              <a:ext uri="{FF2B5EF4-FFF2-40B4-BE49-F238E27FC236}">
                <a16:creationId xmlns:a16="http://schemas.microsoft.com/office/drawing/2014/main" id="{98D53CA8-BF3C-3E8B-9E0A-31EE379007B5}"/>
              </a:ext>
            </a:extLst>
          </p:cNvPr>
          <p:cNvSpPr/>
          <p:nvPr/>
        </p:nvSpPr>
        <p:spPr>
          <a:xfrm>
            <a:off x="755904" y="1280160"/>
            <a:ext cx="585216" cy="58521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12" name="Image 0" descr="preencoded.png">
            <a:extLst>
              <a:ext uri="{FF2B5EF4-FFF2-40B4-BE49-F238E27FC236}">
                <a16:creationId xmlns:a16="http://schemas.microsoft.com/office/drawing/2014/main" id="{3FA732C7-F1D9-471B-3639-FDB3CBC47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912" y="1438168"/>
            <a:ext cx="269200" cy="269200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EAA73CDA-56B6-618C-CE1A-E7423530B24F}"/>
              </a:ext>
            </a:extLst>
          </p:cNvPr>
          <p:cNvSpPr txBox="1"/>
          <p:nvPr/>
        </p:nvSpPr>
        <p:spPr>
          <a:xfrm>
            <a:off x="1524000" y="1194816"/>
            <a:ext cx="9875520" cy="755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Obiettivo: </a:t>
            </a:r>
            <a:r>
              <a:rPr lang="en-US" sz="16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recupero delle eccedenze più </a:t>
            </a:r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semplice, capillare e </a:t>
            </a:r>
            <a:r>
              <a:rPr lang="en-US" sz="1600" b="1" dirty="0" err="1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continuativo</a:t>
            </a:r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</a:t>
            </a:r>
            <a:endParaRPr lang="en-US" sz="1600" dirty="0"/>
          </a:p>
        </p:txBody>
      </p:sp>
      <p:sp>
        <p:nvSpPr>
          <p:cNvPr id="16" name="Shape 6">
            <a:extLst>
              <a:ext uri="{FF2B5EF4-FFF2-40B4-BE49-F238E27FC236}">
                <a16:creationId xmlns:a16="http://schemas.microsoft.com/office/drawing/2014/main" id="{DC7F89FF-48EC-1680-E7D5-11DDB34EB4E1}"/>
              </a:ext>
            </a:extLst>
          </p:cNvPr>
          <p:cNvSpPr/>
          <p:nvPr/>
        </p:nvSpPr>
        <p:spPr>
          <a:xfrm>
            <a:off x="60960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18" name="Shape 7">
            <a:extLst>
              <a:ext uri="{FF2B5EF4-FFF2-40B4-BE49-F238E27FC236}">
                <a16:creationId xmlns:a16="http://schemas.microsoft.com/office/drawing/2014/main" id="{8A903BD9-3A18-FDB8-229C-AFEBA642763D}"/>
              </a:ext>
            </a:extLst>
          </p:cNvPr>
          <p:cNvSpPr/>
          <p:nvPr/>
        </p:nvSpPr>
        <p:spPr>
          <a:xfrm>
            <a:off x="82905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20" name="Image 1" descr="preencoded.png">
            <a:extLst>
              <a:ext uri="{FF2B5EF4-FFF2-40B4-BE49-F238E27FC236}">
                <a16:creationId xmlns:a16="http://schemas.microsoft.com/office/drawing/2014/main" id="{39FDAB71-0DE7-1E9F-40D6-DA9D94858F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648" y="2578608"/>
            <a:ext cx="280416" cy="280416"/>
          </a:xfrm>
          <a:prstGeom prst="rect">
            <a:avLst/>
          </a:prstGeom>
        </p:spPr>
      </p:pic>
      <p:sp>
        <p:nvSpPr>
          <p:cNvPr id="22" name="Text 8">
            <a:extLst>
              <a:ext uri="{FF2B5EF4-FFF2-40B4-BE49-F238E27FC236}">
                <a16:creationId xmlns:a16="http://schemas.microsoft.com/office/drawing/2014/main" id="{23F02121-3935-373A-F3D0-1288BADED845}"/>
              </a:ext>
            </a:extLst>
          </p:cNvPr>
          <p:cNvSpPr txBox="1"/>
          <p:nvPr/>
        </p:nvSpPr>
        <p:spPr>
          <a:xfrm>
            <a:off x="156057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ENTI DEL TERZO SETTORE</a:t>
            </a:r>
            <a:endParaRPr lang="en-US" sz="1333" dirty="0"/>
          </a:p>
        </p:txBody>
      </p:sp>
      <p:sp>
        <p:nvSpPr>
          <p:cNvPr id="24" name="Shape 9">
            <a:extLst>
              <a:ext uri="{FF2B5EF4-FFF2-40B4-BE49-F238E27FC236}">
                <a16:creationId xmlns:a16="http://schemas.microsoft.com/office/drawing/2014/main" id="{6530FF51-0B82-19E0-DB29-A858ECB1FC3F}"/>
              </a:ext>
            </a:extLst>
          </p:cNvPr>
          <p:cNvSpPr/>
          <p:nvPr/>
        </p:nvSpPr>
        <p:spPr>
          <a:xfrm>
            <a:off x="82905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26" name="Text 10">
            <a:extLst>
              <a:ext uri="{FF2B5EF4-FFF2-40B4-BE49-F238E27FC236}">
                <a16:creationId xmlns:a16="http://schemas.microsoft.com/office/drawing/2014/main" id="{BB1E5D0E-66D0-AC71-EB1F-B9DB14F95A10}"/>
              </a:ext>
            </a:extLst>
          </p:cNvPr>
          <p:cNvSpPr txBox="1"/>
          <p:nvPr/>
        </p:nvSpPr>
        <p:spPr>
          <a:xfrm>
            <a:off x="95097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17DC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Rafforzare la capacità operativa di recupero</a:t>
            </a:r>
            <a:endParaRPr lang="en-US" sz="1400" dirty="0"/>
          </a:p>
        </p:txBody>
      </p:sp>
      <p:pic>
        <p:nvPicPr>
          <p:cNvPr id="28" name="Image 2" descr="preencoded.png">
            <a:extLst>
              <a:ext uri="{FF2B5EF4-FFF2-40B4-BE49-F238E27FC236}">
                <a16:creationId xmlns:a16="http://schemas.microsoft.com/office/drawing/2014/main" id="{04C6C027-B5C2-DFEE-C57D-3BBA968BE2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3998976"/>
            <a:ext cx="207264" cy="207264"/>
          </a:xfrm>
          <a:prstGeom prst="rect">
            <a:avLst/>
          </a:prstGeom>
        </p:spPr>
      </p:pic>
      <p:sp>
        <p:nvSpPr>
          <p:cNvPr id="30" name="Text 11">
            <a:extLst>
              <a:ext uri="{FF2B5EF4-FFF2-40B4-BE49-F238E27FC236}">
                <a16:creationId xmlns:a16="http://schemas.microsoft.com/office/drawing/2014/main" id="{ED2849B5-9728-6670-4B41-7588B35C2E75}"/>
              </a:ext>
            </a:extLst>
          </p:cNvPr>
          <p:cNvSpPr txBox="1"/>
          <p:nvPr/>
        </p:nvSpPr>
        <p:spPr>
          <a:xfrm>
            <a:off x="115824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Più capillarità e frequenza dei ritiri</a:t>
            </a:r>
            <a:endParaRPr lang="en-US" sz="1333" dirty="0"/>
          </a:p>
        </p:txBody>
      </p:sp>
      <p:pic>
        <p:nvPicPr>
          <p:cNvPr id="32" name="Image 3" descr="preencoded.png">
            <a:extLst>
              <a:ext uri="{FF2B5EF4-FFF2-40B4-BE49-F238E27FC236}">
                <a16:creationId xmlns:a16="http://schemas.microsoft.com/office/drawing/2014/main" id="{0A00A479-8839-5B86-EEC3-6EF4EAFC6A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4584192"/>
            <a:ext cx="207264" cy="207264"/>
          </a:xfrm>
          <a:prstGeom prst="rect">
            <a:avLst/>
          </a:prstGeom>
        </p:spPr>
      </p:pic>
      <p:sp>
        <p:nvSpPr>
          <p:cNvPr id="34" name="Text 12">
            <a:extLst>
              <a:ext uri="{FF2B5EF4-FFF2-40B4-BE49-F238E27FC236}">
                <a16:creationId xmlns:a16="http://schemas.microsoft.com/office/drawing/2014/main" id="{DC806286-7810-B461-EC25-B66221B07DDD}"/>
              </a:ext>
            </a:extLst>
          </p:cNvPr>
          <p:cNvSpPr txBox="1"/>
          <p:nvPr/>
        </p:nvSpPr>
        <p:spPr>
          <a:xfrm>
            <a:off x="115824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Logistica solida e recupero continuativo</a:t>
            </a:r>
            <a:endParaRPr lang="en-US" sz="1333" dirty="0"/>
          </a:p>
        </p:txBody>
      </p:sp>
      <p:pic>
        <p:nvPicPr>
          <p:cNvPr id="36" name="Image 4" descr="preencoded.png">
            <a:extLst>
              <a:ext uri="{FF2B5EF4-FFF2-40B4-BE49-F238E27FC236}">
                <a16:creationId xmlns:a16="http://schemas.microsoft.com/office/drawing/2014/main" id="{6B73F059-C02D-73A6-A8FB-76985C50D6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5169408"/>
            <a:ext cx="207264" cy="207264"/>
          </a:xfrm>
          <a:prstGeom prst="rect">
            <a:avLst/>
          </a:prstGeom>
        </p:spPr>
      </p:pic>
      <p:sp>
        <p:nvSpPr>
          <p:cNvPr id="38" name="Text 13">
            <a:extLst>
              <a:ext uri="{FF2B5EF4-FFF2-40B4-BE49-F238E27FC236}">
                <a16:creationId xmlns:a16="http://schemas.microsoft.com/office/drawing/2014/main" id="{4A5A692F-3F25-B342-A4CB-52810C14F751}"/>
              </a:ext>
            </a:extLst>
          </p:cNvPr>
          <p:cNvSpPr txBox="1"/>
          <p:nvPr/>
        </p:nvSpPr>
        <p:spPr>
          <a:xfrm>
            <a:off x="115824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Gestire anche flussi piccoli 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frammentati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distribuiti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sul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territorio</a:t>
            </a:r>
            <a:endParaRPr lang="en-US" sz="1333" dirty="0"/>
          </a:p>
        </p:txBody>
      </p:sp>
      <p:sp>
        <p:nvSpPr>
          <p:cNvPr id="40" name="Shape 14">
            <a:extLst>
              <a:ext uri="{FF2B5EF4-FFF2-40B4-BE49-F238E27FC236}">
                <a16:creationId xmlns:a16="http://schemas.microsoft.com/office/drawing/2014/main" id="{909BD878-90B8-8CAE-99A5-E045A285F222}"/>
              </a:ext>
            </a:extLst>
          </p:cNvPr>
          <p:cNvSpPr/>
          <p:nvPr/>
        </p:nvSpPr>
        <p:spPr>
          <a:xfrm>
            <a:off x="432816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42" name="Shape 15">
            <a:extLst>
              <a:ext uri="{FF2B5EF4-FFF2-40B4-BE49-F238E27FC236}">
                <a16:creationId xmlns:a16="http://schemas.microsoft.com/office/drawing/2014/main" id="{6EEE1B44-ACD2-8457-5542-2AA7894B4F93}"/>
              </a:ext>
            </a:extLst>
          </p:cNvPr>
          <p:cNvSpPr/>
          <p:nvPr/>
        </p:nvSpPr>
        <p:spPr>
          <a:xfrm>
            <a:off x="454761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44" name="Image 5" descr="preencoded.png">
            <a:extLst>
              <a:ext uri="{FF2B5EF4-FFF2-40B4-BE49-F238E27FC236}">
                <a16:creationId xmlns:a16="http://schemas.microsoft.com/office/drawing/2014/main" id="{A96A2277-F3C2-6B2C-3EBC-2ACC757FA8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2208" y="2578608"/>
            <a:ext cx="280416" cy="280416"/>
          </a:xfrm>
          <a:prstGeom prst="rect">
            <a:avLst/>
          </a:prstGeom>
        </p:spPr>
      </p:pic>
      <p:sp>
        <p:nvSpPr>
          <p:cNvPr id="46" name="Text 16">
            <a:extLst>
              <a:ext uri="{FF2B5EF4-FFF2-40B4-BE49-F238E27FC236}">
                <a16:creationId xmlns:a16="http://schemas.microsoft.com/office/drawing/2014/main" id="{07C0C8A9-A76E-00BE-E161-4C4C57B8529F}"/>
              </a:ext>
            </a:extLst>
          </p:cNvPr>
          <p:cNvSpPr txBox="1"/>
          <p:nvPr/>
        </p:nvSpPr>
        <p:spPr>
          <a:xfrm>
            <a:off x="527913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ISTITUZIONI</a:t>
            </a:r>
            <a:endParaRPr lang="en-US" sz="1333" dirty="0"/>
          </a:p>
        </p:txBody>
      </p:sp>
      <p:sp>
        <p:nvSpPr>
          <p:cNvPr id="48" name="Shape 17">
            <a:extLst>
              <a:ext uri="{FF2B5EF4-FFF2-40B4-BE49-F238E27FC236}">
                <a16:creationId xmlns:a16="http://schemas.microsoft.com/office/drawing/2014/main" id="{3B3E8C1F-05CA-6195-193F-1F7889825AF8}"/>
              </a:ext>
            </a:extLst>
          </p:cNvPr>
          <p:cNvSpPr/>
          <p:nvPr/>
        </p:nvSpPr>
        <p:spPr>
          <a:xfrm>
            <a:off x="454761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50" name="Text 18">
            <a:extLst>
              <a:ext uri="{FF2B5EF4-FFF2-40B4-BE49-F238E27FC236}">
                <a16:creationId xmlns:a16="http://schemas.microsoft.com/office/drawing/2014/main" id="{6A995654-7F51-38AD-C20A-F097631FEBEF}"/>
              </a:ext>
            </a:extLst>
          </p:cNvPr>
          <p:cNvSpPr txBox="1"/>
          <p:nvPr/>
        </p:nvSpPr>
        <p:spPr>
          <a:xfrm>
            <a:off x="466953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17DC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Rafforzare le condizioni abilitanti</a:t>
            </a:r>
            <a:endParaRPr lang="en-US" sz="1400" dirty="0"/>
          </a:p>
        </p:txBody>
      </p:sp>
      <p:pic>
        <p:nvPicPr>
          <p:cNvPr id="52" name="Image 6" descr="preencoded.png">
            <a:extLst>
              <a:ext uri="{FF2B5EF4-FFF2-40B4-BE49-F238E27FC236}">
                <a16:creationId xmlns:a16="http://schemas.microsoft.com/office/drawing/2014/main" id="{22D0A982-B7A5-F324-73F8-D048E7FBCF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998976"/>
            <a:ext cx="207264" cy="207264"/>
          </a:xfrm>
          <a:prstGeom prst="rect">
            <a:avLst/>
          </a:prstGeom>
        </p:spPr>
      </p:pic>
      <p:sp>
        <p:nvSpPr>
          <p:cNvPr id="54" name="Text 19">
            <a:extLst>
              <a:ext uri="{FF2B5EF4-FFF2-40B4-BE49-F238E27FC236}">
                <a16:creationId xmlns:a16="http://schemas.microsoft.com/office/drawing/2014/main" id="{16E289D1-6CB3-E461-1836-94B924A7E9AA}"/>
              </a:ext>
            </a:extLst>
          </p:cNvPr>
          <p:cNvSpPr txBox="1"/>
          <p:nvPr/>
        </p:nvSpPr>
        <p:spPr>
          <a:xfrm>
            <a:off x="487680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Più risorse agli ETS per logistica e infrastrutture</a:t>
            </a:r>
            <a:endParaRPr lang="en-US" sz="1333" dirty="0"/>
          </a:p>
        </p:txBody>
      </p:sp>
      <p:pic>
        <p:nvPicPr>
          <p:cNvPr id="56" name="Image 7" descr="preencoded.png">
            <a:extLst>
              <a:ext uri="{FF2B5EF4-FFF2-40B4-BE49-F238E27FC236}">
                <a16:creationId xmlns:a16="http://schemas.microsoft.com/office/drawing/2014/main" id="{9006D375-0B6D-8D76-855B-28F6849C6E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584192"/>
            <a:ext cx="207264" cy="207264"/>
          </a:xfrm>
          <a:prstGeom prst="rect">
            <a:avLst/>
          </a:prstGeom>
        </p:spPr>
      </p:pic>
      <p:sp>
        <p:nvSpPr>
          <p:cNvPr id="58" name="Text 20">
            <a:extLst>
              <a:ext uri="{FF2B5EF4-FFF2-40B4-BE49-F238E27FC236}">
                <a16:creationId xmlns:a16="http://schemas.microsoft.com/office/drawing/2014/main" id="{992F73FC-4CA4-8249-2BFE-1E70C455BA3B}"/>
              </a:ext>
            </a:extLst>
          </p:cNvPr>
          <p:cNvSpPr txBox="1"/>
          <p:nvPr/>
        </p:nvSpPr>
        <p:spPr>
          <a:xfrm>
            <a:off x="487680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Adempimenti burocratici semplici e armonizzati</a:t>
            </a:r>
            <a:endParaRPr lang="en-US" sz="1333" dirty="0"/>
          </a:p>
        </p:txBody>
      </p:sp>
      <p:pic>
        <p:nvPicPr>
          <p:cNvPr id="60" name="Image 8" descr="preencoded.png">
            <a:extLst>
              <a:ext uri="{FF2B5EF4-FFF2-40B4-BE49-F238E27FC236}">
                <a16:creationId xmlns:a16="http://schemas.microsoft.com/office/drawing/2014/main" id="{45297E73-01C6-7F2B-2E56-240864E824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169408"/>
            <a:ext cx="207264" cy="207264"/>
          </a:xfrm>
          <a:prstGeom prst="rect">
            <a:avLst/>
          </a:prstGeom>
        </p:spPr>
      </p:pic>
      <p:sp>
        <p:nvSpPr>
          <p:cNvPr id="62" name="Text 21">
            <a:extLst>
              <a:ext uri="{FF2B5EF4-FFF2-40B4-BE49-F238E27FC236}">
                <a16:creationId xmlns:a16="http://schemas.microsoft.com/office/drawing/2014/main" id="{1B3DB4AA-7201-27C1-1248-871E5FBFB888}"/>
              </a:ext>
            </a:extLst>
          </p:cNvPr>
          <p:cNvSpPr txBox="1"/>
          <p:nvPr/>
        </p:nvSpPr>
        <p:spPr>
          <a:xfrm>
            <a:off x="487680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Accreditamento degli ETS più snello</a:t>
            </a:r>
            <a:endParaRPr lang="en-US" sz="1333" dirty="0"/>
          </a:p>
        </p:txBody>
      </p:sp>
      <p:pic>
        <p:nvPicPr>
          <p:cNvPr id="64" name="Image 9" descr="preencoded.png">
            <a:extLst>
              <a:ext uri="{FF2B5EF4-FFF2-40B4-BE49-F238E27FC236}">
                <a16:creationId xmlns:a16="http://schemas.microsoft.com/office/drawing/2014/main" id="{7A3C6F94-4578-0EF0-54A4-A8DEF0C8A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754624"/>
            <a:ext cx="207264" cy="207264"/>
          </a:xfrm>
          <a:prstGeom prst="rect">
            <a:avLst/>
          </a:prstGeom>
        </p:spPr>
      </p:pic>
      <p:sp>
        <p:nvSpPr>
          <p:cNvPr id="66" name="Text 22">
            <a:extLst>
              <a:ext uri="{FF2B5EF4-FFF2-40B4-BE49-F238E27FC236}">
                <a16:creationId xmlns:a16="http://schemas.microsoft.com/office/drawing/2014/main" id="{B42660F5-F71D-A0A5-344E-A218B138EE35}"/>
              </a:ext>
            </a:extLst>
          </p:cNvPr>
          <p:cNvSpPr txBox="1"/>
          <p:nvPr/>
        </p:nvSpPr>
        <p:spPr>
          <a:xfrm>
            <a:off x="4876800" y="5718048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Incentivi alle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imprese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ulteriormente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semplificati</a:t>
            </a:r>
            <a:endParaRPr lang="en-US" sz="1333" dirty="0"/>
          </a:p>
        </p:txBody>
      </p:sp>
      <p:sp>
        <p:nvSpPr>
          <p:cNvPr id="68" name="Shape 23">
            <a:extLst>
              <a:ext uri="{FF2B5EF4-FFF2-40B4-BE49-F238E27FC236}">
                <a16:creationId xmlns:a16="http://schemas.microsoft.com/office/drawing/2014/main" id="{73A51C1E-6AF1-7B91-E5DC-B61A41967634}"/>
              </a:ext>
            </a:extLst>
          </p:cNvPr>
          <p:cNvSpPr/>
          <p:nvPr/>
        </p:nvSpPr>
        <p:spPr>
          <a:xfrm>
            <a:off x="804672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70" name="Shape 24">
            <a:extLst>
              <a:ext uri="{FF2B5EF4-FFF2-40B4-BE49-F238E27FC236}">
                <a16:creationId xmlns:a16="http://schemas.microsoft.com/office/drawing/2014/main" id="{F7AC9222-FF12-05B9-81C1-4E7489575516}"/>
              </a:ext>
            </a:extLst>
          </p:cNvPr>
          <p:cNvSpPr/>
          <p:nvPr/>
        </p:nvSpPr>
        <p:spPr>
          <a:xfrm>
            <a:off x="826617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72" name="Image 10" descr="preencoded.png">
            <a:extLst>
              <a:ext uri="{FF2B5EF4-FFF2-40B4-BE49-F238E27FC236}">
                <a16:creationId xmlns:a16="http://schemas.microsoft.com/office/drawing/2014/main" id="{636D81D6-B80E-1EA8-6471-6E98E9C19E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0768" y="2578608"/>
            <a:ext cx="280416" cy="280416"/>
          </a:xfrm>
          <a:prstGeom prst="rect">
            <a:avLst/>
          </a:prstGeom>
        </p:spPr>
      </p:pic>
      <p:sp>
        <p:nvSpPr>
          <p:cNvPr id="74" name="Text 25">
            <a:extLst>
              <a:ext uri="{FF2B5EF4-FFF2-40B4-BE49-F238E27FC236}">
                <a16:creationId xmlns:a16="http://schemas.microsoft.com/office/drawing/2014/main" id="{DD54DDDA-DB41-1F30-DE2B-FB26C9C43BC4}"/>
              </a:ext>
            </a:extLst>
          </p:cNvPr>
          <p:cNvSpPr txBox="1"/>
          <p:nvPr/>
        </p:nvSpPr>
        <p:spPr>
          <a:xfrm>
            <a:off x="899769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IMPRESE</a:t>
            </a:r>
            <a:endParaRPr lang="en-US" sz="1333" dirty="0"/>
          </a:p>
        </p:txBody>
      </p:sp>
      <p:sp>
        <p:nvSpPr>
          <p:cNvPr id="76" name="Shape 26">
            <a:extLst>
              <a:ext uri="{FF2B5EF4-FFF2-40B4-BE49-F238E27FC236}">
                <a16:creationId xmlns:a16="http://schemas.microsoft.com/office/drawing/2014/main" id="{D30AA193-3DE7-AC7D-1F83-CE2468D97FBF}"/>
              </a:ext>
            </a:extLst>
          </p:cNvPr>
          <p:cNvSpPr/>
          <p:nvPr/>
        </p:nvSpPr>
        <p:spPr>
          <a:xfrm>
            <a:off x="826617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78" name="Text 27">
            <a:extLst>
              <a:ext uri="{FF2B5EF4-FFF2-40B4-BE49-F238E27FC236}">
                <a16:creationId xmlns:a16="http://schemas.microsoft.com/office/drawing/2014/main" id="{FF17CFC1-8C61-C74D-09D9-42558CA56E29}"/>
              </a:ext>
            </a:extLst>
          </p:cNvPr>
          <p:cNvSpPr txBox="1"/>
          <p:nvPr/>
        </p:nvSpPr>
        <p:spPr>
          <a:xfrm>
            <a:off x="838809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17DC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Integrare la donazione nei processi aziendali</a:t>
            </a:r>
            <a:endParaRPr lang="en-US" sz="1400" dirty="0"/>
          </a:p>
        </p:txBody>
      </p:sp>
      <p:pic>
        <p:nvPicPr>
          <p:cNvPr id="80" name="Image 11" descr="preencoded.png">
            <a:extLst>
              <a:ext uri="{FF2B5EF4-FFF2-40B4-BE49-F238E27FC236}">
                <a16:creationId xmlns:a16="http://schemas.microsoft.com/office/drawing/2014/main" id="{C91F5BEA-6702-6928-B0F0-D1AC58C219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3998976"/>
            <a:ext cx="207264" cy="207264"/>
          </a:xfrm>
          <a:prstGeom prst="rect">
            <a:avLst/>
          </a:prstGeom>
        </p:spPr>
      </p:pic>
      <p:sp>
        <p:nvSpPr>
          <p:cNvPr id="82" name="Text 28">
            <a:extLst>
              <a:ext uri="{FF2B5EF4-FFF2-40B4-BE49-F238E27FC236}">
                <a16:creationId xmlns:a16="http://schemas.microsoft.com/office/drawing/2014/main" id="{53C28934-ADDC-9AED-F1FE-0EFACC2A0DBB}"/>
              </a:ext>
            </a:extLst>
          </p:cNvPr>
          <p:cNvSpPr txBox="1"/>
          <p:nvPr/>
        </p:nvSpPr>
        <p:spPr>
          <a:xfrm>
            <a:off x="859536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Coordinamento tra le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funzioni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aziendali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coinvolte</a:t>
            </a:r>
            <a:endParaRPr lang="en-US" sz="1333" dirty="0"/>
          </a:p>
        </p:txBody>
      </p:sp>
      <p:pic>
        <p:nvPicPr>
          <p:cNvPr id="84" name="Image 12" descr="preencoded.png">
            <a:extLst>
              <a:ext uri="{FF2B5EF4-FFF2-40B4-BE49-F238E27FC236}">
                <a16:creationId xmlns:a16="http://schemas.microsoft.com/office/drawing/2014/main" id="{03A02970-F311-5DC2-BDE1-86B34BABB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4584192"/>
            <a:ext cx="207264" cy="207264"/>
          </a:xfrm>
          <a:prstGeom prst="rect">
            <a:avLst/>
          </a:prstGeom>
        </p:spPr>
      </p:pic>
      <p:sp>
        <p:nvSpPr>
          <p:cNvPr id="86" name="Text 29">
            <a:extLst>
              <a:ext uri="{FF2B5EF4-FFF2-40B4-BE49-F238E27FC236}">
                <a16:creationId xmlns:a16="http://schemas.microsoft.com/office/drawing/2014/main" id="{71E45D1D-C097-8F1E-DDC0-53FAAD76C606}"/>
              </a:ext>
            </a:extLst>
          </p:cNvPr>
          <p:cNvSpPr txBox="1"/>
          <p:nvPr/>
        </p:nvSpPr>
        <p:spPr>
          <a:xfrm>
            <a:off x="859536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Più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referenze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merceologiche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donabili</a:t>
            </a:r>
            <a:endParaRPr lang="en-US" sz="1333" dirty="0"/>
          </a:p>
        </p:txBody>
      </p:sp>
      <p:pic>
        <p:nvPicPr>
          <p:cNvPr id="88" name="Image 13" descr="preencoded.png">
            <a:extLst>
              <a:ext uri="{FF2B5EF4-FFF2-40B4-BE49-F238E27FC236}">
                <a16:creationId xmlns:a16="http://schemas.microsoft.com/office/drawing/2014/main" id="{8B43C7CB-0A85-F1CD-B77E-21B711614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5169408"/>
            <a:ext cx="207264" cy="207264"/>
          </a:xfrm>
          <a:prstGeom prst="rect">
            <a:avLst/>
          </a:prstGeom>
        </p:spPr>
      </p:pic>
      <p:sp>
        <p:nvSpPr>
          <p:cNvPr id="90" name="Text 30">
            <a:extLst>
              <a:ext uri="{FF2B5EF4-FFF2-40B4-BE49-F238E27FC236}">
                <a16:creationId xmlns:a16="http://schemas.microsoft.com/office/drawing/2014/main" id="{10E68E96-CB28-8861-7745-2AD53ACE65B1}"/>
              </a:ext>
            </a:extLst>
          </p:cNvPr>
          <p:cNvSpPr txBox="1"/>
          <p:nvPr/>
        </p:nvSpPr>
        <p:spPr>
          <a:xfrm>
            <a:off x="859536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Migliore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misurazione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delle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eccedenze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programmazione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delle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donazioni</a:t>
            </a:r>
            <a:endParaRPr lang="en-US" sz="1333" dirty="0"/>
          </a:p>
        </p:txBody>
      </p:sp>
      <p:sp>
        <p:nvSpPr>
          <p:cNvPr id="3" name="Titolo 1">
            <a:extLst>
              <a:ext uri="{FF2B5EF4-FFF2-40B4-BE49-F238E27FC236}">
                <a16:creationId xmlns:a16="http://schemas.microsoft.com/office/drawing/2014/main" id="{361F2E5C-2A1F-C8D5-661B-5605FC18E291}"/>
              </a:ext>
            </a:extLst>
          </p:cNvPr>
          <p:cNvSpPr txBox="1">
            <a:spLocks/>
          </p:cNvSpPr>
          <p:nvPr/>
        </p:nvSpPr>
        <p:spPr>
          <a:xfrm>
            <a:off x="612309" y="48280"/>
            <a:ext cx="11176000" cy="7392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67" b="1" kern="1200">
                <a:solidFill>
                  <a:schemeClr val="accent1"/>
                </a:solidFill>
                <a:latin typeface="Montserrat" pitchFamily="2" charset="77"/>
                <a:ea typeface="+mj-ea"/>
                <a:cs typeface="Montserrat" pitchFamily="2" charset="77"/>
              </a:defRPr>
            </a:lvl1pPr>
          </a:lstStyle>
          <a:p>
            <a:r>
              <a:rPr lang="it-IT" dirty="0"/>
              <a:t>Valore economico ed efficacia del sistema italiano di aiuto alimentare</a:t>
            </a:r>
          </a:p>
        </p:txBody>
      </p:sp>
    </p:spTree>
    <p:extLst>
      <p:ext uri="{BB962C8B-B14F-4D97-AF65-F5344CB8AC3E}">
        <p14:creationId xmlns:p14="http://schemas.microsoft.com/office/powerpoint/2010/main" val="913583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9CEB5-2409-F4F6-0250-241865BE5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A3ACBEAD-2C4D-8550-C8E7-819D9C3F4E9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" y="6325480"/>
            <a:ext cx="2113579" cy="555705"/>
          </a:xfrm>
          <a:prstGeom prst="rect">
            <a:avLst/>
          </a:prstGeom>
        </p:spPr>
      </p:pic>
      <p:sp>
        <p:nvSpPr>
          <p:cNvPr id="20" name="Shape 3">
            <a:extLst>
              <a:ext uri="{FF2B5EF4-FFF2-40B4-BE49-F238E27FC236}">
                <a16:creationId xmlns:a16="http://schemas.microsoft.com/office/drawing/2014/main" id="{E52D3F98-8906-B501-F904-8403902814E7}"/>
              </a:ext>
            </a:extLst>
          </p:cNvPr>
          <p:cNvSpPr/>
          <p:nvPr/>
        </p:nvSpPr>
        <p:spPr>
          <a:xfrm>
            <a:off x="609600" y="1194816"/>
            <a:ext cx="10972800" cy="755904"/>
          </a:xfrm>
          <a:prstGeom prst="roundRect">
            <a:avLst>
              <a:gd name="adj" fmla="val 12903"/>
            </a:avLst>
          </a:prstGeom>
          <a:solidFill>
            <a:srgbClr val="017DC1"/>
          </a:solidFill>
          <a:ln w="12700">
            <a:solidFill>
              <a:srgbClr val="017DC1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22" name="Shape 4">
            <a:extLst>
              <a:ext uri="{FF2B5EF4-FFF2-40B4-BE49-F238E27FC236}">
                <a16:creationId xmlns:a16="http://schemas.microsoft.com/office/drawing/2014/main" id="{9303CAF9-B25F-50E8-3C34-14E2B72B6F46}"/>
              </a:ext>
            </a:extLst>
          </p:cNvPr>
          <p:cNvSpPr/>
          <p:nvPr/>
        </p:nvSpPr>
        <p:spPr>
          <a:xfrm>
            <a:off x="755904" y="1280160"/>
            <a:ext cx="585216" cy="58521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24" name="Image 0" descr="preencoded.png">
            <a:extLst>
              <a:ext uri="{FF2B5EF4-FFF2-40B4-BE49-F238E27FC236}">
                <a16:creationId xmlns:a16="http://schemas.microsoft.com/office/drawing/2014/main" id="{AB18C819-8597-F808-5739-42332292EC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912" y="1438168"/>
            <a:ext cx="269200" cy="269200"/>
          </a:xfrm>
          <a:prstGeom prst="rect">
            <a:avLst/>
          </a:prstGeom>
        </p:spPr>
      </p:pic>
      <p:sp>
        <p:nvSpPr>
          <p:cNvPr id="26" name="Text 5">
            <a:extLst>
              <a:ext uri="{FF2B5EF4-FFF2-40B4-BE49-F238E27FC236}">
                <a16:creationId xmlns:a16="http://schemas.microsoft.com/office/drawing/2014/main" id="{7D4BB1B4-D33B-F470-E44D-C5F0F288B63A}"/>
              </a:ext>
            </a:extLst>
          </p:cNvPr>
          <p:cNvSpPr txBox="1"/>
          <p:nvPr/>
        </p:nvSpPr>
        <p:spPr>
          <a:xfrm>
            <a:off x="1524000" y="1194816"/>
            <a:ext cx="10058400" cy="755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 err="1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Obiettivo</a:t>
            </a:r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: </a:t>
            </a:r>
            <a:r>
              <a:rPr lang="it-IT" sz="1600" dirty="0">
                <a:solidFill>
                  <a:srgbClr val="FFFFFF"/>
                </a:solidFill>
                <a:latin typeface="Montserrat" pitchFamily="34" charset="0"/>
              </a:rPr>
              <a:t>da iniziativa episodica a </a:t>
            </a:r>
            <a:r>
              <a:rPr lang="it-IT" sz="1600" b="1" dirty="0">
                <a:solidFill>
                  <a:srgbClr val="FFFFFF"/>
                </a:solidFill>
                <a:latin typeface="Montserrat" pitchFamily="34" charset="0"/>
              </a:rPr>
              <a:t>leva strutturata di collaborazione </a:t>
            </a:r>
            <a:r>
              <a:rPr lang="it-IT" sz="1600" dirty="0">
                <a:solidFill>
                  <a:srgbClr val="FFFFFF"/>
                </a:solidFill>
                <a:latin typeface="Montserrat" pitchFamily="34" charset="0"/>
              </a:rPr>
              <a:t>tra imprese, ETS e territorio.</a:t>
            </a:r>
            <a:endParaRPr lang="en-US" sz="1600" dirty="0">
              <a:solidFill>
                <a:srgbClr val="FFFFFF"/>
              </a:solidFill>
              <a:latin typeface="Montserrat" pitchFamily="34" charset="0"/>
            </a:endParaRPr>
          </a:p>
        </p:txBody>
      </p:sp>
      <p:sp>
        <p:nvSpPr>
          <p:cNvPr id="30" name="Shape 10">
            <a:extLst>
              <a:ext uri="{FF2B5EF4-FFF2-40B4-BE49-F238E27FC236}">
                <a16:creationId xmlns:a16="http://schemas.microsoft.com/office/drawing/2014/main" id="{1751697F-CC0A-A903-8079-EB77FFF86BBC}"/>
              </a:ext>
            </a:extLst>
          </p:cNvPr>
          <p:cNvSpPr/>
          <p:nvPr/>
        </p:nvSpPr>
        <p:spPr>
          <a:xfrm>
            <a:off x="60960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32" name="Shape 11">
            <a:extLst>
              <a:ext uri="{FF2B5EF4-FFF2-40B4-BE49-F238E27FC236}">
                <a16:creationId xmlns:a16="http://schemas.microsoft.com/office/drawing/2014/main" id="{ED128C42-3263-F0B7-D6E7-BD7B9F8F81FE}"/>
              </a:ext>
            </a:extLst>
          </p:cNvPr>
          <p:cNvSpPr/>
          <p:nvPr/>
        </p:nvSpPr>
        <p:spPr>
          <a:xfrm>
            <a:off x="82905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34" name="Image 2" descr="preencoded.png">
            <a:extLst>
              <a:ext uri="{FF2B5EF4-FFF2-40B4-BE49-F238E27FC236}">
                <a16:creationId xmlns:a16="http://schemas.microsoft.com/office/drawing/2014/main" id="{8458577A-E3AB-22B7-0D7E-242B5D2DB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648" y="2578608"/>
            <a:ext cx="280416" cy="280416"/>
          </a:xfrm>
          <a:prstGeom prst="rect">
            <a:avLst/>
          </a:prstGeom>
        </p:spPr>
      </p:pic>
      <p:sp>
        <p:nvSpPr>
          <p:cNvPr id="36" name="Text 12">
            <a:extLst>
              <a:ext uri="{FF2B5EF4-FFF2-40B4-BE49-F238E27FC236}">
                <a16:creationId xmlns:a16="http://schemas.microsoft.com/office/drawing/2014/main" id="{06758E4E-FCAA-B373-20DD-F3CDC0902717}"/>
              </a:ext>
            </a:extLst>
          </p:cNvPr>
          <p:cNvSpPr txBox="1"/>
          <p:nvPr/>
        </p:nvSpPr>
        <p:spPr>
          <a:xfrm>
            <a:off x="156057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ENTI DEL TERZO SETTORE</a:t>
            </a:r>
            <a:endParaRPr lang="en-US" sz="1333" dirty="0"/>
          </a:p>
        </p:txBody>
      </p:sp>
      <p:sp>
        <p:nvSpPr>
          <p:cNvPr id="38" name="Shape 13">
            <a:extLst>
              <a:ext uri="{FF2B5EF4-FFF2-40B4-BE49-F238E27FC236}">
                <a16:creationId xmlns:a16="http://schemas.microsoft.com/office/drawing/2014/main" id="{C464FF56-00AB-21FB-BA56-7A75D1F18149}"/>
              </a:ext>
            </a:extLst>
          </p:cNvPr>
          <p:cNvSpPr/>
          <p:nvPr/>
        </p:nvSpPr>
        <p:spPr>
          <a:xfrm>
            <a:off x="82905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40" name="Text 14">
            <a:extLst>
              <a:ext uri="{FF2B5EF4-FFF2-40B4-BE49-F238E27FC236}">
                <a16:creationId xmlns:a16="http://schemas.microsoft.com/office/drawing/2014/main" id="{8925128B-1015-F088-2640-065B474D069D}"/>
              </a:ext>
            </a:extLst>
          </p:cNvPr>
          <p:cNvSpPr txBox="1"/>
          <p:nvPr/>
        </p:nvSpPr>
        <p:spPr>
          <a:xfrm>
            <a:off x="95097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 destinatari a partner progettuali</a:t>
            </a:r>
            <a:endParaRPr lang="en-US" sz="1400" dirty="0"/>
          </a:p>
        </p:txBody>
      </p:sp>
      <p:pic>
        <p:nvPicPr>
          <p:cNvPr id="42" name="Image 3" descr="preencoded.png">
            <a:extLst>
              <a:ext uri="{FF2B5EF4-FFF2-40B4-BE49-F238E27FC236}">
                <a16:creationId xmlns:a16="http://schemas.microsoft.com/office/drawing/2014/main" id="{BE07A0B3-5705-059E-095F-3B4136848E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3998976"/>
            <a:ext cx="207264" cy="207264"/>
          </a:xfrm>
          <a:prstGeom prst="rect">
            <a:avLst/>
          </a:prstGeom>
        </p:spPr>
      </p:pic>
      <p:sp>
        <p:nvSpPr>
          <p:cNvPr id="44" name="Text 15">
            <a:extLst>
              <a:ext uri="{FF2B5EF4-FFF2-40B4-BE49-F238E27FC236}">
                <a16:creationId xmlns:a16="http://schemas.microsoft.com/office/drawing/2014/main" id="{424A3263-51B0-856E-4895-095DE492ADD8}"/>
              </a:ext>
            </a:extLst>
          </p:cNvPr>
          <p:cNvSpPr txBox="1"/>
          <p:nvPr/>
        </p:nvSpPr>
        <p:spPr>
          <a:xfrm>
            <a:off x="115824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Iniziative strutturate e continuative</a:t>
            </a:r>
            <a:endParaRPr lang="en-US" sz="1333" dirty="0"/>
          </a:p>
        </p:txBody>
      </p:sp>
      <p:pic>
        <p:nvPicPr>
          <p:cNvPr id="46" name="Image 4" descr="preencoded.png">
            <a:extLst>
              <a:ext uri="{FF2B5EF4-FFF2-40B4-BE49-F238E27FC236}">
                <a16:creationId xmlns:a16="http://schemas.microsoft.com/office/drawing/2014/main" id="{21A1E7BF-500C-F99F-167C-30D24B811D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4584192"/>
            <a:ext cx="207264" cy="207264"/>
          </a:xfrm>
          <a:prstGeom prst="rect">
            <a:avLst/>
          </a:prstGeom>
        </p:spPr>
      </p:pic>
      <p:sp>
        <p:nvSpPr>
          <p:cNvPr id="48" name="Text 16">
            <a:extLst>
              <a:ext uri="{FF2B5EF4-FFF2-40B4-BE49-F238E27FC236}">
                <a16:creationId xmlns:a16="http://schemas.microsoft.com/office/drawing/2014/main" id="{C2476620-E0CC-20FF-50F2-A90E41145004}"/>
              </a:ext>
            </a:extLst>
          </p:cNvPr>
          <p:cNvSpPr txBox="1"/>
          <p:nvPr/>
        </p:nvSpPr>
        <p:spPr>
          <a:xfrm>
            <a:off x="115824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Progetti allineati alle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priorità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aziendali</a:t>
            </a:r>
            <a:endParaRPr lang="en-US" sz="1333" dirty="0"/>
          </a:p>
        </p:txBody>
      </p:sp>
      <p:pic>
        <p:nvPicPr>
          <p:cNvPr id="50" name="Image 5" descr="preencoded.png">
            <a:extLst>
              <a:ext uri="{FF2B5EF4-FFF2-40B4-BE49-F238E27FC236}">
                <a16:creationId xmlns:a16="http://schemas.microsoft.com/office/drawing/2014/main" id="{A0BB9F19-DA3F-0A77-E5C0-867452CA42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5169408"/>
            <a:ext cx="207264" cy="207264"/>
          </a:xfrm>
          <a:prstGeom prst="rect">
            <a:avLst/>
          </a:prstGeom>
        </p:spPr>
      </p:pic>
      <p:sp>
        <p:nvSpPr>
          <p:cNvPr id="52" name="Text 17">
            <a:extLst>
              <a:ext uri="{FF2B5EF4-FFF2-40B4-BE49-F238E27FC236}">
                <a16:creationId xmlns:a16="http://schemas.microsoft.com/office/drawing/2014/main" id="{0BE60129-00D4-798C-88EC-17CAA21D1709}"/>
              </a:ext>
            </a:extLst>
          </p:cNvPr>
          <p:cNvSpPr txBox="1"/>
          <p:nvPr/>
        </p:nvSpPr>
        <p:spPr>
          <a:xfrm>
            <a:off x="115824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Collaborazioni con l'ecosistema locale</a:t>
            </a:r>
            <a:endParaRPr lang="en-US" sz="1333" dirty="0"/>
          </a:p>
        </p:txBody>
      </p:sp>
      <p:pic>
        <p:nvPicPr>
          <p:cNvPr id="54" name="Image 6" descr="preencoded.png">
            <a:extLst>
              <a:ext uri="{FF2B5EF4-FFF2-40B4-BE49-F238E27FC236}">
                <a16:creationId xmlns:a16="http://schemas.microsoft.com/office/drawing/2014/main" id="{B8FECAE8-3F48-389F-68D8-8818C23318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5754624"/>
            <a:ext cx="207264" cy="207264"/>
          </a:xfrm>
          <a:prstGeom prst="rect">
            <a:avLst/>
          </a:prstGeom>
        </p:spPr>
      </p:pic>
      <p:sp>
        <p:nvSpPr>
          <p:cNvPr id="56" name="Text 18">
            <a:extLst>
              <a:ext uri="{FF2B5EF4-FFF2-40B4-BE49-F238E27FC236}">
                <a16:creationId xmlns:a16="http://schemas.microsoft.com/office/drawing/2014/main" id="{BE9D4733-0D49-2B33-3F18-E5EC52E7B2C2}"/>
              </a:ext>
            </a:extLst>
          </p:cNvPr>
          <p:cNvSpPr txBox="1"/>
          <p:nvPr/>
        </p:nvSpPr>
        <p:spPr>
          <a:xfrm>
            <a:off x="1158240" y="5718048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Impatto misurato e reso visibile</a:t>
            </a:r>
            <a:endParaRPr lang="en-US" sz="1333" dirty="0"/>
          </a:p>
        </p:txBody>
      </p:sp>
      <p:sp>
        <p:nvSpPr>
          <p:cNvPr id="58" name="Shape 19">
            <a:extLst>
              <a:ext uri="{FF2B5EF4-FFF2-40B4-BE49-F238E27FC236}">
                <a16:creationId xmlns:a16="http://schemas.microsoft.com/office/drawing/2014/main" id="{01D8A2E7-3A7E-8A26-5FCD-AE2AB4B4F252}"/>
              </a:ext>
            </a:extLst>
          </p:cNvPr>
          <p:cNvSpPr/>
          <p:nvPr/>
        </p:nvSpPr>
        <p:spPr>
          <a:xfrm>
            <a:off x="432816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60" name="Shape 20">
            <a:extLst>
              <a:ext uri="{FF2B5EF4-FFF2-40B4-BE49-F238E27FC236}">
                <a16:creationId xmlns:a16="http://schemas.microsoft.com/office/drawing/2014/main" id="{E6E8C666-104D-31B8-EEDA-A9D3914ED031}"/>
              </a:ext>
            </a:extLst>
          </p:cNvPr>
          <p:cNvSpPr/>
          <p:nvPr/>
        </p:nvSpPr>
        <p:spPr>
          <a:xfrm>
            <a:off x="454761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62" name="Image 7" descr="preencoded.png">
            <a:extLst>
              <a:ext uri="{FF2B5EF4-FFF2-40B4-BE49-F238E27FC236}">
                <a16:creationId xmlns:a16="http://schemas.microsoft.com/office/drawing/2014/main" id="{8EFB5A68-AA9C-96FB-05AF-5DF035304C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2208" y="2578608"/>
            <a:ext cx="280416" cy="280416"/>
          </a:xfrm>
          <a:prstGeom prst="rect">
            <a:avLst/>
          </a:prstGeom>
        </p:spPr>
      </p:pic>
      <p:sp>
        <p:nvSpPr>
          <p:cNvPr id="64" name="Text 21">
            <a:extLst>
              <a:ext uri="{FF2B5EF4-FFF2-40B4-BE49-F238E27FC236}">
                <a16:creationId xmlns:a16="http://schemas.microsoft.com/office/drawing/2014/main" id="{C099D27A-B372-794C-0430-930CBFFE8D37}"/>
              </a:ext>
            </a:extLst>
          </p:cNvPr>
          <p:cNvSpPr txBox="1"/>
          <p:nvPr/>
        </p:nvSpPr>
        <p:spPr>
          <a:xfrm>
            <a:off x="527913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ISTITUZIONI</a:t>
            </a:r>
            <a:endParaRPr lang="en-US" sz="1333" dirty="0"/>
          </a:p>
        </p:txBody>
      </p:sp>
      <p:sp>
        <p:nvSpPr>
          <p:cNvPr id="66" name="Shape 22">
            <a:extLst>
              <a:ext uri="{FF2B5EF4-FFF2-40B4-BE49-F238E27FC236}">
                <a16:creationId xmlns:a16="http://schemas.microsoft.com/office/drawing/2014/main" id="{D5085E05-190F-966F-3F4E-4948DFADA3AC}"/>
              </a:ext>
            </a:extLst>
          </p:cNvPr>
          <p:cNvSpPr/>
          <p:nvPr/>
        </p:nvSpPr>
        <p:spPr>
          <a:xfrm>
            <a:off x="454761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68" name="Text 23">
            <a:extLst>
              <a:ext uri="{FF2B5EF4-FFF2-40B4-BE49-F238E27FC236}">
                <a16:creationId xmlns:a16="http://schemas.microsoft.com/office/drawing/2014/main" id="{447677FC-CCC7-E2DA-D336-B77106339E55}"/>
              </a:ext>
            </a:extLst>
          </p:cNvPr>
          <p:cNvSpPr txBox="1"/>
          <p:nvPr/>
        </p:nvSpPr>
        <p:spPr>
          <a:xfrm>
            <a:off x="466953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Favorire progettualità di sistema</a:t>
            </a:r>
            <a:endParaRPr lang="en-US" sz="1400" dirty="0"/>
          </a:p>
        </p:txBody>
      </p:sp>
      <p:pic>
        <p:nvPicPr>
          <p:cNvPr id="70" name="Image 8" descr="preencoded.png">
            <a:extLst>
              <a:ext uri="{FF2B5EF4-FFF2-40B4-BE49-F238E27FC236}">
                <a16:creationId xmlns:a16="http://schemas.microsoft.com/office/drawing/2014/main" id="{EF5FE617-2A7A-DB5D-42D8-43053D05F7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998976"/>
            <a:ext cx="207264" cy="207264"/>
          </a:xfrm>
          <a:prstGeom prst="rect">
            <a:avLst/>
          </a:prstGeom>
        </p:spPr>
      </p:pic>
      <p:sp>
        <p:nvSpPr>
          <p:cNvPr id="72" name="Text 24">
            <a:extLst>
              <a:ext uri="{FF2B5EF4-FFF2-40B4-BE49-F238E27FC236}">
                <a16:creationId xmlns:a16="http://schemas.microsoft.com/office/drawing/2014/main" id="{7D3693A7-97F1-122B-EADB-EDCCC2A99252}"/>
              </a:ext>
            </a:extLst>
          </p:cNvPr>
          <p:cNvSpPr txBox="1"/>
          <p:nvPr/>
        </p:nvSpPr>
        <p:spPr>
          <a:xfrm>
            <a:off x="487680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Progetti di medio-lungo periodo tra imprese ed ETS</a:t>
            </a:r>
            <a:endParaRPr lang="en-US" sz="1333" dirty="0"/>
          </a:p>
        </p:txBody>
      </p:sp>
      <p:pic>
        <p:nvPicPr>
          <p:cNvPr id="74" name="Image 9" descr="preencoded.png">
            <a:extLst>
              <a:ext uri="{FF2B5EF4-FFF2-40B4-BE49-F238E27FC236}">
                <a16:creationId xmlns:a16="http://schemas.microsoft.com/office/drawing/2014/main" id="{9F52F2E2-27BD-4AFB-B343-CCF8A8162C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584192"/>
            <a:ext cx="207264" cy="207264"/>
          </a:xfrm>
          <a:prstGeom prst="rect">
            <a:avLst/>
          </a:prstGeom>
        </p:spPr>
      </p:pic>
      <p:sp>
        <p:nvSpPr>
          <p:cNvPr id="76" name="Text 25">
            <a:extLst>
              <a:ext uri="{FF2B5EF4-FFF2-40B4-BE49-F238E27FC236}">
                <a16:creationId xmlns:a16="http://schemas.microsoft.com/office/drawing/2014/main" id="{FA16406C-CE02-9C50-2EE7-B3184422AB5E}"/>
              </a:ext>
            </a:extLst>
          </p:cNvPr>
          <p:cNvSpPr txBox="1"/>
          <p:nvPr/>
        </p:nvSpPr>
        <p:spPr>
          <a:xfrm>
            <a:off x="487680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Supporto alla capacità progettuale degli ETS</a:t>
            </a:r>
            <a:endParaRPr lang="en-US" sz="1333" dirty="0"/>
          </a:p>
        </p:txBody>
      </p:sp>
      <p:pic>
        <p:nvPicPr>
          <p:cNvPr id="78" name="Image 10" descr="preencoded.png">
            <a:extLst>
              <a:ext uri="{FF2B5EF4-FFF2-40B4-BE49-F238E27FC236}">
                <a16:creationId xmlns:a16="http://schemas.microsoft.com/office/drawing/2014/main" id="{D093E088-DECC-EFB2-EEC1-98758E70B3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169408"/>
            <a:ext cx="207264" cy="207264"/>
          </a:xfrm>
          <a:prstGeom prst="rect">
            <a:avLst/>
          </a:prstGeom>
        </p:spPr>
      </p:pic>
      <p:sp>
        <p:nvSpPr>
          <p:cNvPr id="80" name="Text 26">
            <a:extLst>
              <a:ext uri="{FF2B5EF4-FFF2-40B4-BE49-F238E27FC236}">
                <a16:creationId xmlns:a16="http://schemas.microsoft.com/office/drawing/2014/main" id="{3DB57D87-4A59-3776-BA50-693040E0F09E}"/>
              </a:ext>
            </a:extLst>
          </p:cNvPr>
          <p:cNvSpPr txBox="1"/>
          <p:nvPr/>
        </p:nvSpPr>
        <p:spPr>
          <a:xfrm>
            <a:off x="487680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Incentivi a programmi di donazione continuativi</a:t>
            </a:r>
            <a:endParaRPr lang="en-US" sz="1333" dirty="0"/>
          </a:p>
        </p:txBody>
      </p:sp>
      <p:sp>
        <p:nvSpPr>
          <p:cNvPr id="82" name="Shape 27">
            <a:extLst>
              <a:ext uri="{FF2B5EF4-FFF2-40B4-BE49-F238E27FC236}">
                <a16:creationId xmlns:a16="http://schemas.microsoft.com/office/drawing/2014/main" id="{EFDD13EB-C7AA-3F70-45A6-73E126AFCC55}"/>
              </a:ext>
            </a:extLst>
          </p:cNvPr>
          <p:cNvSpPr/>
          <p:nvPr/>
        </p:nvSpPr>
        <p:spPr>
          <a:xfrm>
            <a:off x="8046720" y="2194560"/>
            <a:ext cx="3535680" cy="4023360"/>
          </a:xfrm>
          <a:prstGeom prst="roundRect">
            <a:avLst>
              <a:gd name="adj" fmla="val 2759"/>
            </a:avLst>
          </a:prstGeom>
          <a:solidFill>
            <a:srgbClr val="FFFFFF"/>
          </a:solidFill>
          <a:ln w="9525">
            <a:solidFill>
              <a:srgbClr val="C9DCE6"/>
            </a:solidFill>
            <a:prstDash val="solid"/>
          </a:ln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it-IT" sz="2400"/>
          </a:p>
        </p:txBody>
      </p:sp>
      <p:sp>
        <p:nvSpPr>
          <p:cNvPr id="84" name="Shape 28">
            <a:extLst>
              <a:ext uri="{FF2B5EF4-FFF2-40B4-BE49-F238E27FC236}">
                <a16:creationId xmlns:a16="http://schemas.microsoft.com/office/drawing/2014/main" id="{78267EF0-4C73-3ADA-C928-D4F8ECB69312}"/>
              </a:ext>
            </a:extLst>
          </p:cNvPr>
          <p:cNvSpPr/>
          <p:nvPr/>
        </p:nvSpPr>
        <p:spPr>
          <a:xfrm>
            <a:off x="8266176" y="2414016"/>
            <a:ext cx="609600" cy="609600"/>
          </a:xfrm>
          <a:prstGeom prst="ellipse">
            <a:avLst/>
          </a:prstGeom>
          <a:solidFill>
            <a:srgbClr val="002E54"/>
          </a:solidFill>
          <a:ln w="12700">
            <a:solidFill>
              <a:srgbClr val="002E54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pic>
        <p:nvPicPr>
          <p:cNvPr id="86" name="Image 11" descr="preencoded.png">
            <a:extLst>
              <a:ext uri="{FF2B5EF4-FFF2-40B4-BE49-F238E27FC236}">
                <a16:creationId xmlns:a16="http://schemas.microsoft.com/office/drawing/2014/main" id="{9FC750B1-CB7A-5105-CD14-756E40FB5A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0768" y="2578608"/>
            <a:ext cx="280416" cy="280416"/>
          </a:xfrm>
          <a:prstGeom prst="rect">
            <a:avLst/>
          </a:prstGeom>
        </p:spPr>
      </p:pic>
      <p:sp>
        <p:nvSpPr>
          <p:cNvPr id="88" name="Text 29">
            <a:extLst>
              <a:ext uri="{FF2B5EF4-FFF2-40B4-BE49-F238E27FC236}">
                <a16:creationId xmlns:a16="http://schemas.microsoft.com/office/drawing/2014/main" id="{E14B81A5-D911-1B22-E7C8-665737BDEA65}"/>
              </a:ext>
            </a:extLst>
          </p:cNvPr>
          <p:cNvSpPr txBox="1"/>
          <p:nvPr/>
        </p:nvSpPr>
        <p:spPr>
          <a:xfrm>
            <a:off x="8997696" y="2414016"/>
            <a:ext cx="24384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b="1" kern="0" spc="67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IMPRESE</a:t>
            </a:r>
            <a:endParaRPr lang="en-US" sz="1333" dirty="0"/>
          </a:p>
        </p:txBody>
      </p:sp>
      <p:sp>
        <p:nvSpPr>
          <p:cNvPr id="90" name="Shape 30">
            <a:extLst>
              <a:ext uri="{FF2B5EF4-FFF2-40B4-BE49-F238E27FC236}">
                <a16:creationId xmlns:a16="http://schemas.microsoft.com/office/drawing/2014/main" id="{C4DDEC57-3155-F39E-17D3-A60C0B17CB31}"/>
              </a:ext>
            </a:extLst>
          </p:cNvPr>
          <p:cNvSpPr/>
          <p:nvPr/>
        </p:nvSpPr>
        <p:spPr>
          <a:xfrm>
            <a:off x="8266176" y="3169920"/>
            <a:ext cx="3096768" cy="609600"/>
          </a:xfrm>
          <a:prstGeom prst="roundRect">
            <a:avLst>
              <a:gd name="adj" fmla="val 12000"/>
            </a:avLst>
          </a:prstGeom>
          <a:solidFill>
            <a:srgbClr val="DEF5F8"/>
          </a:solidFill>
          <a:ln w="12700">
            <a:solidFill>
              <a:srgbClr val="DEF5F8"/>
            </a:solidFill>
            <a:prstDash val="solid"/>
          </a:ln>
        </p:spPr>
        <p:txBody>
          <a:bodyPr/>
          <a:lstStyle/>
          <a:p>
            <a:endParaRPr lang="it-IT" sz="2400"/>
          </a:p>
        </p:txBody>
      </p:sp>
      <p:sp>
        <p:nvSpPr>
          <p:cNvPr id="92" name="Text 31">
            <a:extLst>
              <a:ext uri="{FF2B5EF4-FFF2-40B4-BE49-F238E27FC236}">
                <a16:creationId xmlns:a16="http://schemas.microsoft.com/office/drawing/2014/main" id="{18A2A9A9-F6BC-F570-5590-47E776BF57D9}"/>
              </a:ext>
            </a:extLst>
          </p:cNvPr>
          <p:cNvSpPr txBox="1"/>
          <p:nvPr/>
        </p:nvSpPr>
        <p:spPr>
          <a:xfrm>
            <a:off x="8388096" y="3169920"/>
            <a:ext cx="2852928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b="1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Integrare la donazione </a:t>
            </a:r>
            <a:r>
              <a:rPr lang="en-US" sz="1400" b="1" dirty="0" err="1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nella</a:t>
            </a:r>
            <a:r>
              <a:rPr lang="en-US" sz="1400" b="1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400" b="1" dirty="0" err="1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strategia</a:t>
            </a:r>
            <a:r>
              <a:rPr lang="en-US" sz="1400" b="1" dirty="0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400" b="1" dirty="0" err="1">
                <a:solidFill>
                  <a:srgbClr val="00799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aziendale</a:t>
            </a:r>
            <a:endParaRPr lang="en-US" sz="1400" dirty="0"/>
          </a:p>
        </p:txBody>
      </p:sp>
      <p:pic>
        <p:nvPicPr>
          <p:cNvPr id="94" name="Image 12" descr="preencoded.png">
            <a:extLst>
              <a:ext uri="{FF2B5EF4-FFF2-40B4-BE49-F238E27FC236}">
                <a16:creationId xmlns:a16="http://schemas.microsoft.com/office/drawing/2014/main" id="{A87C705F-0B67-C832-1EFA-51E6564C51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3998976"/>
            <a:ext cx="207264" cy="207264"/>
          </a:xfrm>
          <a:prstGeom prst="rect">
            <a:avLst/>
          </a:prstGeom>
        </p:spPr>
      </p:pic>
      <p:sp>
        <p:nvSpPr>
          <p:cNvPr id="96" name="Text 32">
            <a:extLst>
              <a:ext uri="{FF2B5EF4-FFF2-40B4-BE49-F238E27FC236}">
                <a16:creationId xmlns:a16="http://schemas.microsoft.com/office/drawing/2014/main" id="{B2E0E785-3E9B-3513-E118-B35E3EA97EAA}"/>
              </a:ext>
            </a:extLst>
          </p:cNvPr>
          <p:cNvSpPr txBox="1"/>
          <p:nvPr/>
        </p:nvSpPr>
        <p:spPr>
          <a:xfrm>
            <a:off x="8595360" y="3962400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Budget e obiettivi dedicati</a:t>
            </a:r>
            <a:endParaRPr lang="en-US" sz="1333" dirty="0"/>
          </a:p>
        </p:txBody>
      </p:sp>
      <p:pic>
        <p:nvPicPr>
          <p:cNvPr id="98" name="Image 13" descr="preencoded.png">
            <a:extLst>
              <a:ext uri="{FF2B5EF4-FFF2-40B4-BE49-F238E27FC236}">
                <a16:creationId xmlns:a16="http://schemas.microsoft.com/office/drawing/2014/main" id="{0D4392F6-D4BB-937E-3BD3-50D124572D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4584192"/>
            <a:ext cx="207264" cy="207264"/>
          </a:xfrm>
          <a:prstGeom prst="rect">
            <a:avLst/>
          </a:prstGeom>
        </p:spPr>
      </p:pic>
      <p:sp>
        <p:nvSpPr>
          <p:cNvPr id="100" name="Text 33">
            <a:extLst>
              <a:ext uri="{FF2B5EF4-FFF2-40B4-BE49-F238E27FC236}">
                <a16:creationId xmlns:a16="http://schemas.microsoft.com/office/drawing/2014/main" id="{74D1171D-A0F6-23B9-DDD5-B09A6BB29B37}"/>
              </a:ext>
            </a:extLst>
          </p:cNvPr>
          <p:cNvSpPr txBox="1"/>
          <p:nvPr/>
        </p:nvSpPr>
        <p:spPr>
          <a:xfrm>
            <a:off x="8595360" y="4547616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Legame con sostenibilità e territorio</a:t>
            </a:r>
            <a:endParaRPr lang="en-US" sz="1333" dirty="0"/>
          </a:p>
        </p:txBody>
      </p:sp>
      <p:pic>
        <p:nvPicPr>
          <p:cNvPr id="102" name="Image 14" descr="preencoded.png">
            <a:extLst>
              <a:ext uri="{FF2B5EF4-FFF2-40B4-BE49-F238E27FC236}">
                <a16:creationId xmlns:a16="http://schemas.microsoft.com/office/drawing/2014/main" id="{5CA91C7B-0E96-9599-B861-12B4BBAB9C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560" y="5169408"/>
            <a:ext cx="207264" cy="207264"/>
          </a:xfrm>
          <a:prstGeom prst="rect">
            <a:avLst/>
          </a:prstGeom>
        </p:spPr>
      </p:pic>
      <p:sp>
        <p:nvSpPr>
          <p:cNvPr id="104" name="Text 34">
            <a:extLst>
              <a:ext uri="{FF2B5EF4-FFF2-40B4-BE49-F238E27FC236}">
                <a16:creationId xmlns:a16="http://schemas.microsoft.com/office/drawing/2014/main" id="{F9A97360-A251-1673-C02E-158869C3C5AB}"/>
              </a:ext>
            </a:extLst>
          </p:cNvPr>
          <p:cNvSpPr txBox="1"/>
          <p:nvPr/>
        </p:nvSpPr>
        <p:spPr>
          <a:xfrm>
            <a:off x="8595360" y="5132832"/>
            <a:ext cx="2804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Coinvolgimento dei dipendenti e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valorizzazione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dell'impatto</a:t>
            </a:r>
            <a:r>
              <a:rPr lang="en-US" sz="1333" dirty="0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33" dirty="0" err="1">
                <a:solidFill>
                  <a:srgbClr val="002E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sociale</a:t>
            </a:r>
            <a:endParaRPr lang="en-US" sz="1333" dirty="0"/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F14E6423-176B-C50A-AFB4-9F79FE72E510}"/>
              </a:ext>
            </a:extLst>
          </p:cNvPr>
          <p:cNvSpPr txBox="1">
            <a:spLocks/>
          </p:cNvSpPr>
          <p:nvPr/>
        </p:nvSpPr>
        <p:spPr>
          <a:xfrm>
            <a:off x="609600" y="211212"/>
            <a:ext cx="11176000" cy="7392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67" b="1" kern="1200">
                <a:solidFill>
                  <a:schemeClr val="accent1"/>
                </a:solidFill>
                <a:latin typeface="Montserrat" pitchFamily="2" charset="77"/>
                <a:ea typeface="+mj-ea"/>
                <a:cs typeface="Montserrat" pitchFamily="2" charset="77"/>
              </a:defRPr>
            </a:lvl1pPr>
          </a:lstStyle>
          <a:p>
            <a:r>
              <a:rPr lang="it-IT" dirty="0"/>
              <a:t>Valore economico ed efficacia del sistema italiano di aiuto alimentare</a:t>
            </a:r>
          </a:p>
        </p:txBody>
      </p:sp>
    </p:spTree>
    <p:extLst>
      <p:ext uri="{BB962C8B-B14F-4D97-AF65-F5344CB8AC3E}">
        <p14:creationId xmlns:p14="http://schemas.microsoft.com/office/powerpoint/2010/main" val="11777997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</TotalTime>
  <Words>1025</Words>
  <Application>Microsoft Macintosh PowerPoint</Application>
  <PresentationFormat>Widescreen</PresentationFormat>
  <Paragraphs>185</Paragraphs>
  <Slides>12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Montserrat</vt:lpstr>
      <vt:lpstr>Poppins</vt:lpstr>
      <vt:lpstr>Poppins ExtraBold</vt:lpstr>
      <vt:lpstr>Ubuntu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53% OpT Rete BA  richiede supporto  per offrire ai beneficiari   MISURE DI ACCOMPAGNAMENTO SOCIALE </vt:lpstr>
      <vt:lpstr>Copertura della domanda di aiuti alimentare</vt:lpstr>
      <vt:lpstr>DONAZIONI</vt:lpstr>
      <vt:lpstr>Valore economico ed efficacia del sistema italiano di aiuto alimentare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Giuliana Malaguti</dc:creator>
  <cp:lastModifiedBy>Monica Tola</cp:lastModifiedBy>
  <cp:revision>19</cp:revision>
  <dcterms:created xsi:type="dcterms:W3CDTF">2025-12-04T16:53:34Z</dcterms:created>
  <dcterms:modified xsi:type="dcterms:W3CDTF">2026-10-28T08:00:17Z</dcterms:modified>
</cp:coreProperties>
</file>