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drawings/drawing4.xml" ContentType="application/vnd.openxmlformats-officedocument.drawingml.chartshape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97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147483504" r:id="rId3"/>
    <p:sldId id="263" r:id="rId4"/>
    <p:sldId id="2147483498" r:id="rId5"/>
    <p:sldId id="265" r:id="rId6"/>
    <p:sldId id="268" r:id="rId7"/>
    <p:sldId id="2147483500" r:id="rId8"/>
    <p:sldId id="256" r:id="rId9"/>
    <p:sldId id="2147483501" r:id="rId10"/>
    <p:sldId id="2147482731" r:id="rId11"/>
    <p:sldId id="2147482745" r:id="rId12"/>
    <p:sldId id="2147482742" r:id="rId13"/>
    <p:sldId id="2147482682" r:id="rId14"/>
    <p:sldId id="2147483502" r:id="rId15"/>
    <p:sldId id="2147483505" r:id="rId16"/>
  </p:sldIdLst>
  <p:sldSz cx="9144000" cy="5143500" type="screen16x9"/>
  <p:notesSz cx="6858000" cy="9144000"/>
  <p:defaultTextStyle>
    <a:defPPr>
      <a:defRPr lang="it-IT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8" userDrawn="1">
          <p15:clr>
            <a:srgbClr val="A4A3A4"/>
          </p15:clr>
        </p15:guide>
        <p15:guide id="2" pos="10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89DB519-6411-F5B5-E89B-AFD5CF12B9C1}" name="CACCIA RAFFAELLA" initials="CR" userId="S::raffaella.caccia@intesasanpaolo.com::f0d38106-9595-4e89-9af0-1bafa3ccd19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7FF"/>
    <a:srgbClr val="E7531E"/>
    <a:srgbClr val="E689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 showGuides="1">
      <p:cViewPr varScale="1">
        <p:scale>
          <a:sx n="115" d="100"/>
          <a:sy n="115" d="100"/>
        </p:scale>
        <p:origin x="442" y="77"/>
      </p:cViewPr>
      <p:guideLst>
        <p:guide orient="horz" pos="1668"/>
        <p:guide pos="10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8/10/relationships/authors" Target="authors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\\sede.corp.sanpaoloimi.com\pdudfsroot\DirezioniBI\Divisione%20Corporate\Dco%20Servizio%20Studi%20E%20Ricerche\Lavori\Industria\Economisti%20Territorio\ISP%20per%20il%20Sociale\Varie\nama_10_gdp__custom_23441232_page_spreadsheet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2.xml"/><Relationship Id="rId4" Type="http://schemas.openxmlformats.org/officeDocument/2006/relationships/oleObject" Target="file:///\\sede.corp.sanpaoloimi.com\pdudfsroot\DirezioniBI\Divisione%20Corporate\Dco%20Servizio%20Studi%20E%20Ricerche\Lavori\Industria\Economisti%20Territorio\ISP%20per%20il%20Sociale\Varie\Supporto_scenario_Bonassi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3.xml"/><Relationship Id="rId4" Type="http://schemas.openxmlformats.org/officeDocument/2006/relationships/oleObject" Target="file:///\\sede.corp.sanpaoloimi.com\pdudfsroot\DirezioniBI\Divisione%20Corporate\Dco%20Servizio%20Studi%20E%20Ricerche\Lavori\Industria\Economisti%20Territorio\ISP%20per%20il%20Sociale\Varie\Supporto_scenario_Bonassi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5" Type="http://schemas.openxmlformats.org/officeDocument/2006/relationships/chartUserShapes" Target="../drawings/drawing4.xml"/><Relationship Id="rId4" Type="http://schemas.openxmlformats.org/officeDocument/2006/relationships/oleObject" Target="file:///\\sede.corp.sanpaoloimi.com\pdudfsroot\DirezioniBI\Divisione%20Corporate\Dco%20Servizio%20Studi%20E%20Ricerche\Lavori\Industria\Economisti%20Territorio\ISP%20per%20il%20Sociale\Varie\Supporto_scenario_Bonass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'Sheet 1'!$AK$13</c:f>
              <c:strCache>
                <c:ptCount val="1"/>
                <c:pt idx="0">
                  <c:v>Area Euro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'Sheet 1'!$AL$12:$BA$12</c:f>
              <c:strCache>
                <c:ptCount val="1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  <c:pt idx="15">
                  <c:v>2026</c:v>
                </c:pt>
              </c:strCache>
            </c:strRef>
          </c:cat>
          <c:val>
            <c:numRef>
              <c:f>'Sheet 1'!$AL$13:$BA$13</c:f>
              <c:numCache>
                <c:formatCode>#,##0.0</c:formatCode>
                <c:ptCount val="16"/>
                <c:pt idx="0">
                  <c:v>1.7352653947731778</c:v>
                </c:pt>
                <c:pt idx="1">
                  <c:v>-0.92337322822950707</c:v>
                </c:pt>
                <c:pt idx="2">
                  <c:v>-0.12612416559828477</c:v>
                </c:pt>
                <c:pt idx="3">
                  <c:v>1.4530530836157629</c:v>
                </c:pt>
                <c:pt idx="4">
                  <c:v>2.1742133075852932</c:v>
                </c:pt>
                <c:pt idx="5">
                  <c:v>1.8621086198911341</c:v>
                </c:pt>
                <c:pt idx="6">
                  <c:v>2.6666670540362425</c:v>
                </c:pt>
                <c:pt idx="7">
                  <c:v>1.8379934108200269</c:v>
                </c:pt>
                <c:pt idx="8">
                  <c:v>1.682638208365006</c:v>
                </c:pt>
                <c:pt idx="9">
                  <c:v>-5.9533274558205456</c:v>
                </c:pt>
                <c:pt idx="10">
                  <c:v>6.4609048859022744</c:v>
                </c:pt>
                <c:pt idx="11">
                  <c:v>3.6890145101214911</c:v>
                </c:pt>
                <c:pt idx="12">
                  <c:v>0.42292908375423099</c:v>
                </c:pt>
                <c:pt idx="13">
                  <c:v>1.2673062069516128</c:v>
                </c:pt>
                <c:pt idx="14">
                  <c:v>1.2256652735288087</c:v>
                </c:pt>
                <c:pt idx="1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49-46F3-98AB-2CE17022F9BC}"/>
            </c:ext>
          </c:extLst>
        </c:ser>
        <c:ser>
          <c:idx val="1"/>
          <c:order val="1"/>
          <c:tx>
            <c:strRef>
              <c:f>'Sheet 1'!$AK$14</c:f>
              <c:strCache>
                <c:ptCount val="1"/>
                <c:pt idx="0">
                  <c:v>Italia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'Sheet 1'!$AL$12:$BA$12</c:f>
              <c:strCache>
                <c:ptCount val="1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  <c:pt idx="15">
                  <c:v>2026</c:v>
                </c:pt>
              </c:strCache>
            </c:strRef>
          </c:cat>
          <c:val>
            <c:numRef>
              <c:f>'Sheet 1'!$AL$14:$BA$14</c:f>
              <c:numCache>
                <c:formatCode>#,##0.0</c:formatCode>
                <c:ptCount val="16"/>
                <c:pt idx="0">
                  <c:v>0.72433122274704331</c:v>
                </c:pt>
                <c:pt idx="1">
                  <c:v>-3.0477424055506686</c:v>
                </c:pt>
                <c:pt idx="2">
                  <c:v>-1.5981866540616174</c:v>
                </c:pt>
                <c:pt idx="3">
                  <c:v>-1.5327636349093954E-2</c:v>
                </c:pt>
                <c:pt idx="4">
                  <c:v>1.036421946435917</c:v>
                </c:pt>
                <c:pt idx="5">
                  <c:v>1.470014959096777</c:v>
                </c:pt>
                <c:pt idx="6">
                  <c:v>1.7006317411602856</c:v>
                </c:pt>
                <c:pt idx="7">
                  <c:v>0.99715803671023284</c:v>
                </c:pt>
                <c:pt idx="8">
                  <c:v>0.56805402114230574</c:v>
                </c:pt>
                <c:pt idx="9">
                  <c:v>-8.721174971343526</c:v>
                </c:pt>
                <c:pt idx="10">
                  <c:v>9.2152339938897256</c:v>
                </c:pt>
                <c:pt idx="11">
                  <c:v>4.9054431503366747</c:v>
                </c:pt>
                <c:pt idx="12">
                  <c:v>1.0006821189485482</c:v>
                </c:pt>
                <c:pt idx="13">
                  <c:v>1.0647565127442471</c:v>
                </c:pt>
                <c:pt idx="14">
                  <c:v>0.61771140168558336</c:v>
                </c:pt>
                <c:pt idx="15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249-46F3-98AB-2CE17022F9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0571096"/>
        <c:axId val="1010574704"/>
      </c:barChart>
      <c:catAx>
        <c:axId val="1010571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10574704"/>
        <c:crosses val="autoZero"/>
        <c:auto val="1"/>
        <c:lblAlgn val="ctr"/>
        <c:lblOffset val="100"/>
        <c:noMultiLvlLbl val="0"/>
      </c:catAx>
      <c:valAx>
        <c:axId val="1010574704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10571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 w="2540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/>
  </c:chart>
  <c:spPr>
    <a:noFill/>
    <a:ln w="25400" cap="flat" cmpd="sng" algn="ctr">
      <a:noFill/>
      <a:round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Foglio2!$A$2</c:f>
              <c:strCache>
                <c:ptCount val="1"/>
                <c:pt idx="0">
                  <c:v>Italia 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0915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C36-474D-B1F6-C7F67B653CED}"/>
              </c:ext>
            </c:extLst>
          </c:dPt>
          <c:dPt>
            <c:idx val="1"/>
            <c:invertIfNegative val="0"/>
            <c:bubble3D val="0"/>
            <c:spPr>
              <a:solidFill>
                <a:srgbClr val="40915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C36-474D-B1F6-C7F67B653CED}"/>
              </c:ext>
            </c:extLst>
          </c:dPt>
          <c:dPt>
            <c:idx val="2"/>
            <c:invertIfNegative val="0"/>
            <c:bubble3D val="0"/>
            <c:spPr>
              <a:solidFill>
                <a:srgbClr val="40915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C36-474D-B1F6-C7F67B653CED}"/>
              </c:ext>
            </c:extLst>
          </c:dPt>
          <c:dPt>
            <c:idx val="5"/>
            <c:invertIfNegative val="0"/>
            <c:bubble3D val="0"/>
            <c:spPr>
              <a:solidFill>
                <a:srgbClr val="40915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C36-474D-B1F6-C7F67B653CED}"/>
              </c:ext>
            </c:extLst>
          </c:dPt>
          <c:dPt>
            <c:idx val="8"/>
            <c:invertIfNegative val="0"/>
            <c:bubble3D val="0"/>
            <c:spPr>
              <a:solidFill>
                <a:srgbClr val="EC64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CC36-474D-B1F6-C7F67B653CED}"/>
              </c:ext>
            </c:extLst>
          </c:dPt>
          <c:dPt>
            <c:idx val="9"/>
            <c:invertIfNegative val="0"/>
            <c:bubble3D val="0"/>
            <c:spPr>
              <a:solidFill>
                <a:srgbClr val="EC64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CC36-474D-B1F6-C7F67B653CED}"/>
              </c:ext>
            </c:extLst>
          </c:dPt>
          <c:dPt>
            <c:idx val="10"/>
            <c:invertIfNegative val="0"/>
            <c:bubble3D val="0"/>
            <c:spPr>
              <a:solidFill>
                <a:srgbClr val="EC64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CC36-474D-B1F6-C7F67B653CED}"/>
              </c:ext>
            </c:extLst>
          </c:dPt>
          <c:dPt>
            <c:idx val="11"/>
            <c:invertIfNegative val="0"/>
            <c:bubble3D val="0"/>
            <c:spPr>
              <a:solidFill>
                <a:srgbClr val="EC64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CC36-474D-B1F6-C7F67B653CE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Foglio2!$B$1:$M$1</c:f>
              <c:strCache>
                <c:ptCount val="12"/>
                <c:pt idx="0">
                  <c:v>2014  </c:v>
                </c:pt>
                <c:pt idx="1">
                  <c:v>2015  </c:v>
                </c:pt>
                <c:pt idx="2">
                  <c:v>2016  </c:v>
                </c:pt>
                <c:pt idx="3">
                  <c:v>2017  </c:v>
                </c:pt>
                <c:pt idx="4">
                  <c:v>2018  </c:v>
                </c:pt>
                <c:pt idx="5">
                  <c:v>2019  </c:v>
                </c:pt>
                <c:pt idx="6">
                  <c:v>2020  </c:v>
                </c:pt>
                <c:pt idx="7">
                  <c:v>2021  </c:v>
                </c:pt>
                <c:pt idx="8">
                  <c:v>2022  </c:v>
                </c:pt>
                <c:pt idx="9">
                  <c:v>2023  </c:v>
                </c:pt>
                <c:pt idx="10">
                  <c:v>2024  </c:v>
                </c:pt>
                <c:pt idx="11">
                  <c:v>2025</c:v>
                </c:pt>
              </c:strCache>
            </c:strRef>
          </c:cat>
          <c:val>
            <c:numRef>
              <c:f>Foglio2!$B$2:$M$2</c:f>
              <c:numCache>
                <c:formatCode>General</c:formatCode>
                <c:ptCount val="12"/>
                <c:pt idx="0">
                  <c:v>6.2</c:v>
                </c:pt>
                <c:pt idx="1">
                  <c:v>6.4</c:v>
                </c:pt>
                <c:pt idx="2">
                  <c:v>6.5</c:v>
                </c:pt>
                <c:pt idx="3">
                  <c:v>7.2</c:v>
                </c:pt>
                <c:pt idx="4">
                  <c:v>7.3</c:v>
                </c:pt>
                <c:pt idx="5">
                  <c:v>6.7</c:v>
                </c:pt>
                <c:pt idx="6">
                  <c:v>7.8</c:v>
                </c:pt>
                <c:pt idx="7">
                  <c:v>7.7</c:v>
                </c:pt>
                <c:pt idx="8">
                  <c:v>8.3000000000000007</c:v>
                </c:pt>
                <c:pt idx="9">
                  <c:v>8.4</c:v>
                </c:pt>
                <c:pt idx="10">
                  <c:v>8.4</c:v>
                </c:pt>
                <c:pt idx="11" formatCode="0.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CC36-474D-B1F6-C7F67B653C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axId val="1010571096"/>
        <c:axId val="1010574704"/>
      </c:barChart>
      <c:catAx>
        <c:axId val="1010571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10574704"/>
        <c:crosses val="autoZero"/>
        <c:auto val="1"/>
        <c:lblAlgn val="ctr"/>
        <c:lblOffset val="100"/>
        <c:noMultiLvlLbl val="0"/>
      </c:catAx>
      <c:valAx>
        <c:axId val="10105747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10571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/>
  </c:chart>
  <c:spPr>
    <a:noFill/>
    <a:ln w="25400" cap="flat" cmpd="sng" algn="ctr">
      <a:noFill/>
      <a:round/>
    </a:ln>
    <a:effectLst/>
  </c:spPr>
  <c:txPr>
    <a:bodyPr/>
    <a:lstStyle/>
    <a:p>
      <a:pPr>
        <a:defRPr sz="1050">
          <a:solidFill>
            <a:schemeClr val="tx1"/>
          </a:solidFill>
        </a:defRPr>
      </a:pPr>
      <a:endParaRPr lang="en-US"/>
    </a:p>
  </c:txPr>
  <c:externalData r:id="rId4">
    <c:autoUpdate val="0"/>
  </c:externalData>
  <c:userShapes r:id="rId5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Foglio2!$B$20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Foglio2!$A$21:$A$23</c:f>
              <c:strCache>
                <c:ptCount val="3"/>
                <c:pt idx="0">
                  <c:v>Centro  </c:v>
                </c:pt>
                <c:pt idx="1">
                  <c:v>Nord  </c:v>
                </c:pt>
                <c:pt idx="2">
                  <c:v>Mezzogiorno  </c:v>
                </c:pt>
              </c:strCache>
            </c:strRef>
          </c:cat>
          <c:val>
            <c:numRef>
              <c:f>Foglio2!$B$21:$B$23</c:f>
              <c:numCache>
                <c:formatCode>#,##0.0</c:formatCode>
                <c:ptCount val="3"/>
                <c:pt idx="0">
                  <c:v>5.5</c:v>
                </c:pt>
                <c:pt idx="1">
                  <c:v>4.2</c:v>
                </c:pt>
                <c:pt idx="2">
                  <c:v>9.6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C3-4997-98E3-E398029C12EE}"/>
            </c:ext>
          </c:extLst>
        </c:ser>
        <c:ser>
          <c:idx val="1"/>
          <c:order val="1"/>
          <c:tx>
            <c:strRef>
              <c:f>Foglio2!$C$20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Foglio2!$A$21:$A$23</c:f>
              <c:strCache>
                <c:ptCount val="3"/>
                <c:pt idx="0">
                  <c:v>Centro  </c:v>
                </c:pt>
                <c:pt idx="1">
                  <c:v>Nord  </c:v>
                </c:pt>
                <c:pt idx="2">
                  <c:v>Mezzogiorno  </c:v>
                </c:pt>
              </c:strCache>
            </c:strRef>
          </c:cat>
          <c:val>
            <c:numRef>
              <c:f>Foglio2!$C$21:$C$23</c:f>
              <c:numCache>
                <c:formatCode>#,##0.0</c:formatCode>
                <c:ptCount val="3"/>
                <c:pt idx="0">
                  <c:v>5.2</c:v>
                </c:pt>
                <c:pt idx="1">
                  <c:v>5.7</c:v>
                </c:pt>
                <c:pt idx="2" formatCode="#,##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2C3-4997-98E3-E398029C12EE}"/>
            </c:ext>
          </c:extLst>
        </c:ser>
        <c:ser>
          <c:idx val="2"/>
          <c:order val="2"/>
          <c:tx>
            <c:strRef>
              <c:f>Foglio2!$D$20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rgbClr val="40915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Foglio2!$A$21:$A$23</c:f>
              <c:strCache>
                <c:ptCount val="3"/>
                <c:pt idx="0">
                  <c:v>Centro  </c:v>
                </c:pt>
                <c:pt idx="1">
                  <c:v>Nord  </c:v>
                </c:pt>
                <c:pt idx="2">
                  <c:v>Mezzogiorno  </c:v>
                </c:pt>
              </c:strCache>
            </c:strRef>
          </c:cat>
          <c:val>
            <c:numRef>
              <c:f>Foglio2!$D$21:$D$23</c:f>
              <c:numCache>
                <c:formatCode>General</c:formatCode>
                <c:ptCount val="3"/>
                <c:pt idx="0">
                  <c:v>6.3</c:v>
                </c:pt>
                <c:pt idx="1">
                  <c:v>7.6</c:v>
                </c:pt>
                <c:pt idx="2">
                  <c:v>9.6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2C3-4997-98E3-E398029C12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axId val="481801688"/>
        <c:axId val="481803656"/>
      </c:barChart>
      <c:catAx>
        <c:axId val="481801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803656"/>
        <c:crosses val="autoZero"/>
        <c:auto val="1"/>
        <c:lblAlgn val="ctr"/>
        <c:lblOffset val="100"/>
        <c:noMultiLvlLbl val="0"/>
      </c:catAx>
      <c:valAx>
        <c:axId val="481803656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801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 w="2540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25400" cap="flat" cmpd="sng" algn="ctr">
      <a:noFill/>
      <a:round/>
    </a:ln>
    <a:effectLst/>
  </c:spPr>
  <c:txPr>
    <a:bodyPr/>
    <a:lstStyle/>
    <a:p>
      <a:pPr>
        <a:defRPr sz="1100">
          <a:solidFill>
            <a:schemeClr val="tx1"/>
          </a:solidFill>
        </a:defRPr>
      </a:pPr>
      <a:endParaRPr lang="en-U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030792510755268"/>
          <c:y val="2.8159125526661673E-2"/>
          <c:w val="0.69109716354499118"/>
          <c:h val="0.8722242780282278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rgbClr val="EC64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394-41A5-81B1-1ED03038747D}"/>
              </c:ext>
            </c:extLst>
          </c:dPt>
          <c:dPt>
            <c:idx val="9"/>
            <c:invertIfNegative val="0"/>
            <c:bubble3D val="0"/>
            <c:spPr>
              <a:solidFill>
                <a:srgbClr val="ECBD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394-41A5-81B1-1ED03038747D}"/>
              </c:ext>
            </c:extLst>
          </c:dPt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9394-41A5-81B1-1ED03038747D}"/>
                </c:ext>
              </c:extLst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9394-41A5-81B1-1ED0303874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Foglio3!$B$2:$B$23</c:f>
              <c:strCache>
                <c:ptCount val="22"/>
                <c:pt idx="0">
                  <c:v>Bulgaria</c:v>
                </c:pt>
                <c:pt idx="1">
                  <c:v>Grecia</c:v>
                </c:pt>
                <c:pt idx="2">
                  <c:v>Italia</c:v>
                </c:pt>
                <c:pt idx="3">
                  <c:v>Francia</c:v>
                </c:pt>
                <c:pt idx="4">
                  <c:v>Lituania</c:v>
                </c:pt>
                <c:pt idx="5">
                  <c:v>Spagna</c:v>
                </c:pt>
                <c:pt idx="6">
                  <c:v>Estonia</c:v>
                </c:pt>
                <c:pt idx="7">
                  <c:v>Finlandia</c:v>
                </c:pt>
                <c:pt idx="8">
                  <c:v>Slovacchia</c:v>
                </c:pt>
                <c:pt idx="9">
                  <c:v>Area Euro</c:v>
                </c:pt>
                <c:pt idx="10">
                  <c:v>Lettonia</c:v>
                </c:pt>
                <c:pt idx="11">
                  <c:v>Croazia</c:v>
                </c:pt>
                <c:pt idx="12">
                  <c:v>Cipro</c:v>
                </c:pt>
                <c:pt idx="13">
                  <c:v>Austria</c:v>
                </c:pt>
                <c:pt idx="14">
                  <c:v>Belgio</c:v>
                </c:pt>
                <c:pt idx="15">
                  <c:v>Germania</c:v>
                </c:pt>
                <c:pt idx="16">
                  <c:v>Lussemburgo</c:v>
                </c:pt>
                <c:pt idx="17">
                  <c:v>Malta</c:v>
                </c:pt>
                <c:pt idx="18">
                  <c:v>Irlanda</c:v>
                </c:pt>
                <c:pt idx="19">
                  <c:v>Portogallo</c:v>
                </c:pt>
                <c:pt idx="20">
                  <c:v>Slovenia</c:v>
                </c:pt>
                <c:pt idx="21">
                  <c:v>Paesi Bassi</c:v>
                </c:pt>
              </c:strCache>
            </c:strRef>
          </c:cat>
          <c:val>
            <c:numRef>
              <c:f>Foglio3!$C$2:$C$23</c:f>
              <c:numCache>
                <c:formatCode>General</c:formatCode>
                <c:ptCount val="22"/>
                <c:pt idx="0">
                  <c:v>13.8</c:v>
                </c:pt>
                <c:pt idx="1">
                  <c:v>13.6</c:v>
                </c:pt>
                <c:pt idx="2">
                  <c:v>13.3</c:v>
                </c:pt>
                <c:pt idx="3">
                  <c:v>12.9</c:v>
                </c:pt>
                <c:pt idx="4">
                  <c:v>12.4</c:v>
                </c:pt>
                <c:pt idx="5">
                  <c:v>11.5</c:v>
                </c:pt>
                <c:pt idx="6">
                  <c:v>11.2</c:v>
                </c:pt>
                <c:pt idx="7">
                  <c:v>11.2</c:v>
                </c:pt>
                <c:pt idx="8">
                  <c:v>11.1</c:v>
                </c:pt>
                <c:pt idx="9">
                  <c:v>11</c:v>
                </c:pt>
                <c:pt idx="10">
                  <c:v>11</c:v>
                </c:pt>
                <c:pt idx="11">
                  <c:v>10.8</c:v>
                </c:pt>
                <c:pt idx="12">
                  <c:v>10.6</c:v>
                </c:pt>
                <c:pt idx="13">
                  <c:v>10.3</c:v>
                </c:pt>
                <c:pt idx="14">
                  <c:v>9.8000000000000007</c:v>
                </c:pt>
                <c:pt idx="15">
                  <c:v>9.5</c:v>
                </c:pt>
                <c:pt idx="16">
                  <c:v>9</c:v>
                </c:pt>
                <c:pt idx="17">
                  <c:v>8.5</c:v>
                </c:pt>
                <c:pt idx="18">
                  <c:v>8.1</c:v>
                </c:pt>
                <c:pt idx="19">
                  <c:v>8</c:v>
                </c:pt>
                <c:pt idx="20">
                  <c:v>7.6</c:v>
                </c:pt>
                <c:pt idx="21">
                  <c:v>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394-41A5-81B1-1ED0303874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axId val="481801688"/>
        <c:axId val="481803656"/>
      </c:barChart>
      <c:catAx>
        <c:axId val="481801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803656"/>
        <c:crosses val="autoZero"/>
        <c:auto val="1"/>
        <c:lblAlgn val="ctr"/>
        <c:lblOffset val="100"/>
        <c:noMultiLvlLbl val="0"/>
      </c:catAx>
      <c:valAx>
        <c:axId val="481803656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801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25400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0.01111</cdr:x>
      <cdr:y>0.0185</cdr:y>
    </cdr:from>
    <cdr:to>
      <cdr:x>0.01111</cdr:x>
      <cdr:y>0.0185</cdr:y>
    </cdr:to>
    <cdr:sp macro="" textlink="">
      <cdr:nvSpPr>
        <cdr:cNvPr id="2" name="ChartSettings">
          <a:extLst xmlns:a="http://schemas.openxmlformats.org/drawingml/2006/main">
            <a:ext uri="{FF2B5EF4-FFF2-40B4-BE49-F238E27FC236}">
              <a16:creationId xmlns:a16="http://schemas.microsoft.com/office/drawing/2014/main" id="{A28AF072-EDF8-B70B-CE1B-AC98856A26E3}"/>
            </a:ext>
          </a:extLst>
        </cdr:cNvPr>
        <cdr:cNvSpPr txBox="1"/>
      </cdr:nvSpPr>
      <cdr:spPr>
        <a:xfrm xmlns:a="http://schemas.openxmlformats.org/drawingml/2006/main">
          <a:off x="50800" y="50800"/>
          <a:ext cx="0" cy="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horz" rtlCol="0"/>
        <a:lstStyle xmlns:a="http://schemas.openxmlformats.org/drawingml/2006/main"/>
        <a:p xmlns:a="http://schemas.openxmlformats.org/drawingml/2006/main">
          <a:r>
            <a:rPr lang="it-IT" sz="1100" kern="1200"/>
            <a:t>Column*Text Width*Falso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0.01111</cdr:x>
      <cdr:y>0.01852</cdr:y>
    </cdr:from>
    <cdr:to>
      <cdr:x>0.01111</cdr:x>
      <cdr:y>0.01852</cdr:y>
    </cdr:to>
    <cdr:sp macro="" textlink="">
      <cdr:nvSpPr>
        <cdr:cNvPr id="2" name="ChartSettings">
          <a:extLst xmlns:a="http://schemas.openxmlformats.org/drawingml/2006/main">
            <a:ext uri="{FF2B5EF4-FFF2-40B4-BE49-F238E27FC236}">
              <a16:creationId xmlns:a16="http://schemas.microsoft.com/office/drawing/2014/main" id="{92784941-EC4B-4527-3D88-4C40D0D44E69}"/>
            </a:ext>
          </a:extLst>
        </cdr:cNvPr>
        <cdr:cNvSpPr txBox="1"/>
      </cdr:nvSpPr>
      <cdr:spPr>
        <a:xfrm xmlns:a="http://schemas.openxmlformats.org/drawingml/2006/main">
          <a:off x="50800" y="50800"/>
          <a:ext cx="0" cy="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horz" rtlCol="0"/>
        <a:lstStyle xmlns:a="http://schemas.openxmlformats.org/drawingml/2006/main"/>
        <a:p xmlns:a="http://schemas.openxmlformats.org/drawingml/2006/main">
          <a:r>
            <a:rPr lang="it-IT" sz="1100" kern="1200"/>
            <a:t>Column*Text Width*Falso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0.01111</cdr:x>
      <cdr:y>0.01852</cdr:y>
    </cdr:from>
    <cdr:to>
      <cdr:x>0.01111</cdr:x>
      <cdr:y>0.01852</cdr:y>
    </cdr:to>
    <cdr:sp macro="" textlink="">
      <cdr:nvSpPr>
        <cdr:cNvPr id="2" name="ChartSettings">
          <a:extLst xmlns:a="http://schemas.openxmlformats.org/drawingml/2006/main">
            <a:ext uri="{FF2B5EF4-FFF2-40B4-BE49-F238E27FC236}">
              <a16:creationId xmlns:a16="http://schemas.microsoft.com/office/drawing/2014/main" id="{0D113091-6FDA-591C-351F-CB0BEC2BDBEE}"/>
            </a:ext>
          </a:extLst>
        </cdr:cNvPr>
        <cdr:cNvSpPr txBox="1"/>
      </cdr:nvSpPr>
      <cdr:spPr>
        <a:xfrm xmlns:a="http://schemas.openxmlformats.org/drawingml/2006/main">
          <a:off x="50800" y="50800"/>
          <a:ext cx="0" cy="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horz" rtlCol="0"/>
        <a:lstStyle xmlns:a="http://schemas.openxmlformats.org/drawingml/2006/main"/>
        <a:p xmlns:a="http://schemas.openxmlformats.org/drawingml/2006/main">
          <a:r>
            <a:rPr lang="it-IT" sz="1100" kern="1200"/>
            <a:t>Bar*Side-by-Side Page Width*Falso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0.01111</cdr:x>
      <cdr:y>0.01852</cdr:y>
    </cdr:from>
    <cdr:to>
      <cdr:x>0.01111</cdr:x>
      <cdr:y>0.01852</cdr:y>
    </cdr:to>
    <cdr:sp macro="" textlink="">
      <cdr:nvSpPr>
        <cdr:cNvPr id="2" name="ChartSettings">
          <a:extLst xmlns:a="http://schemas.openxmlformats.org/drawingml/2006/main">
            <a:ext uri="{FF2B5EF4-FFF2-40B4-BE49-F238E27FC236}">
              <a16:creationId xmlns:a16="http://schemas.microsoft.com/office/drawing/2014/main" id="{635BCD47-FE4C-3468-3AFC-5DCED4587897}"/>
            </a:ext>
          </a:extLst>
        </cdr:cNvPr>
        <cdr:cNvSpPr txBox="1"/>
      </cdr:nvSpPr>
      <cdr:spPr>
        <a:xfrm xmlns:a="http://schemas.openxmlformats.org/drawingml/2006/main">
          <a:off x="50800" y="50800"/>
          <a:ext cx="0" cy="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horz" rtlCol="0"/>
        <a:lstStyle xmlns:a="http://schemas.openxmlformats.org/drawingml/2006/main"/>
        <a:p xmlns:a="http://schemas.openxmlformats.org/drawingml/2006/main">
          <a:r>
            <a:rPr lang="it-IT" sz="1100" kern="1200"/>
            <a:t>Bar*Side-by-Side Page Width*Falso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DEEAEE64-EDC5-705E-DAE7-6A072FC67A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9B71B3FF-A804-3427-A4AE-D8731AB21B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E2901EE-0B15-8B40-A49A-734208BCA1D1}" type="datetimeFigureOut">
              <a:rPr lang="it-IT"/>
              <a:pPr>
                <a:defRPr/>
              </a:pPr>
              <a:t>27/10/2026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961E4C4-932A-7848-EF8C-8D7C218608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327D7CB-479A-E1F9-2AAC-FF9E964085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72F1E23-6D7C-7441-8B78-2B7C3BC92A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21A1FF9A-F359-590E-E54C-FABE710378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E3DF27DF-D9CC-290C-B0FC-59752E020D8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4B1D127-B166-2D42-8217-1E3A7CFD1F41}" type="datetimeFigureOut">
              <a:rPr lang="it-IT"/>
              <a:pPr>
                <a:defRPr/>
              </a:pPr>
              <a:t>27/10/2026</a:t>
            </a:fld>
            <a:endParaRPr 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6E23132F-0371-597B-F4D0-8599E677C69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40DD9710-A341-AB2E-D2D0-EBE4C723DF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FEC8E82-166E-1477-D69B-96E7AEE85AC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E69D208-DE15-84E3-DFCC-29ABE0A0AD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7F1E968-939C-9B43-85CC-6130E1D2FA4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9629C-148B-274F-4F61-D9C7803E5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>
            <a:extLst>
              <a:ext uri="{FF2B5EF4-FFF2-40B4-BE49-F238E27FC236}">
                <a16:creationId xmlns:a16="http://schemas.microsoft.com/office/drawing/2014/main" id="{62F90CC2-9225-E095-0C22-5B47F91920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>
            <a:extLst>
              <a:ext uri="{FF2B5EF4-FFF2-40B4-BE49-F238E27FC236}">
                <a16:creationId xmlns:a16="http://schemas.microsoft.com/office/drawing/2014/main" id="{EFE28AEC-34D3-082A-96CD-D9F1C0850B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2" name="Segnaposto numero diapositiva 3">
            <a:extLst>
              <a:ext uri="{FF2B5EF4-FFF2-40B4-BE49-F238E27FC236}">
                <a16:creationId xmlns:a16="http://schemas.microsoft.com/office/drawing/2014/main" id="{B7E1FFA7-E660-A1C4-4D94-1EE8A9EA42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D0EE521-55D5-4E4C-9EAC-A64059941134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0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883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egnaposto immagine diapositiva 1">
            <a:extLst>
              <a:ext uri="{FF2B5EF4-FFF2-40B4-BE49-F238E27FC236}">
                <a16:creationId xmlns:a16="http://schemas.microsoft.com/office/drawing/2014/main" id="{34BAE2BB-5B58-F070-A850-A4B289B05B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6838C9B-EC16-2073-7DB8-84858BF223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it-IT" sz="1700" dirty="0"/>
              <a:t>I mercati esteri sono stati un’occasione di crescita anche per le imprese del territorio Direzione: +111% 2016-2023 -11,3% otto anni precedenti. Nel 1 </a:t>
            </a:r>
            <a:r>
              <a:rPr lang="it-IT" sz="1700" dirty="0" err="1"/>
              <a:t>sem</a:t>
            </a:r>
            <a:r>
              <a:rPr lang="it-IT" sz="1700" dirty="0"/>
              <a:t> 2024: Campania +8,8%; Sicilia +1,8% (-1% al netto petrolifero); Calabria +18%- POLI TECNOLOGICI</a:t>
            </a:r>
          </a:p>
          <a:p>
            <a:pPr>
              <a:defRPr/>
            </a:pPr>
            <a:r>
              <a:rPr lang="it-IT" sz="1700" dirty="0"/>
              <a:t>Nel 2023: Campania 22,2 miliardi di euro (+29,2%); Sicilia 14 miliardi (-16,6%); Sicilia netto petrolifero 5,3 miliardi (-2,3%); Calabria 879 milioni (+22,7%).</a:t>
            </a:r>
          </a:p>
          <a:p>
            <a:pPr marL="208300" indent="-173379" algn="just">
              <a:lnSpc>
                <a:spcPts val="1544"/>
              </a:lnSpc>
              <a:spcAft>
                <a:spcPts val="1158"/>
              </a:spcAft>
              <a:defRPr/>
            </a:pPr>
            <a:r>
              <a:rPr lang="it-IT" sz="17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it-IT" sz="1700" dirty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it-IT" dirty="0"/>
          </a:p>
        </p:txBody>
      </p:sp>
      <p:sp>
        <p:nvSpPr>
          <p:cNvPr id="36868" name="Segnaposto numero diapositiva 3">
            <a:extLst>
              <a:ext uri="{FF2B5EF4-FFF2-40B4-BE49-F238E27FC236}">
                <a16:creationId xmlns:a16="http://schemas.microsoft.com/office/drawing/2014/main" id="{C005F195-1D9D-06CA-FB5B-D80AAD09D3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741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88741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88741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88741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887413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8874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B9271B-775C-40C6-AA84-EF3E8F603347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8874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131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E0425-75EB-C337-834F-AF824086A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E328F8-AC98-037D-A85B-619B1C13EB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5408C3-2C4A-9C59-8BB1-F99722AB07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CE37F0-F7B8-F518-FC59-02A49E901B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C53C-1FB0-4000-BD3B-BF4E669BFC02}" type="slidenum">
              <a:rPr lang="it-IT" altLang="it-IT" smtClean="0"/>
              <a:pPr/>
              <a:t>3</a:t>
            </a:fld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3961050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6CF3C-412B-1732-1B45-C0DC8330A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>
            <a:extLst>
              <a:ext uri="{FF2B5EF4-FFF2-40B4-BE49-F238E27FC236}">
                <a16:creationId xmlns:a16="http://schemas.microsoft.com/office/drawing/2014/main" id="{94B6C981-2AC0-3029-EB36-7319517A3F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>
            <a:extLst>
              <a:ext uri="{FF2B5EF4-FFF2-40B4-BE49-F238E27FC236}">
                <a16:creationId xmlns:a16="http://schemas.microsoft.com/office/drawing/2014/main" id="{4E5818DC-BC57-3C97-8B61-65B67133D2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2" name="Segnaposto numero diapositiva 3">
            <a:extLst>
              <a:ext uri="{FF2B5EF4-FFF2-40B4-BE49-F238E27FC236}">
                <a16:creationId xmlns:a16="http://schemas.microsoft.com/office/drawing/2014/main" id="{8A37C1ED-D56D-EDC4-777B-DF3FFED755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D0EE521-55D5-4E4C-9EAC-A64059941134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082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AB855-E6DB-D3BD-F156-A1CF5158F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4C8644-DD9D-CCDF-B9FF-E5A28223F6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47B308-D342-DB84-B924-0D28FEFFC9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C92E3C-3C54-91EE-D38A-BC417DBBC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EA227D-70D3-4B51-AC42-D88F362DF176}" type="slidenum">
              <a:rPr lang="it-IT" altLang="it-IT" smtClean="0"/>
              <a:pPr>
                <a:defRPr/>
              </a:pPr>
              <a:t>6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9257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85821-2CFE-C6CB-E4FA-18F3418BB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>
            <a:extLst>
              <a:ext uri="{FF2B5EF4-FFF2-40B4-BE49-F238E27FC236}">
                <a16:creationId xmlns:a16="http://schemas.microsoft.com/office/drawing/2014/main" id="{5715AA9C-0D7D-44BF-881D-A323CC7567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>
            <a:extLst>
              <a:ext uri="{FF2B5EF4-FFF2-40B4-BE49-F238E27FC236}">
                <a16:creationId xmlns:a16="http://schemas.microsoft.com/office/drawing/2014/main" id="{E9459A61-457E-30E8-4CDB-6DD8F53B03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2" name="Segnaposto numero diapositiva 3">
            <a:extLst>
              <a:ext uri="{FF2B5EF4-FFF2-40B4-BE49-F238E27FC236}">
                <a16:creationId xmlns:a16="http://schemas.microsoft.com/office/drawing/2014/main" id="{231B3E89-05CC-7745-DB64-28F7CFC8D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D0EE521-55D5-4E4C-9EAC-A64059941134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875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C53C-1FB0-4000-BD3B-BF4E669BFC02}" type="slidenum">
              <a:rPr lang="it-IT" altLang="it-IT" smtClean="0"/>
              <a:pPr/>
              <a:t>8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82770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D5869-56A1-72E4-34B5-AEF00028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7A9BED-E0D8-C493-7A3F-B6A76BA0FD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6200B4-072B-6F0D-EECA-35670E507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2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B40C40-F4D0-F984-DD94-E0FB86735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C53C-1FB0-4000-BD3B-BF4E669BFC02}" type="slidenum">
              <a:rPr lang="it-IT" altLang="it-IT" smtClean="0"/>
              <a:pPr/>
              <a:t>9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5590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E3EF6-FDAB-1574-A819-5BB6CA883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E5C0DD-F697-B36D-8A12-BCE177887E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6DD0E8-7EB7-2819-1AAF-4AD54C6386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E1C48E-1A21-9B8F-E3DE-44F9DF3458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C53C-1FB0-4000-BD3B-BF4E669BFC02}" type="slidenum">
              <a:rPr lang="it-IT" altLang="it-IT" smtClean="0"/>
              <a:pPr/>
              <a:t>10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223795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0C53C-1FB0-4000-BD3B-BF4E669BFC02}" type="slidenum">
              <a:rPr lang="it-IT" altLang="it-IT" smtClean="0"/>
              <a:pPr/>
              <a:t>11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5543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0E05C-8A60-1065-2410-49AC74E6F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>
            <a:extLst>
              <a:ext uri="{FF2B5EF4-FFF2-40B4-BE49-F238E27FC236}">
                <a16:creationId xmlns:a16="http://schemas.microsoft.com/office/drawing/2014/main" id="{39BD4042-9E14-76B9-2A8F-72B6507000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>
            <a:extLst>
              <a:ext uri="{FF2B5EF4-FFF2-40B4-BE49-F238E27FC236}">
                <a16:creationId xmlns:a16="http://schemas.microsoft.com/office/drawing/2014/main" id="{8BD1D574-9098-C9C2-30DF-FAB26364CB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2" name="Segnaposto numero diapositiva 3">
            <a:extLst>
              <a:ext uri="{FF2B5EF4-FFF2-40B4-BE49-F238E27FC236}">
                <a16:creationId xmlns:a16="http://schemas.microsoft.com/office/drawing/2014/main" id="{23A42714-F021-FA02-97E1-AC8396EB9E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D0EE521-55D5-4E4C-9EAC-A64059941134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35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D80775-0B6B-F0CA-6C35-81C96253A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>
            <a:extLst>
              <a:ext uri="{FF2B5EF4-FFF2-40B4-BE49-F238E27FC236}">
                <a16:creationId xmlns:a16="http://schemas.microsoft.com/office/drawing/2014/main" id="{EF646F22-B289-8F60-EC57-8B8CAADCCA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Segnaposto note 2">
            <a:extLst>
              <a:ext uri="{FF2B5EF4-FFF2-40B4-BE49-F238E27FC236}">
                <a16:creationId xmlns:a16="http://schemas.microsoft.com/office/drawing/2014/main" id="{A8F73E1F-593B-99C5-9536-C13C40995E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2" name="Segnaposto numero diapositiva 3">
            <a:extLst>
              <a:ext uri="{FF2B5EF4-FFF2-40B4-BE49-F238E27FC236}">
                <a16:creationId xmlns:a16="http://schemas.microsoft.com/office/drawing/2014/main" id="{A18C1B2A-AC35-6C6A-BCCE-2A323E3363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EE521-55D5-4E4C-9EAC-A64059941134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268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2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5317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5">
            <a:extLst>
              <a:ext uri="{FF2B5EF4-FFF2-40B4-BE49-F238E27FC236}">
                <a16:creationId xmlns:a16="http://schemas.microsoft.com/office/drawing/2014/main" id="{E4E804E8-69FB-75BC-BDA0-27DC88C3610F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D577CFEC-4EDD-1E43-9832-B53C3C3BB8DD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07988" y="280989"/>
            <a:ext cx="7772400" cy="40878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600" b="1">
                <a:solidFill>
                  <a:srgbClr val="003A79"/>
                </a:solidFill>
                <a:latin typeface="Century Gothic" pitchFamily="34" charset="0"/>
                <a:cs typeface="Arial"/>
              </a:defRPr>
            </a:lvl1pPr>
          </a:lstStyle>
          <a:p>
            <a:r>
              <a:rPr lang="it-IT" dirty="0"/>
              <a:t>Fare clic per modificare stile</a:t>
            </a:r>
          </a:p>
        </p:txBody>
      </p:sp>
      <p:sp>
        <p:nvSpPr>
          <p:cNvPr id="7" name="Segnaposto testo 6"/>
          <p:cNvSpPr>
            <a:spLocks noGrp="1"/>
          </p:cNvSpPr>
          <p:nvPr>
            <p:ph type="body" sz="quarter" idx="12"/>
          </p:nvPr>
        </p:nvSpPr>
        <p:spPr>
          <a:xfrm>
            <a:off x="407990" y="719138"/>
            <a:ext cx="6645275" cy="5619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cs typeface="Arial" pitchFamily="34" charset="0"/>
              </a:defRPr>
            </a:lvl1pPr>
            <a:lvl2pPr>
              <a:buNone/>
              <a:defRPr>
                <a:latin typeface="Arial" pitchFamily="34" charset="0"/>
                <a:cs typeface="Arial" pitchFamily="34" charset="0"/>
              </a:defRPr>
            </a:lvl2pPr>
            <a:lvl3pPr>
              <a:buNone/>
              <a:defRPr>
                <a:latin typeface="Arial" pitchFamily="34" charset="0"/>
                <a:cs typeface="Arial" pitchFamily="34" charset="0"/>
              </a:defRPr>
            </a:lvl3pPr>
            <a:lvl4pPr>
              <a:buNone/>
              <a:defRPr>
                <a:latin typeface="Arial" pitchFamily="34" charset="0"/>
                <a:cs typeface="Arial" pitchFamily="34" charset="0"/>
              </a:defRPr>
            </a:lvl4pPr>
            <a:lvl5pPr>
              <a:buNone/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93467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5">
            <a:extLst>
              <a:ext uri="{FF2B5EF4-FFF2-40B4-BE49-F238E27FC236}">
                <a16:creationId xmlns:a16="http://schemas.microsoft.com/office/drawing/2014/main" id="{0075CCA6-D766-B49A-475D-CB4C37E2CE2D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8925982-B0A4-4943-A90F-6B90F6F7E815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mmagine 19" descr="INTESA_SANPAOLO white.png">
            <a:extLst>
              <a:ext uri="{FF2B5EF4-FFF2-40B4-BE49-F238E27FC236}">
                <a16:creationId xmlns:a16="http://schemas.microsoft.com/office/drawing/2014/main" id="{B94736AE-7BEA-B7BC-B3EF-610B0AB6AF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19" y="4743450"/>
            <a:ext cx="15509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6528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PTLG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7643" y="273845"/>
            <a:ext cx="7833600" cy="3429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793" b="1" baseline="0">
                <a:solidFill>
                  <a:srgbClr val="003A79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35925" y="1782357"/>
            <a:ext cx="7200000" cy="270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046" baseline="0"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11"/>
          </p:nvPr>
        </p:nvSpPr>
        <p:spPr>
          <a:xfrm>
            <a:off x="403187" y="788390"/>
            <a:ext cx="7799178" cy="4821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003A79"/>
              </a:buClr>
              <a:buSzPct val="190000"/>
              <a:buFontTx/>
              <a:buNone/>
              <a:tabLst/>
              <a:defRPr sz="1195" baseline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2"/>
          </p:nvPr>
        </p:nvSpPr>
        <p:spPr>
          <a:xfrm>
            <a:off x="403594" y="4574928"/>
            <a:ext cx="3985427" cy="16852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747" i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3"/>
          </p:nvPr>
        </p:nvSpPr>
        <p:spPr>
          <a:xfrm>
            <a:off x="3563888" y="1521264"/>
            <a:ext cx="2374899" cy="19125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FontTx/>
              <a:buNone/>
              <a:defRPr sz="1046" b="1">
                <a:solidFill>
                  <a:schemeClr val="accent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>
              <a:defRPr sz="1046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046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046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046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pic>
        <p:nvPicPr>
          <p:cNvPr id="6" name="Immagine 19" descr="INTESA_SANPAOLO white.png">
            <a:extLst>
              <a:ext uri="{FF2B5EF4-FFF2-40B4-BE49-F238E27FC236}">
                <a16:creationId xmlns:a16="http://schemas.microsoft.com/office/drawing/2014/main" id="{315D64E9-F630-A143-03D3-27693B1DB9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19" y="4743450"/>
            <a:ext cx="15509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egnaposto numero diapositiva 5">
            <a:extLst>
              <a:ext uri="{FF2B5EF4-FFF2-40B4-BE49-F238E27FC236}">
                <a16:creationId xmlns:a16="http://schemas.microsoft.com/office/drawing/2014/main" id="{0A1AA2C2-BAF5-5655-1218-152B192CB751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8925982-B0A4-4943-A90F-6B90F6F7E815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659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sto 1 colon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9DD1045-03B5-4E11-A57A-F2653337D9F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9" y="1589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9DD1045-03B5-4E11-A57A-F2653337D9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A6D1E6-DCB6-4223-A6C1-604D842985A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1" y="1"/>
            <a:ext cx="158750" cy="158750"/>
          </a:xfrm>
          <a:prstGeom prst="rect">
            <a:avLst/>
          </a:prstGeom>
          <a:solidFill>
            <a:srgbClr val="9F5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it-IT" sz="2400" b="1" i="0" baseline="0">
              <a:latin typeface="Century Gothic" panose="020B0502020202020204" pitchFamily="34" charset="0"/>
              <a:ea typeface="MS PGothic" panose="020B0600070205080204" pitchFamily="34" charset="-128"/>
              <a:cs typeface="Arial" panose="020B0604020202020204" pitchFamily="34" charset="0"/>
              <a:sym typeface="Century Gothic" panose="020B0502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5DA07F-4197-2640-B240-77B956B37F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6050" y="1039091"/>
            <a:ext cx="8807828" cy="3559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buNone/>
              <a:defRPr sz="1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buNone/>
              <a:defRPr sz="12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371600" indent="0">
              <a:buNone/>
              <a:defRPr sz="11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828800" indent="0">
              <a:buNone/>
              <a:defRPr sz="11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197E1A59-90A3-C1FB-6F53-64E680FC9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642" y="300955"/>
            <a:ext cx="8711235" cy="674288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it-IT"/>
          </a:p>
        </p:txBody>
      </p:sp>
      <p:pic>
        <p:nvPicPr>
          <p:cNvPr id="6" name="Immagine 19" descr="INTESA_SANPAOLO white.png">
            <a:extLst>
              <a:ext uri="{FF2B5EF4-FFF2-40B4-BE49-F238E27FC236}">
                <a16:creationId xmlns:a16="http://schemas.microsoft.com/office/drawing/2014/main" id="{F92A9B22-3AEF-4D0E-0076-BB7CEDD724C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19" y="4743450"/>
            <a:ext cx="15509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id="{32DFEE9C-DC7A-630B-A762-8BAB2AC682A6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8925982-B0A4-4943-A90F-6B90F6F7E815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768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9DD1045-03B5-4E11-A57A-F2653337D9F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9" y="1589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9DD1045-03B5-4E11-A57A-F2653337D9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C9A6D1E6-DCB6-4223-A6C1-604D842985A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1" y="1"/>
            <a:ext cx="158750" cy="158750"/>
          </a:xfrm>
          <a:prstGeom prst="rect">
            <a:avLst/>
          </a:prstGeom>
          <a:solidFill>
            <a:srgbClr val="9F5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it-IT" sz="2400" b="1" i="0" baseline="0">
              <a:latin typeface="Century Gothic" panose="020B0502020202020204" pitchFamily="34" charset="0"/>
              <a:ea typeface="MS PGothic" panose="020B0600070205080204" pitchFamily="34" charset="-128"/>
              <a:cs typeface="Arial" panose="020B0604020202020204" pitchFamily="34" charset="0"/>
              <a:sym typeface="Century Gothic" panose="020B0502020202020204" pitchFamily="34" charset="0"/>
            </a:endParaRP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197E1A59-90A3-C1FB-6F53-64E680FC9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642" y="300955"/>
            <a:ext cx="8711235" cy="674288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it-IT"/>
          </a:p>
        </p:txBody>
      </p:sp>
      <p:pic>
        <p:nvPicPr>
          <p:cNvPr id="4" name="Immagine 19" descr="INTESA_SANPAOLO white.png">
            <a:extLst>
              <a:ext uri="{FF2B5EF4-FFF2-40B4-BE49-F238E27FC236}">
                <a16:creationId xmlns:a16="http://schemas.microsoft.com/office/drawing/2014/main" id="{DF7C287A-1488-3A37-DDC3-CF26558577B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19" y="4743450"/>
            <a:ext cx="15509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egnaposto numero diapositiva 5">
            <a:extLst>
              <a:ext uri="{FF2B5EF4-FFF2-40B4-BE49-F238E27FC236}">
                <a16:creationId xmlns:a16="http://schemas.microsoft.com/office/drawing/2014/main" id="{B6CDBA93-5531-1639-FBB5-7C370F82EB54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8925982-B0A4-4943-A90F-6B90F6F7E815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132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5">
            <a:extLst>
              <a:ext uri="{FF2B5EF4-FFF2-40B4-BE49-F238E27FC236}">
                <a16:creationId xmlns:a16="http://schemas.microsoft.com/office/drawing/2014/main" id="{424BB7C4-1119-64D3-F549-F238DCBAD0AF}"/>
              </a:ext>
            </a:extLst>
          </p:cNvPr>
          <p:cNvSpPr txBox="1">
            <a:spLocks/>
          </p:cNvSpPr>
          <p:nvPr userDrawn="1"/>
        </p:nvSpPr>
        <p:spPr>
          <a:xfrm>
            <a:off x="8461375" y="134938"/>
            <a:ext cx="414338" cy="2730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8925982-B0A4-4943-A90F-6B90F6F7E815}" type="slidenum">
              <a:rPr lang="it-IT" altLang="it-IT" sz="1000" b="1" smtClean="0">
                <a:solidFill>
                  <a:srgbClr val="003A79"/>
                </a:solidFill>
                <a:latin typeface="Century Gothic" panose="020B0502020202020204" pitchFamily="34" charset="0"/>
              </a:rPr>
              <a:pPr algn="r" eaLnBrk="1" hangingPunct="1">
                <a:defRPr/>
              </a:pPr>
              <a:t>‹N›</a:t>
            </a:fld>
            <a:endParaRPr lang="it-IT" altLang="it-IT" sz="1000" b="1" dirty="0">
              <a:solidFill>
                <a:srgbClr val="003A79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mmagine 19" descr="INTESA_SANPAOLO white.png">
            <a:extLst>
              <a:ext uri="{FF2B5EF4-FFF2-40B4-BE49-F238E27FC236}">
                <a16:creationId xmlns:a16="http://schemas.microsoft.com/office/drawing/2014/main" id="{C753367A-1B02-D24B-6062-F01C6FD2D3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19" y="4743450"/>
            <a:ext cx="15509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972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3" descr="Immagine che contiene Carattere, Elementi grafici, logo, grafica&#10;&#10;Descrizione generata automaticamente">
            <a:extLst>
              <a:ext uri="{FF2B5EF4-FFF2-40B4-BE49-F238E27FC236}">
                <a16:creationId xmlns:a16="http://schemas.microsoft.com/office/drawing/2014/main" id="{1A53326B-C619-2385-320D-064D983E73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4574529"/>
            <a:ext cx="139700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06" r:id="rId1"/>
    <p:sldLayoutId id="2147484107" r:id="rId2"/>
    <p:sldLayoutId id="2147484108" r:id="rId3"/>
    <p:sldLayoutId id="2147484109" r:id="rId4"/>
    <p:sldLayoutId id="2147484112" r:id="rId5"/>
    <p:sldLayoutId id="2147484113" r:id="rId6"/>
  </p:sldLayoutIdLst>
  <p:hf hdr="0" ftr="0" dt="0"/>
  <p:txStyles>
    <p:titleStyle>
      <a:lvl1pPr algn="ctr" defTabSz="457189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MS PGothic" charset="0"/>
        </a:defRPr>
      </a:lvl1pPr>
      <a:lvl2pPr algn="ctr" defTabSz="457189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2pPr>
      <a:lvl3pPr algn="ctr" defTabSz="457189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3pPr>
      <a:lvl4pPr algn="ctr" defTabSz="457189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4pPr>
      <a:lvl5pPr algn="ctr" defTabSz="457189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5pPr>
      <a:lvl6pPr marL="457189" algn="ctr" defTabSz="45718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378" algn="ctr" defTabSz="45718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566" algn="ctr" defTabSz="45718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754" algn="ctr" defTabSz="45718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892" indent="-342892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31" indent="-285743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2972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160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348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09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chart" Target="../charts/chart4.x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9.sv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9.sv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1D7F7-8926-5127-9CA5-520518CED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igura a mano libera 5">
            <a:extLst>
              <a:ext uri="{FF2B5EF4-FFF2-40B4-BE49-F238E27FC236}">
                <a16:creationId xmlns:a16="http://schemas.microsoft.com/office/drawing/2014/main" id="{C8307277-0C38-BB82-8EF0-B292DB94AAA3}"/>
              </a:ext>
            </a:extLst>
          </p:cNvPr>
          <p:cNvSpPr/>
          <p:nvPr/>
        </p:nvSpPr>
        <p:spPr>
          <a:xfrm rot="20686196">
            <a:off x="-1588" y="-606425"/>
            <a:ext cx="4613276" cy="1233488"/>
          </a:xfrm>
          <a:custGeom>
            <a:avLst/>
            <a:gdLst>
              <a:gd name="connsiteX0" fmla="*/ 0 w 9746788"/>
              <a:gd name="connsiteY0" fmla="*/ 0 h 2448000"/>
              <a:gd name="connsiteX1" fmla="*/ 9746788 w 9746788"/>
              <a:gd name="connsiteY1" fmla="*/ 0 h 2448000"/>
              <a:gd name="connsiteX2" fmla="*/ 9746788 w 9746788"/>
              <a:gd name="connsiteY2" fmla="*/ 2448000 h 2448000"/>
              <a:gd name="connsiteX3" fmla="*/ 0 w 9746788"/>
              <a:gd name="connsiteY3" fmla="*/ 2448000 h 2448000"/>
              <a:gd name="connsiteX4" fmla="*/ 0 w 9746788"/>
              <a:gd name="connsiteY4" fmla="*/ 0 h 2448000"/>
              <a:gd name="connsiteX0" fmla="*/ 0 w 9746788"/>
              <a:gd name="connsiteY0" fmla="*/ 0 h 2449464"/>
              <a:gd name="connsiteX1" fmla="*/ 9746788 w 9746788"/>
              <a:gd name="connsiteY1" fmla="*/ 0 h 2449464"/>
              <a:gd name="connsiteX2" fmla="*/ 8974352 w 9746788"/>
              <a:gd name="connsiteY2" fmla="*/ 2449464 h 2449464"/>
              <a:gd name="connsiteX3" fmla="*/ 0 w 9746788"/>
              <a:gd name="connsiteY3" fmla="*/ 2448000 h 2449464"/>
              <a:gd name="connsiteX4" fmla="*/ 0 w 9746788"/>
              <a:gd name="connsiteY4" fmla="*/ 0 h 2449464"/>
              <a:gd name="connsiteX0" fmla="*/ 0 w 9220400"/>
              <a:gd name="connsiteY0" fmla="*/ 0 h 2449464"/>
              <a:gd name="connsiteX1" fmla="*/ 9220400 w 9220400"/>
              <a:gd name="connsiteY1" fmla="*/ 1016281 h 2449464"/>
              <a:gd name="connsiteX2" fmla="*/ 8974352 w 9220400"/>
              <a:gd name="connsiteY2" fmla="*/ 2449464 h 2449464"/>
              <a:gd name="connsiteX3" fmla="*/ 0 w 9220400"/>
              <a:gd name="connsiteY3" fmla="*/ 2448000 h 2449464"/>
              <a:gd name="connsiteX4" fmla="*/ 0 w 9220400"/>
              <a:gd name="connsiteY4" fmla="*/ 0 h 2449464"/>
              <a:gd name="connsiteX0" fmla="*/ 0 w 9136593"/>
              <a:gd name="connsiteY0" fmla="*/ 0 h 2449464"/>
              <a:gd name="connsiteX1" fmla="*/ 9136593 w 9136593"/>
              <a:gd name="connsiteY1" fmla="*/ 1504439 h 2449464"/>
              <a:gd name="connsiteX2" fmla="*/ 8974352 w 9136593"/>
              <a:gd name="connsiteY2" fmla="*/ 2449464 h 2449464"/>
              <a:gd name="connsiteX3" fmla="*/ 0 w 9136593"/>
              <a:gd name="connsiteY3" fmla="*/ 2448000 h 2449464"/>
              <a:gd name="connsiteX4" fmla="*/ 0 w 9136593"/>
              <a:gd name="connsiteY4" fmla="*/ 0 h 2449464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117546 w 9136593"/>
              <a:gd name="connsiteY0" fmla="*/ 0 h 1720257"/>
              <a:gd name="connsiteX1" fmla="*/ 9136593 w 9136593"/>
              <a:gd name="connsiteY1" fmla="*/ 775232 h 1720257"/>
              <a:gd name="connsiteX2" fmla="*/ 8974352 w 9136593"/>
              <a:gd name="connsiteY2" fmla="*/ 1720257 h 1720257"/>
              <a:gd name="connsiteX3" fmla="*/ 0 w 9136593"/>
              <a:gd name="connsiteY3" fmla="*/ 1718793 h 1720257"/>
              <a:gd name="connsiteX4" fmla="*/ 117546 w 9136593"/>
              <a:gd name="connsiteY4" fmla="*/ 0 h 1720257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24516 w 8974352"/>
              <a:gd name="connsiteY0" fmla="*/ 0 h 1910186"/>
              <a:gd name="connsiteX1" fmla="*/ 8812931 w 8974352"/>
              <a:gd name="connsiteY1" fmla="*/ 1508786 h 1910186"/>
              <a:gd name="connsiteX2" fmla="*/ 8974352 w 8974352"/>
              <a:gd name="connsiteY2" fmla="*/ 1910186 h 1910186"/>
              <a:gd name="connsiteX3" fmla="*/ 0 w 8974352"/>
              <a:gd name="connsiteY3" fmla="*/ 1908722 h 1910186"/>
              <a:gd name="connsiteX4" fmla="*/ 24516 w 8974352"/>
              <a:gd name="connsiteY4" fmla="*/ 0 h 1910186"/>
              <a:gd name="connsiteX0" fmla="*/ 24516 w 9036669"/>
              <a:gd name="connsiteY0" fmla="*/ 0 h 1910186"/>
              <a:gd name="connsiteX1" fmla="*/ 9036669 w 9036669"/>
              <a:gd name="connsiteY1" fmla="*/ 1547197 h 1910186"/>
              <a:gd name="connsiteX2" fmla="*/ 8974352 w 9036669"/>
              <a:gd name="connsiteY2" fmla="*/ 1910186 h 1910186"/>
              <a:gd name="connsiteX3" fmla="*/ 0 w 9036669"/>
              <a:gd name="connsiteY3" fmla="*/ 1908722 h 1910186"/>
              <a:gd name="connsiteX4" fmla="*/ 24516 w 9036669"/>
              <a:gd name="connsiteY4" fmla="*/ 0 h 1910186"/>
              <a:gd name="connsiteX0" fmla="*/ 24516 w 9037769"/>
              <a:gd name="connsiteY0" fmla="*/ 0 h 1910186"/>
              <a:gd name="connsiteX1" fmla="*/ 9037769 w 9037769"/>
              <a:gd name="connsiteY1" fmla="*/ 1902949 h 1910186"/>
              <a:gd name="connsiteX2" fmla="*/ 8974352 w 9037769"/>
              <a:gd name="connsiteY2" fmla="*/ 1910186 h 1910186"/>
              <a:gd name="connsiteX3" fmla="*/ 0 w 9037769"/>
              <a:gd name="connsiteY3" fmla="*/ 1908722 h 1910186"/>
              <a:gd name="connsiteX4" fmla="*/ 24516 w 9037769"/>
              <a:gd name="connsiteY4" fmla="*/ 0 h 1910186"/>
              <a:gd name="connsiteX0" fmla="*/ 17758 w 9037769"/>
              <a:gd name="connsiteY0" fmla="*/ 0 h 1758889"/>
              <a:gd name="connsiteX1" fmla="*/ 9037769 w 9037769"/>
              <a:gd name="connsiteY1" fmla="*/ 1751652 h 1758889"/>
              <a:gd name="connsiteX2" fmla="*/ 8974352 w 9037769"/>
              <a:gd name="connsiteY2" fmla="*/ 1758889 h 1758889"/>
              <a:gd name="connsiteX3" fmla="*/ 0 w 9037769"/>
              <a:gd name="connsiteY3" fmla="*/ 1757425 h 1758889"/>
              <a:gd name="connsiteX4" fmla="*/ 17758 w 9037769"/>
              <a:gd name="connsiteY4" fmla="*/ 0 h 1758889"/>
              <a:gd name="connsiteX0" fmla="*/ 213007 w 9233018"/>
              <a:gd name="connsiteY0" fmla="*/ 0 h 1758889"/>
              <a:gd name="connsiteX1" fmla="*/ 9233018 w 9233018"/>
              <a:gd name="connsiteY1" fmla="*/ 1751652 h 1758889"/>
              <a:gd name="connsiteX2" fmla="*/ 9169601 w 9233018"/>
              <a:gd name="connsiteY2" fmla="*/ 1758889 h 1758889"/>
              <a:gd name="connsiteX3" fmla="*/ -1 w 9233018"/>
              <a:gd name="connsiteY3" fmla="*/ 1720658 h 1758889"/>
              <a:gd name="connsiteX4" fmla="*/ 213007 w 9233018"/>
              <a:gd name="connsiteY4" fmla="*/ 0 h 1758889"/>
              <a:gd name="connsiteX0" fmla="*/ 213007 w 9233018"/>
              <a:gd name="connsiteY0" fmla="*/ 0 h 1798514"/>
              <a:gd name="connsiteX1" fmla="*/ 9233018 w 9233018"/>
              <a:gd name="connsiteY1" fmla="*/ 1751652 h 1798514"/>
              <a:gd name="connsiteX2" fmla="*/ 9218312 w 9233018"/>
              <a:gd name="connsiteY2" fmla="*/ 1798514 h 1798514"/>
              <a:gd name="connsiteX3" fmla="*/ -1 w 9233018"/>
              <a:gd name="connsiteY3" fmla="*/ 1720658 h 1798514"/>
              <a:gd name="connsiteX4" fmla="*/ 213007 w 9233018"/>
              <a:gd name="connsiteY4" fmla="*/ 0 h 1798514"/>
              <a:gd name="connsiteX0" fmla="*/ 213007 w 9232004"/>
              <a:gd name="connsiteY0" fmla="*/ 0 h 1801249"/>
              <a:gd name="connsiteX1" fmla="*/ 9232005 w 9232004"/>
              <a:gd name="connsiteY1" fmla="*/ 1801249 h 1801249"/>
              <a:gd name="connsiteX2" fmla="*/ 9218312 w 9232004"/>
              <a:gd name="connsiteY2" fmla="*/ 1798514 h 1801249"/>
              <a:gd name="connsiteX3" fmla="*/ -1 w 9232004"/>
              <a:gd name="connsiteY3" fmla="*/ 1720658 h 1801249"/>
              <a:gd name="connsiteX4" fmla="*/ 213007 w 9232004"/>
              <a:gd name="connsiteY4" fmla="*/ 0 h 1801249"/>
              <a:gd name="connsiteX0" fmla="*/ 213009 w 9805231"/>
              <a:gd name="connsiteY0" fmla="*/ 0 h 1920782"/>
              <a:gd name="connsiteX1" fmla="*/ 9232007 w 9805231"/>
              <a:gd name="connsiteY1" fmla="*/ 1801249 h 1920782"/>
              <a:gd name="connsiteX2" fmla="*/ 9805231 w 9805231"/>
              <a:gd name="connsiteY2" fmla="*/ 1920782 h 1920782"/>
              <a:gd name="connsiteX3" fmla="*/ 1 w 9805231"/>
              <a:gd name="connsiteY3" fmla="*/ 1720658 h 1920782"/>
              <a:gd name="connsiteX4" fmla="*/ 213009 w 9805231"/>
              <a:gd name="connsiteY4" fmla="*/ 0 h 1920782"/>
              <a:gd name="connsiteX0" fmla="*/ 183037 w 9775259"/>
              <a:gd name="connsiteY0" fmla="*/ 0 h 1920782"/>
              <a:gd name="connsiteX1" fmla="*/ 9202035 w 9775259"/>
              <a:gd name="connsiteY1" fmla="*/ 1801249 h 1920782"/>
              <a:gd name="connsiteX2" fmla="*/ 9775259 w 9775259"/>
              <a:gd name="connsiteY2" fmla="*/ 1920782 h 1920782"/>
              <a:gd name="connsiteX3" fmla="*/ 0 w 9775259"/>
              <a:gd name="connsiteY3" fmla="*/ 1500030 h 1920782"/>
              <a:gd name="connsiteX4" fmla="*/ 183037 w 9775259"/>
              <a:gd name="connsiteY4" fmla="*/ 0 h 1920782"/>
              <a:gd name="connsiteX0" fmla="*/ 126790 w 9719012"/>
              <a:gd name="connsiteY0" fmla="*/ 0 h 1920782"/>
              <a:gd name="connsiteX1" fmla="*/ 9145788 w 9719012"/>
              <a:gd name="connsiteY1" fmla="*/ 1801249 h 1920782"/>
              <a:gd name="connsiteX2" fmla="*/ 9719012 w 9719012"/>
              <a:gd name="connsiteY2" fmla="*/ 1920782 h 1920782"/>
              <a:gd name="connsiteX3" fmla="*/ 0 w 9719012"/>
              <a:gd name="connsiteY3" fmla="*/ 1384324 h 1920782"/>
              <a:gd name="connsiteX4" fmla="*/ 126790 w 9719012"/>
              <a:gd name="connsiteY4" fmla="*/ 0 h 1920782"/>
              <a:gd name="connsiteX0" fmla="*/ 114801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1 w 9719012"/>
              <a:gd name="connsiteY4" fmla="*/ 0 h 1918151"/>
              <a:gd name="connsiteX0" fmla="*/ 114800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0 w 9719012"/>
              <a:gd name="connsiteY4" fmla="*/ 0 h 1918151"/>
              <a:gd name="connsiteX0" fmla="*/ 193030 w 9719012"/>
              <a:gd name="connsiteY0" fmla="*/ 0 h 1902527"/>
              <a:gd name="connsiteX1" fmla="*/ 9145788 w 9719012"/>
              <a:gd name="connsiteY1" fmla="*/ 1782994 h 1902527"/>
              <a:gd name="connsiteX2" fmla="*/ 9719012 w 9719012"/>
              <a:gd name="connsiteY2" fmla="*/ 1902527 h 1902527"/>
              <a:gd name="connsiteX3" fmla="*/ 0 w 9719012"/>
              <a:gd name="connsiteY3" fmla="*/ 1366069 h 1902527"/>
              <a:gd name="connsiteX4" fmla="*/ 193030 w 9719012"/>
              <a:gd name="connsiteY4" fmla="*/ 0 h 1902527"/>
              <a:gd name="connsiteX0" fmla="*/ 193030 w 10621430"/>
              <a:gd name="connsiteY0" fmla="*/ 0 h 2082758"/>
              <a:gd name="connsiteX1" fmla="*/ 9145788 w 10621430"/>
              <a:gd name="connsiteY1" fmla="*/ 1782994 h 2082758"/>
              <a:gd name="connsiteX2" fmla="*/ 10621430 w 10621430"/>
              <a:gd name="connsiteY2" fmla="*/ 2082759 h 2082758"/>
              <a:gd name="connsiteX3" fmla="*/ 0 w 10621430"/>
              <a:gd name="connsiteY3" fmla="*/ 1366069 h 2082758"/>
              <a:gd name="connsiteX4" fmla="*/ 193030 w 10621430"/>
              <a:gd name="connsiteY4" fmla="*/ 0 h 2082758"/>
              <a:gd name="connsiteX0" fmla="*/ 193030 w 10621432"/>
              <a:gd name="connsiteY0" fmla="*/ 0 h 2082759"/>
              <a:gd name="connsiteX1" fmla="*/ 10621431 w 10621432"/>
              <a:gd name="connsiteY1" fmla="*/ 2082758 h 2082759"/>
              <a:gd name="connsiteX2" fmla="*/ 10621430 w 10621432"/>
              <a:gd name="connsiteY2" fmla="*/ 2082759 h 2082759"/>
              <a:gd name="connsiteX3" fmla="*/ 0 w 10621432"/>
              <a:gd name="connsiteY3" fmla="*/ 1366069 h 2082759"/>
              <a:gd name="connsiteX4" fmla="*/ 193030 w 10621432"/>
              <a:gd name="connsiteY4" fmla="*/ 0 h 2082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432" h="2082759">
                <a:moveTo>
                  <a:pt x="193030" y="0"/>
                </a:moveTo>
                <a:lnTo>
                  <a:pt x="10621431" y="2082758"/>
                </a:lnTo>
                <a:lnTo>
                  <a:pt x="10621430" y="2082759"/>
                </a:lnTo>
                <a:lnTo>
                  <a:pt x="0" y="1366069"/>
                </a:lnTo>
                <a:lnTo>
                  <a:pt x="193030" y="0"/>
                </a:lnTo>
                <a:close/>
              </a:path>
            </a:pathLst>
          </a:custGeom>
          <a:solidFill>
            <a:srgbClr val="003A79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60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B0F2C6F-D895-8C4D-994C-55B5C2BB36AF}"/>
              </a:ext>
            </a:extLst>
          </p:cNvPr>
          <p:cNvSpPr txBox="1">
            <a:spLocks/>
          </p:cNvSpPr>
          <p:nvPr/>
        </p:nvSpPr>
        <p:spPr>
          <a:xfrm>
            <a:off x="1619251" y="2606676"/>
            <a:ext cx="6423025" cy="701675"/>
          </a:xfrm>
          <a:prstGeom prst="rect">
            <a:avLst/>
          </a:prstGeom>
        </p:spPr>
        <p:txBody>
          <a:bodyPr lIns="0" tIns="0" rIns="0" bIns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L’impegno di Intesa Sanpaolo</a:t>
            </a:r>
          </a:p>
        </p:txBody>
      </p:sp>
      <p:pic>
        <p:nvPicPr>
          <p:cNvPr id="4" name="Immagine 4" descr="Immagine che contiene Carattere, Elementi grafici, grafica, testo&#10;&#10;Descrizione generata automaticamente">
            <a:extLst>
              <a:ext uri="{FF2B5EF4-FFF2-40B4-BE49-F238E27FC236}">
                <a16:creationId xmlns:a16="http://schemas.microsoft.com/office/drawing/2014/main" id="{1FA5C2B6-986E-A485-9F0B-45C12DDA3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9" y="1357313"/>
            <a:ext cx="3011487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9E162B09-7403-0320-02CB-3A859E9822CB}"/>
              </a:ext>
            </a:extLst>
          </p:cNvPr>
          <p:cNvSpPr txBox="1">
            <a:spLocks/>
          </p:cNvSpPr>
          <p:nvPr/>
        </p:nvSpPr>
        <p:spPr>
          <a:xfrm>
            <a:off x="1619251" y="3141951"/>
            <a:ext cx="6423025" cy="366713"/>
          </a:xfrm>
          <a:prstGeom prst="rect">
            <a:avLst/>
          </a:prstGeom>
        </p:spPr>
        <p:txBody>
          <a:bodyPr lIns="0" tIns="0" rIns="0" bIns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ea typeface="+mj-ea"/>
                <a:cs typeface="Arial"/>
              </a:rPr>
              <a:t>29 ottobre 2026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61FA64A-5159-480A-908B-D96CC256FBFC}"/>
              </a:ext>
            </a:extLst>
          </p:cNvPr>
          <p:cNvSpPr/>
          <p:nvPr/>
        </p:nvSpPr>
        <p:spPr>
          <a:xfrm>
            <a:off x="8539200" y="129600"/>
            <a:ext cx="424800" cy="28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9800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AA17A504-41E5-B592-0DE8-A9240B8493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4552850"/>
              </p:ext>
            </p:extLst>
          </p:nvPr>
        </p:nvGraphicFramePr>
        <p:xfrm>
          <a:off x="515371" y="1014260"/>
          <a:ext cx="828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olo 1">
            <a:extLst>
              <a:ext uri="{FF2B5EF4-FFF2-40B4-BE49-F238E27FC236}">
                <a16:creationId xmlns:a16="http://schemas.microsoft.com/office/drawing/2014/main" id="{13D22DF6-E913-F56F-D63F-6F6E7ADEAEF2}"/>
              </a:ext>
            </a:extLst>
          </p:cNvPr>
          <p:cNvSpPr txBox="1">
            <a:spLocks/>
          </p:cNvSpPr>
          <p:nvPr/>
        </p:nvSpPr>
        <p:spPr>
          <a:xfrm>
            <a:off x="728389" y="646021"/>
            <a:ext cx="6486011" cy="387390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Evoluzione annua del PIL a confronto (valori concatenati)</a:t>
            </a:r>
          </a:p>
        </p:txBody>
      </p:sp>
      <p:sp>
        <p:nvSpPr>
          <p:cNvPr id="6" name="Segnaposto contenuto 3">
            <a:extLst>
              <a:ext uri="{FF2B5EF4-FFF2-40B4-BE49-F238E27FC236}">
                <a16:creationId xmlns:a16="http://schemas.microsoft.com/office/drawing/2014/main" id="{0B625539-95B1-4575-FFFE-0D6E13E2685E}"/>
              </a:ext>
            </a:extLst>
          </p:cNvPr>
          <p:cNvSpPr txBox="1">
            <a:spLocks/>
          </p:cNvSpPr>
          <p:nvPr/>
        </p:nvSpPr>
        <p:spPr>
          <a:xfrm>
            <a:off x="2516183" y="4343877"/>
            <a:ext cx="3644635" cy="270383"/>
          </a:xfrm>
          <a:prstGeom prst="rect">
            <a:avLst/>
          </a:prstGeom>
        </p:spPr>
        <p:txBody>
          <a:bodyPr lIns="67764" tIns="33883" rIns="67764" bIns="33883"/>
          <a:lstStyle>
            <a:lvl1pPr indent="0" defTabSz="51434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000" i="1"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385757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201"/>
            </a:lvl2pPr>
            <a:lvl3pPr marL="642927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201"/>
            </a:lvl3pPr>
            <a:lvl4pPr marL="900098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201"/>
            </a:lvl4pPr>
            <a:lvl5pPr marL="1157270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201"/>
            </a:lvl5pPr>
            <a:lvl6pPr marL="1414440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013"/>
            </a:lvl6pPr>
            <a:lvl7pPr marL="1671611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013"/>
            </a:lvl7pPr>
            <a:lvl8pPr marL="1928782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013"/>
            </a:lvl8pPr>
            <a:lvl9pPr marL="2185952" indent="-128586" defTabSz="514341">
              <a:lnSpc>
                <a:spcPct val="90000"/>
              </a:lnSpc>
              <a:spcBef>
                <a:spcPts val="282"/>
              </a:spcBef>
              <a:buFont typeface="Arial" panose="020B0604020202020204" pitchFamily="34" charset="0"/>
              <a:buChar char="•"/>
              <a:defRPr sz="1013"/>
            </a:lvl9pPr>
          </a:lstStyle>
          <a:p>
            <a:pPr marL="0" marR="0" lvl="0" indent="0" algn="l" defTabSz="508194" rtl="0" eaLnBrk="0" fontAlgn="base" latinLnBrk="0" hangingPunct="0">
              <a:lnSpc>
                <a:spcPct val="90000"/>
              </a:lnSpc>
              <a:spcBef>
                <a:spcPts val="557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92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Fonte: Eurostat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143B50FF-DF3A-5D29-245F-EEC6E718E04B}"/>
              </a:ext>
            </a:extLst>
          </p:cNvPr>
          <p:cNvSpPr txBox="1"/>
          <p:nvPr/>
        </p:nvSpPr>
        <p:spPr>
          <a:xfrm>
            <a:off x="6238875" y="2899124"/>
            <a:ext cx="2634554" cy="858568"/>
          </a:xfrm>
          <a:prstGeom prst="rect">
            <a:avLst/>
          </a:prstGeom>
          <a:solidFill>
            <a:srgbClr val="319400"/>
          </a:solidFill>
          <a:ln>
            <a:solidFill>
              <a:srgbClr val="3194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9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Crescita cumulata tra 2021 e 2026:</a:t>
            </a:r>
          </a:p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9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 +8.7%</a:t>
            </a:r>
          </a:p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9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Area euro +7.8%</a:t>
            </a:r>
          </a:p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9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Francia +7.2%</a:t>
            </a:r>
          </a:p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9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Germania +2.1%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AE1D677C-2CF3-0BA8-1C48-FECF7FF5027D}"/>
              </a:ext>
            </a:extLst>
          </p:cNvPr>
          <p:cNvSpPr/>
          <p:nvPr/>
        </p:nvSpPr>
        <p:spPr>
          <a:xfrm>
            <a:off x="6238874" y="1401651"/>
            <a:ext cx="2634553" cy="3011949"/>
          </a:xfrm>
          <a:prstGeom prst="rect">
            <a:avLst/>
          </a:prstGeom>
          <a:noFill/>
          <a:ln w="28575">
            <a:solidFill>
              <a:srgbClr val="319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0347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7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EFAC5F7-0112-47AD-3AD2-A6FA632A6314}"/>
              </a:ext>
            </a:extLst>
          </p:cNvPr>
          <p:cNvSpPr txBox="1">
            <a:spLocks/>
          </p:cNvSpPr>
          <p:nvPr/>
        </p:nvSpPr>
        <p:spPr>
          <a:xfrm>
            <a:off x="728389" y="159685"/>
            <a:ext cx="7983487" cy="972673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L’Italia cresce più di Francia e Germania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testo 5">
            <a:extLst>
              <a:ext uri="{FF2B5EF4-FFF2-40B4-BE49-F238E27FC236}">
                <a16:creationId xmlns:a16="http://schemas.microsoft.com/office/drawing/2014/main" id="{3661BFD4-E8F4-24F8-A8FE-22D927C57D86}"/>
              </a:ext>
            </a:extLst>
          </p:cNvPr>
          <p:cNvSpPr txBox="1">
            <a:spLocks/>
          </p:cNvSpPr>
          <p:nvPr/>
        </p:nvSpPr>
        <p:spPr>
          <a:xfrm>
            <a:off x="738306" y="1003154"/>
            <a:ext cx="7764894" cy="307175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Incidenza della povertà assoluta familiare (% di famiglie in povertà assoluta) </a:t>
            </a:r>
          </a:p>
        </p:txBody>
      </p:sp>
      <p:sp>
        <p:nvSpPr>
          <p:cNvPr id="4" name="Segnaposto testo 4">
            <a:extLst>
              <a:ext uri="{FF2B5EF4-FFF2-40B4-BE49-F238E27FC236}">
                <a16:creationId xmlns:a16="http://schemas.microsoft.com/office/drawing/2014/main" id="{0F9FE46A-66EE-875B-E5D6-DE7ECF0A50B5}"/>
              </a:ext>
            </a:extLst>
          </p:cNvPr>
          <p:cNvSpPr txBox="1">
            <a:spLocks/>
          </p:cNvSpPr>
          <p:nvPr/>
        </p:nvSpPr>
        <p:spPr>
          <a:xfrm>
            <a:off x="1648884" y="4665790"/>
            <a:ext cx="5223738" cy="165234"/>
          </a:xfrm>
          <a:prstGeom prst="rect">
            <a:avLst/>
          </a:prstGeom>
        </p:spPr>
        <p:txBody>
          <a:bodyPr lIns="68035" tIns="34018" rIns="68035" bIns="34018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Tx/>
              <a:buNone/>
              <a:defRPr sz="1000" i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0325" fontAlgn="auto">
              <a:spcBef>
                <a:spcPts val="744"/>
              </a:spcBef>
              <a:spcAft>
                <a:spcPts val="0"/>
              </a:spcAft>
              <a:defRPr/>
            </a:pPr>
            <a:r>
              <a:rPr lang="it-IT" sz="896" dirty="0">
                <a:solidFill>
                  <a:srgbClr val="000000"/>
                </a:solidFill>
                <a:latin typeface="Century Gothic" panose="020F0302020204030204"/>
              </a:rPr>
              <a:t>Fonte: elaborazioni Intesa Sanpaolo su dati Istat</a:t>
            </a:r>
            <a:endParaRPr lang="it-IT" sz="896" dirty="0">
              <a:solidFill>
                <a:prstClr val="black"/>
              </a:solidFill>
              <a:latin typeface="Century Gothic" panose="020F03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5C27687-F0C8-6573-B451-446AE0661662}"/>
              </a:ext>
            </a:extLst>
          </p:cNvPr>
          <p:cNvSpPr txBox="1">
            <a:spLocks/>
          </p:cNvSpPr>
          <p:nvPr/>
        </p:nvSpPr>
        <p:spPr>
          <a:xfrm>
            <a:off x="743989" y="159684"/>
            <a:ext cx="8326494" cy="972673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Ma la povertà delle famiglie è aumentata, soprattutto al Nord Italia</a:t>
            </a:r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AB2E8811-149B-80EC-7508-A26891899FBC}"/>
              </a:ext>
            </a:extLst>
          </p:cNvPr>
          <p:cNvGraphicFramePr>
            <a:graphicFrameLocks/>
          </p:cNvGraphicFramePr>
          <p:nvPr/>
        </p:nvGraphicFramePr>
        <p:xfrm>
          <a:off x="408397" y="1324687"/>
          <a:ext cx="486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co 7">
            <a:extLst>
              <a:ext uri="{FF2B5EF4-FFF2-40B4-BE49-F238E27FC236}">
                <a16:creationId xmlns:a16="http://schemas.microsoft.com/office/drawing/2014/main" id="{ED864EB4-AA00-376D-11C5-3673C5361E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8407872"/>
              </p:ext>
            </p:extLst>
          </p:nvPr>
        </p:nvGraphicFramePr>
        <p:xfrm>
          <a:off x="5268397" y="1511999"/>
          <a:ext cx="3616403" cy="3102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03358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4E2D0-2EB1-0CFD-F8E3-243356A2E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670E3C34-816A-6045-AFF9-9D2641D58F4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04" imgH="405" progId="TCLayout.ActiveDocument.1">
                  <p:embed/>
                </p:oleObj>
              </mc:Choice>
              <mc:Fallback>
                <p:oleObj name="think-cell Slide" r:id="rId4" imgW="404" imgH="405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70E3C34-816A-6045-AFF9-9D2641D58F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F472811-92AD-7FA4-86B7-1972507C3BDD}"/>
              </a:ext>
            </a:extLst>
          </p:cNvPr>
          <p:cNvSpPr txBox="1">
            <a:spLocks/>
          </p:cNvSpPr>
          <p:nvPr/>
        </p:nvSpPr>
        <p:spPr>
          <a:xfrm>
            <a:off x="722389" y="161448"/>
            <a:ext cx="8471201" cy="976557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La povertà educativa e lavorativa, </a:t>
            </a:r>
            <a:br>
              <a:rPr lang="it-IT" dirty="0"/>
            </a:br>
            <a:r>
              <a:rPr lang="it-IT" dirty="0"/>
              <a:t>opportunità che non riusciamo a valorizzare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AFF547F-C231-E1BA-2EB7-071F8A61993D}"/>
              </a:ext>
            </a:extLst>
          </p:cNvPr>
          <p:cNvSpPr txBox="1"/>
          <p:nvPr/>
        </p:nvSpPr>
        <p:spPr>
          <a:xfrm>
            <a:off x="751189" y="996539"/>
            <a:ext cx="8560370" cy="271770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Tasso di NEET (15–29 anni) – Paesi Eurozona, 2025 (%)</a:t>
            </a:r>
          </a:p>
          <a:p>
            <a:endParaRPr lang="it-IT" dirty="0"/>
          </a:p>
        </p:txBody>
      </p:sp>
      <p:sp>
        <p:nvSpPr>
          <p:cNvPr id="13" name="Fumetto: rettangolo con angoli arrotondati 12">
            <a:extLst>
              <a:ext uri="{FF2B5EF4-FFF2-40B4-BE49-F238E27FC236}">
                <a16:creationId xmlns:a16="http://schemas.microsoft.com/office/drawing/2014/main" id="{E98C3658-E28A-8923-92EA-A18CC601BBAE}"/>
              </a:ext>
            </a:extLst>
          </p:cNvPr>
          <p:cNvSpPr/>
          <p:nvPr/>
        </p:nvSpPr>
        <p:spPr>
          <a:xfrm>
            <a:off x="4881601" y="1441689"/>
            <a:ext cx="3848974" cy="1442864"/>
          </a:xfrm>
          <a:prstGeom prst="wedgeRoundRectCallout">
            <a:avLst>
              <a:gd name="adj1" fmla="val -59799"/>
              <a:gd name="adj2" fmla="val 59253"/>
              <a:gd name="adj3" fmla="val 16667"/>
            </a:avLst>
          </a:prstGeom>
          <a:noFill/>
          <a:ln w="19050">
            <a:solidFill>
              <a:srgbClr val="3194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8AD62347-6673-80AC-383D-CB835EAC5C85}"/>
              </a:ext>
            </a:extLst>
          </p:cNvPr>
          <p:cNvSpPr txBox="1"/>
          <p:nvPr/>
        </p:nvSpPr>
        <p:spPr>
          <a:xfrm>
            <a:off x="4960801" y="1482620"/>
            <a:ext cx="3610594" cy="1577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050" dirty="0"/>
              <a:t>il </a:t>
            </a:r>
            <a:r>
              <a:rPr lang="it-IT" sz="1200" b="1" dirty="0"/>
              <a:t>13,3% dei giovani italiani </a:t>
            </a:r>
            <a:r>
              <a:rPr lang="it-IT" sz="1050" dirty="0"/>
              <a:t>tra 15 e 29 anni non studia, non lavora e non è inserito in percorsi formativi, a fronte di </a:t>
            </a:r>
            <a:r>
              <a:rPr lang="it-IT" sz="1200" b="1" dirty="0"/>
              <a:t>media UE dell’11%</a:t>
            </a:r>
            <a:br>
              <a:rPr lang="it-IT" sz="1200" b="1" dirty="0"/>
            </a:br>
            <a:endParaRPr lang="it-IT" sz="1200" b="1" dirty="0"/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it-IT" sz="1200" b="1" dirty="0"/>
              <a:t>L’Italia </a:t>
            </a:r>
            <a:r>
              <a:rPr lang="it-IT" sz="1050" dirty="0"/>
              <a:t>rimane</a:t>
            </a:r>
            <a:r>
              <a:rPr lang="it-IT" sz="1200" b="1" dirty="0"/>
              <a:t> tra i Paesi UE a più alta incidenza di Neet</a:t>
            </a:r>
            <a:r>
              <a:rPr lang="it-IT" sz="1050" dirty="0"/>
              <a:t>, ben al di sopra dell’obiettivo del 9% per il 2030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050" dirty="0"/>
          </a:p>
        </p:txBody>
      </p:sp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CEDFA0B5-776C-0294-99FA-DE9AB89BAA0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0908427"/>
              </p:ext>
            </p:extLst>
          </p:nvPr>
        </p:nvGraphicFramePr>
        <p:xfrm>
          <a:off x="259374" y="1504800"/>
          <a:ext cx="4838226" cy="3264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CasellaDiTesto 8">
            <a:extLst>
              <a:ext uri="{FF2B5EF4-FFF2-40B4-BE49-F238E27FC236}">
                <a16:creationId xmlns:a16="http://schemas.microsoft.com/office/drawing/2014/main" id="{DD69EE90-4587-7C32-468B-5A5ABCE1E756}"/>
              </a:ext>
            </a:extLst>
          </p:cNvPr>
          <p:cNvSpPr txBox="1"/>
          <p:nvPr/>
        </p:nvSpPr>
        <p:spPr>
          <a:xfrm>
            <a:off x="1554574" y="4696701"/>
            <a:ext cx="3406227" cy="271770"/>
          </a:xfrm>
          <a:prstGeom prst="rect">
            <a:avLst/>
          </a:prstGeom>
        </p:spPr>
        <p:txBody>
          <a:bodyPr lIns="68035" tIns="34018" rIns="68035" bIns="34018"/>
          <a:lstStyle>
            <a:defPPr>
              <a:defRPr lang="it-IT"/>
            </a:defPPr>
            <a:lvl1pPr marL="0" indent="0" defTabSz="680325" eaLnBrk="1" fontAlgn="auto" latinLnBrk="0" hangingPunct="1">
              <a:lnSpc>
                <a:spcPct val="90000"/>
              </a:lnSpc>
              <a:spcBef>
                <a:spcPts val="744"/>
              </a:spcBef>
              <a:spcAft>
                <a:spcPts val="0"/>
              </a:spcAft>
              <a:buFontTx/>
              <a:buNone/>
              <a:defRPr sz="896" i="1">
                <a:solidFill>
                  <a:srgbClr val="000000"/>
                </a:solidFill>
                <a:latin typeface="Century Gothic" panose="020F0302020204030204"/>
                <a:ea typeface="+mn-ea"/>
                <a:cs typeface="Arial" panose="020B0604020202020204" pitchFamily="34" charset="0"/>
              </a:defRPr>
            </a:lvl1pPr>
            <a:lvl2pPr marL="5143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2pPr>
            <a:lvl3pPr marL="8572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3pPr>
            <a:lvl4pPr marL="12001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4pPr>
            <a:lvl5pPr marL="15430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9pPr>
          </a:lstStyle>
          <a:p>
            <a:r>
              <a:rPr lang="it-IT" dirty="0"/>
              <a:t>Fonte: elaborazioni Intesa Sanpaolo su dati Eurostat</a:t>
            </a:r>
          </a:p>
          <a:p>
            <a:endParaRPr lang="it-IT" dirty="0"/>
          </a:p>
        </p:txBody>
      </p:sp>
      <p:sp>
        <p:nvSpPr>
          <p:cNvPr id="14" name="Rettangolo con angoli arrotondati 13">
            <a:extLst>
              <a:ext uri="{FF2B5EF4-FFF2-40B4-BE49-F238E27FC236}">
                <a16:creationId xmlns:a16="http://schemas.microsoft.com/office/drawing/2014/main" id="{2B99F94E-E24A-D64E-3821-0FA0B9296094}"/>
              </a:ext>
            </a:extLst>
          </p:cNvPr>
          <p:cNvSpPr/>
          <p:nvPr/>
        </p:nvSpPr>
        <p:spPr>
          <a:xfrm>
            <a:off x="5426821" y="3055466"/>
            <a:ext cx="3303753" cy="1207562"/>
          </a:xfrm>
          <a:prstGeom prst="roundRect">
            <a:avLst/>
          </a:prstGeom>
          <a:solidFill>
            <a:srgbClr val="CD5D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1200"/>
              </a:spcAft>
              <a:defRPr/>
            </a:pPr>
            <a:r>
              <a:rPr lang="it-IT" b="1" dirty="0">
                <a:solidFill>
                  <a:schemeClr val="bg1"/>
                </a:solidFill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7,8mln</a:t>
            </a:r>
            <a:br>
              <a:rPr lang="it-IT" b="1" dirty="0">
                <a:solidFill>
                  <a:schemeClr val="bg1"/>
                </a:solidFill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it-IT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Donne non attive </a:t>
            </a:r>
            <a:r>
              <a:rPr lang="it-IT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sul </a:t>
            </a:r>
            <a:r>
              <a:rPr lang="it-IT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mercato</a:t>
            </a:r>
            <a:r>
              <a:rPr lang="it-IT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del </a:t>
            </a:r>
            <a:r>
              <a:rPr lang="it-IT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lavoro </a:t>
            </a:r>
            <a:r>
              <a:rPr lang="it-IT" sz="1400" i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(~43% delle donne 15-64 anni)</a:t>
            </a:r>
            <a:endParaRPr lang="it-IT" sz="1400" i="1" baseline="30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0642430-4571-CE8C-143D-DD9D227135B7}"/>
              </a:ext>
            </a:extLst>
          </p:cNvPr>
          <p:cNvSpPr txBox="1"/>
          <p:nvPr/>
        </p:nvSpPr>
        <p:spPr>
          <a:xfrm>
            <a:off x="6303329" y="4298056"/>
            <a:ext cx="1550735" cy="271770"/>
          </a:xfrm>
          <a:prstGeom prst="rect">
            <a:avLst/>
          </a:prstGeom>
        </p:spPr>
        <p:txBody>
          <a:bodyPr lIns="68035" tIns="34018" rIns="68035" bIns="34018"/>
          <a:lstStyle>
            <a:defPPr>
              <a:defRPr lang="it-IT"/>
            </a:defPPr>
            <a:lvl1pPr marL="0" indent="0" defTabSz="680325" eaLnBrk="1" fontAlgn="auto" latinLnBrk="0" hangingPunct="1">
              <a:lnSpc>
                <a:spcPct val="90000"/>
              </a:lnSpc>
              <a:spcBef>
                <a:spcPts val="744"/>
              </a:spcBef>
              <a:spcAft>
                <a:spcPts val="0"/>
              </a:spcAft>
              <a:buFontTx/>
              <a:buNone/>
              <a:defRPr sz="896" i="1">
                <a:solidFill>
                  <a:srgbClr val="000000"/>
                </a:solidFill>
                <a:latin typeface="Century Gothic" panose="020F0302020204030204"/>
                <a:ea typeface="+mn-ea"/>
                <a:cs typeface="Arial" panose="020B0604020202020204" pitchFamily="34" charset="0"/>
              </a:defRPr>
            </a:lvl1pPr>
            <a:lvl2pPr marL="5143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2pPr>
            <a:lvl3pPr marL="8572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3pPr>
            <a:lvl4pPr marL="12001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4pPr>
            <a:lvl5pPr marL="15430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9pPr>
          </a:lstStyle>
          <a:p>
            <a:pPr algn="ctr"/>
            <a:r>
              <a:rPr lang="it-IT" dirty="0"/>
              <a:t>Fonte: INAPP 2024</a:t>
            </a:r>
          </a:p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7290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5">
            <a:extLst>
              <a:ext uri="{FF2B5EF4-FFF2-40B4-BE49-F238E27FC236}">
                <a16:creationId xmlns:a16="http://schemas.microsoft.com/office/drawing/2014/main" id="{7DA980EA-A3D5-06BF-40C5-13F060B5DF3F}"/>
              </a:ext>
            </a:extLst>
          </p:cNvPr>
          <p:cNvSpPr txBox="1">
            <a:spLocks/>
          </p:cNvSpPr>
          <p:nvPr/>
        </p:nvSpPr>
        <p:spPr>
          <a:xfrm>
            <a:off x="751189" y="1001028"/>
            <a:ext cx="8163224" cy="544378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Rinuncia a prestazioni sanitarie: dettaglio per regione (2025; %)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7A15478-3E4F-4F5A-C008-E6FBD34ACD6B}"/>
              </a:ext>
            </a:extLst>
          </p:cNvPr>
          <p:cNvSpPr txBox="1">
            <a:spLocks/>
          </p:cNvSpPr>
          <p:nvPr/>
        </p:nvSpPr>
        <p:spPr>
          <a:xfrm>
            <a:off x="728513" y="159702"/>
            <a:ext cx="7364287" cy="972673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La povertà sanitaria costringe </a:t>
            </a:r>
          </a:p>
          <a:p>
            <a:r>
              <a:rPr lang="it-IT" dirty="0"/>
              <a:t>a rinunciare alle prestazioni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8B0B69E7-FF42-5AC4-0998-36BEFABA6DCB}"/>
              </a:ext>
            </a:extLst>
          </p:cNvPr>
          <p:cNvSpPr/>
          <p:nvPr/>
        </p:nvSpPr>
        <p:spPr>
          <a:xfrm>
            <a:off x="6865929" y="3106823"/>
            <a:ext cx="138783" cy="14311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F4553416-6765-81E9-5E28-4FBF66E0F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4" y="1506333"/>
            <a:ext cx="6743426" cy="2765216"/>
          </a:xfrm>
          <a:prstGeom prst="rect">
            <a:avLst/>
          </a:prstGeom>
        </p:spPr>
      </p:pic>
      <p:sp>
        <p:nvSpPr>
          <p:cNvPr id="8" name="Segnaposto contenuto 3">
            <a:extLst>
              <a:ext uri="{FF2B5EF4-FFF2-40B4-BE49-F238E27FC236}">
                <a16:creationId xmlns:a16="http://schemas.microsoft.com/office/drawing/2014/main" id="{A7CC9E2A-8E82-442C-7A7D-BB620F8E63DE}"/>
              </a:ext>
            </a:extLst>
          </p:cNvPr>
          <p:cNvSpPr txBox="1">
            <a:spLocks/>
          </p:cNvSpPr>
          <p:nvPr/>
        </p:nvSpPr>
        <p:spPr>
          <a:xfrm>
            <a:off x="851254" y="4133238"/>
            <a:ext cx="6949314" cy="404784"/>
          </a:xfrm>
          <a:prstGeom prst="rect">
            <a:avLst/>
          </a:prstGeom>
        </p:spPr>
        <p:txBody>
          <a:bodyPr lIns="68035" tIns="34018" rIns="68035" bIns="34018"/>
          <a:lstStyle>
            <a:defPPr>
              <a:defRPr lang="it-IT"/>
            </a:defPPr>
            <a:lvl1pPr marL="0" indent="0" defTabSz="680325" eaLnBrk="1" fontAlgn="auto" latinLnBrk="0" hangingPunct="1">
              <a:lnSpc>
                <a:spcPct val="90000"/>
              </a:lnSpc>
              <a:spcBef>
                <a:spcPts val="744"/>
              </a:spcBef>
              <a:spcAft>
                <a:spcPts val="0"/>
              </a:spcAft>
              <a:buFontTx/>
              <a:buNone/>
              <a:defRPr sz="896" i="1">
                <a:solidFill>
                  <a:srgbClr val="000000"/>
                </a:solidFill>
                <a:latin typeface="Century Gothic" panose="020F0302020204030204"/>
                <a:ea typeface="+mn-ea"/>
                <a:cs typeface="Arial" panose="020B0604020202020204" pitchFamily="34" charset="0"/>
              </a:defRPr>
            </a:lvl1pPr>
            <a:lvl2pPr marL="5143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2pPr>
            <a:lvl3pPr marL="8572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3pPr>
            <a:lvl4pPr marL="12001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4pPr>
            <a:lvl5pPr marL="1543050" indent="-171450" defTabSz="68580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600">
                <a:latin typeface="+mn-lt"/>
                <a:ea typeface="+mn-ea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+mn-lt"/>
                <a:ea typeface="+mn-ea"/>
              </a:defRPr>
            </a:lvl9pPr>
          </a:lstStyle>
          <a:p>
            <a:r>
              <a:rPr lang="it-IT" dirty="0"/>
              <a:t>Nota: Rinuncia a prestazioni sanitarie: percentuale di persone che hanno dichiarato di aver rinunciato, negli ultimi 12 mesi a qualche visita specialistica o a esame diagnostico pur avendone bisogno a causa di uno dei seguenti motivi: economici, scomodità, liste d’attesa troppo lunghe. Fonte: ISTAT B.E.S. - Benessere Equo e Sostenibile aggiornamento ottobre 2026</a:t>
            </a:r>
          </a:p>
        </p:txBody>
      </p:sp>
      <p:sp>
        <p:nvSpPr>
          <p:cNvPr id="16" name="Segnaposto testo 5">
            <a:extLst>
              <a:ext uri="{FF2B5EF4-FFF2-40B4-BE49-F238E27FC236}">
                <a16:creationId xmlns:a16="http://schemas.microsoft.com/office/drawing/2014/main" id="{95E9D542-813C-8D27-B058-F7AB888880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078" y="2308043"/>
            <a:ext cx="1732980" cy="354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52" tIns="45177" rIns="90352" bIns="45177"/>
          <a:lstStyle>
            <a:lvl1pPr defTabSz="6794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514350" indent="-171450" defTabSz="6794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857250" indent="-171450" defTabSz="6794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200150" indent="-171450" defTabSz="6794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1543050" indent="-171450" defTabSz="6794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000250" indent="-171450" defTabSz="679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457450" indent="-171450" defTabSz="679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2914650" indent="-171450" defTabSz="679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371850" indent="-171450" defTabSz="679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679450" rtl="0" eaLnBrk="0" fontAlgn="base" latinLnBrk="0" hangingPunct="0">
              <a:lnSpc>
                <a:spcPts val="1781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0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Italia</a:t>
            </a:r>
            <a:r>
              <a:rPr kumimoji="0" lang="it-IT" altLang="it-IT" sz="10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(9,6)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F7D271-9D7A-B6B8-2D90-168421A7C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igura a mano libera 5">
            <a:extLst>
              <a:ext uri="{FF2B5EF4-FFF2-40B4-BE49-F238E27FC236}">
                <a16:creationId xmlns:a16="http://schemas.microsoft.com/office/drawing/2014/main" id="{C75A5E01-49B6-B4FB-8C21-D7FA9D40DF8B}"/>
              </a:ext>
            </a:extLst>
          </p:cNvPr>
          <p:cNvSpPr/>
          <p:nvPr/>
        </p:nvSpPr>
        <p:spPr>
          <a:xfrm rot="20686196">
            <a:off x="-1588" y="-606425"/>
            <a:ext cx="4613276" cy="1233488"/>
          </a:xfrm>
          <a:custGeom>
            <a:avLst/>
            <a:gdLst>
              <a:gd name="connsiteX0" fmla="*/ 0 w 9746788"/>
              <a:gd name="connsiteY0" fmla="*/ 0 h 2448000"/>
              <a:gd name="connsiteX1" fmla="*/ 9746788 w 9746788"/>
              <a:gd name="connsiteY1" fmla="*/ 0 h 2448000"/>
              <a:gd name="connsiteX2" fmla="*/ 9746788 w 9746788"/>
              <a:gd name="connsiteY2" fmla="*/ 2448000 h 2448000"/>
              <a:gd name="connsiteX3" fmla="*/ 0 w 9746788"/>
              <a:gd name="connsiteY3" fmla="*/ 2448000 h 2448000"/>
              <a:gd name="connsiteX4" fmla="*/ 0 w 9746788"/>
              <a:gd name="connsiteY4" fmla="*/ 0 h 2448000"/>
              <a:gd name="connsiteX0" fmla="*/ 0 w 9746788"/>
              <a:gd name="connsiteY0" fmla="*/ 0 h 2449464"/>
              <a:gd name="connsiteX1" fmla="*/ 9746788 w 9746788"/>
              <a:gd name="connsiteY1" fmla="*/ 0 h 2449464"/>
              <a:gd name="connsiteX2" fmla="*/ 8974352 w 9746788"/>
              <a:gd name="connsiteY2" fmla="*/ 2449464 h 2449464"/>
              <a:gd name="connsiteX3" fmla="*/ 0 w 9746788"/>
              <a:gd name="connsiteY3" fmla="*/ 2448000 h 2449464"/>
              <a:gd name="connsiteX4" fmla="*/ 0 w 9746788"/>
              <a:gd name="connsiteY4" fmla="*/ 0 h 2449464"/>
              <a:gd name="connsiteX0" fmla="*/ 0 w 9220400"/>
              <a:gd name="connsiteY0" fmla="*/ 0 h 2449464"/>
              <a:gd name="connsiteX1" fmla="*/ 9220400 w 9220400"/>
              <a:gd name="connsiteY1" fmla="*/ 1016281 h 2449464"/>
              <a:gd name="connsiteX2" fmla="*/ 8974352 w 9220400"/>
              <a:gd name="connsiteY2" fmla="*/ 2449464 h 2449464"/>
              <a:gd name="connsiteX3" fmla="*/ 0 w 9220400"/>
              <a:gd name="connsiteY3" fmla="*/ 2448000 h 2449464"/>
              <a:gd name="connsiteX4" fmla="*/ 0 w 9220400"/>
              <a:gd name="connsiteY4" fmla="*/ 0 h 2449464"/>
              <a:gd name="connsiteX0" fmla="*/ 0 w 9136593"/>
              <a:gd name="connsiteY0" fmla="*/ 0 h 2449464"/>
              <a:gd name="connsiteX1" fmla="*/ 9136593 w 9136593"/>
              <a:gd name="connsiteY1" fmla="*/ 1504439 h 2449464"/>
              <a:gd name="connsiteX2" fmla="*/ 8974352 w 9136593"/>
              <a:gd name="connsiteY2" fmla="*/ 2449464 h 2449464"/>
              <a:gd name="connsiteX3" fmla="*/ 0 w 9136593"/>
              <a:gd name="connsiteY3" fmla="*/ 2448000 h 2449464"/>
              <a:gd name="connsiteX4" fmla="*/ 0 w 9136593"/>
              <a:gd name="connsiteY4" fmla="*/ 0 h 2449464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117546 w 9136593"/>
              <a:gd name="connsiteY0" fmla="*/ 0 h 1720257"/>
              <a:gd name="connsiteX1" fmla="*/ 9136593 w 9136593"/>
              <a:gd name="connsiteY1" fmla="*/ 775232 h 1720257"/>
              <a:gd name="connsiteX2" fmla="*/ 8974352 w 9136593"/>
              <a:gd name="connsiteY2" fmla="*/ 1720257 h 1720257"/>
              <a:gd name="connsiteX3" fmla="*/ 0 w 9136593"/>
              <a:gd name="connsiteY3" fmla="*/ 1718793 h 1720257"/>
              <a:gd name="connsiteX4" fmla="*/ 117546 w 9136593"/>
              <a:gd name="connsiteY4" fmla="*/ 0 h 1720257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24516 w 8974352"/>
              <a:gd name="connsiteY0" fmla="*/ 0 h 1910186"/>
              <a:gd name="connsiteX1" fmla="*/ 8812931 w 8974352"/>
              <a:gd name="connsiteY1" fmla="*/ 1508786 h 1910186"/>
              <a:gd name="connsiteX2" fmla="*/ 8974352 w 8974352"/>
              <a:gd name="connsiteY2" fmla="*/ 1910186 h 1910186"/>
              <a:gd name="connsiteX3" fmla="*/ 0 w 8974352"/>
              <a:gd name="connsiteY3" fmla="*/ 1908722 h 1910186"/>
              <a:gd name="connsiteX4" fmla="*/ 24516 w 8974352"/>
              <a:gd name="connsiteY4" fmla="*/ 0 h 1910186"/>
              <a:gd name="connsiteX0" fmla="*/ 24516 w 9036669"/>
              <a:gd name="connsiteY0" fmla="*/ 0 h 1910186"/>
              <a:gd name="connsiteX1" fmla="*/ 9036669 w 9036669"/>
              <a:gd name="connsiteY1" fmla="*/ 1547197 h 1910186"/>
              <a:gd name="connsiteX2" fmla="*/ 8974352 w 9036669"/>
              <a:gd name="connsiteY2" fmla="*/ 1910186 h 1910186"/>
              <a:gd name="connsiteX3" fmla="*/ 0 w 9036669"/>
              <a:gd name="connsiteY3" fmla="*/ 1908722 h 1910186"/>
              <a:gd name="connsiteX4" fmla="*/ 24516 w 9036669"/>
              <a:gd name="connsiteY4" fmla="*/ 0 h 1910186"/>
              <a:gd name="connsiteX0" fmla="*/ 24516 w 9037769"/>
              <a:gd name="connsiteY0" fmla="*/ 0 h 1910186"/>
              <a:gd name="connsiteX1" fmla="*/ 9037769 w 9037769"/>
              <a:gd name="connsiteY1" fmla="*/ 1902949 h 1910186"/>
              <a:gd name="connsiteX2" fmla="*/ 8974352 w 9037769"/>
              <a:gd name="connsiteY2" fmla="*/ 1910186 h 1910186"/>
              <a:gd name="connsiteX3" fmla="*/ 0 w 9037769"/>
              <a:gd name="connsiteY3" fmla="*/ 1908722 h 1910186"/>
              <a:gd name="connsiteX4" fmla="*/ 24516 w 9037769"/>
              <a:gd name="connsiteY4" fmla="*/ 0 h 1910186"/>
              <a:gd name="connsiteX0" fmla="*/ 17758 w 9037769"/>
              <a:gd name="connsiteY0" fmla="*/ 0 h 1758889"/>
              <a:gd name="connsiteX1" fmla="*/ 9037769 w 9037769"/>
              <a:gd name="connsiteY1" fmla="*/ 1751652 h 1758889"/>
              <a:gd name="connsiteX2" fmla="*/ 8974352 w 9037769"/>
              <a:gd name="connsiteY2" fmla="*/ 1758889 h 1758889"/>
              <a:gd name="connsiteX3" fmla="*/ 0 w 9037769"/>
              <a:gd name="connsiteY3" fmla="*/ 1757425 h 1758889"/>
              <a:gd name="connsiteX4" fmla="*/ 17758 w 9037769"/>
              <a:gd name="connsiteY4" fmla="*/ 0 h 1758889"/>
              <a:gd name="connsiteX0" fmla="*/ 213007 w 9233018"/>
              <a:gd name="connsiteY0" fmla="*/ 0 h 1758889"/>
              <a:gd name="connsiteX1" fmla="*/ 9233018 w 9233018"/>
              <a:gd name="connsiteY1" fmla="*/ 1751652 h 1758889"/>
              <a:gd name="connsiteX2" fmla="*/ 9169601 w 9233018"/>
              <a:gd name="connsiteY2" fmla="*/ 1758889 h 1758889"/>
              <a:gd name="connsiteX3" fmla="*/ -1 w 9233018"/>
              <a:gd name="connsiteY3" fmla="*/ 1720658 h 1758889"/>
              <a:gd name="connsiteX4" fmla="*/ 213007 w 9233018"/>
              <a:gd name="connsiteY4" fmla="*/ 0 h 1758889"/>
              <a:gd name="connsiteX0" fmla="*/ 213007 w 9233018"/>
              <a:gd name="connsiteY0" fmla="*/ 0 h 1798514"/>
              <a:gd name="connsiteX1" fmla="*/ 9233018 w 9233018"/>
              <a:gd name="connsiteY1" fmla="*/ 1751652 h 1798514"/>
              <a:gd name="connsiteX2" fmla="*/ 9218312 w 9233018"/>
              <a:gd name="connsiteY2" fmla="*/ 1798514 h 1798514"/>
              <a:gd name="connsiteX3" fmla="*/ -1 w 9233018"/>
              <a:gd name="connsiteY3" fmla="*/ 1720658 h 1798514"/>
              <a:gd name="connsiteX4" fmla="*/ 213007 w 9233018"/>
              <a:gd name="connsiteY4" fmla="*/ 0 h 1798514"/>
              <a:gd name="connsiteX0" fmla="*/ 213007 w 9232004"/>
              <a:gd name="connsiteY0" fmla="*/ 0 h 1801249"/>
              <a:gd name="connsiteX1" fmla="*/ 9232005 w 9232004"/>
              <a:gd name="connsiteY1" fmla="*/ 1801249 h 1801249"/>
              <a:gd name="connsiteX2" fmla="*/ 9218312 w 9232004"/>
              <a:gd name="connsiteY2" fmla="*/ 1798514 h 1801249"/>
              <a:gd name="connsiteX3" fmla="*/ -1 w 9232004"/>
              <a:gd name="connsiteY3" fmla="*/ 1720658 h 1801249"/>
              <a:gd name="connsiteX4" fmla="*/ 213007 w 9232004"/>
              <a:gd name="connsiteY4" fmla="*/ 0 h 1801249"/>
              <a:gd name="connsiteX0" fmla="*/ 213009 w 9805231"/>
              <a:gd name="connsiteY0" fmla="*/ 0 h 1920782"/>
              <a:gd name="connsiteX1" fmla="*/ 9232007 w 9805231"/>
              <a:gd name="connsiteY1" fmla="*/ 1801249 h 1920782"/>
              <a:gd name="connsiteX2" fmla="*/ 9805231 w 9805231"/>
              <a:gd name="connsiteY2" fmla="*/ 1920782 h 1920782"/>
              <a:gd name="connsiteX3" fmla="*/ 1 w 9805231"/>
              <a:gd name="connsiteY3" fmla="*/ 1720658 h 1920782"/>
              <a:gd name="connsiteX4" fmla="*/ 213009 w 9805231"/>
              <a:gd name="connsiteY4" fmla="*/ 0 h 1920782"/>
              <a:gd name="connsiteX0" fmla="*/ 183037 w 9775259"/>
              <a:gd name="connsiteY0" fmla="*/ 0 h 1920782"/>
              <a:gd name="connsiteX1" fmla="*/ 9202035 w 9775259"/>
              <a:gd name="connsiteY1" fmla="*/ 1801249 h 1920782"/>
              <a:gd name="connsiteX2" fmla="*/ 9775259 w 9775259"/>
              <a:gd name="connsiteY2" fmla="*/ 1920782 h 1920782"/>
              <a:gd name="connsiteX3" fmla="*/ 0 w 9775259"/>
              <a:gd name="connsiteY3" fmla="*/ 1500030 h 1920782"/>
              <a:gd name="connsiteX4" fmla="*/ 183037 w 9775259"/>
              <a:gd name="connsiteY4" fmla="*/ 0 h 1920782"/>
              <a:gd name="connsiteX0" fmla="*/ 126790 w 9719012"/>
              <a:gd name="connsiteY0" fmla="*/ 0 h 1920782"/>
              <a:gd name="connsiteX1" fmla="*/ 9145788 w 9719012"/>
              <a:gd name="connsiteY1" fmla="*/ 1801249 h 1920782"/>
              <a:gd name="connsiteX2" fmla="*/ 9719012 w 9719012"/>
              <a:gd name="connsiteY2" fmla="*/ 1920782 h 1920782"/>
              <a:gd name="connsiteX3" fmla="*/ 0 w 9719012"/>
              <a:gd name="connsiteY3" fmla="*/ 1384324 h 1920782"/>
              <a:gd name="connsiteX4" fmla="*/ 126790 w 9719012"/>
              <a:gd name="connsiteY4" fmla="*/ 0 h 1920782"/>
              <a:gd name="connsiteX0" fmla="*/ 114801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1 w 9719012"/>
              <a:gd name="connsiteY4" fmla="*/ 0 h 1918151"/>
              <a:gd name="connsiteX0" fmla="*/ 114800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0 w 9719012"/>
              <a:gd name="connsiteY4" fmla="*/ 0 h 1918151"/>
              <a:gd name="connsiteX0" fmla="*/ 193030 w 9719012"/>
              <a:gd name="connsiteY0" fmla="*/ 0 h 1902527"/>
              <a:gd name="connsiteX1" fmla="*/ 9145788 w 9719012"/>
              <a:gd name="connsiteY1" fmla="*/ 1782994 h 1902527"/>
              <a:gd name="connsiteX2" fmla="*/ 9719012 w 9719012"/>
              <a:gd name="connsiteY2" fmla="*/ 1902527 h 1902527"/>
              <a:gd name="connsiteX3" fmla="*/ 0 w 9719012"/>
              <a:gd name="connsiteY3" fmla="*/ 1366069 h 1902527"/>
              <a:gd name="connsiteX4" fmla="*/ 193030 w 9719012"/>
              <a:gd name="connsiteY4" fmla="*/ 0 h 1902527"/>
              <a:gd name="connsiteX0" fmla="*/ 193030 w 10621430"/>
              <a:gd name="connsiteY0" fmla="*/ 0 h 2082758"/>
              <a:gd name="connsiteX1" fmla="*/ 9145788 w 10621430"/>
              <a:gd name="connsiteY1" fmla="*/ 1782994 h 2082758"/>
              <a:gd name="connsiteX2" fmla="*/ 10621430 w 10621430"/>
              <a:gd name="connsiteY2" fmla="*/ 2082759 h 2082758"/>
              <a:gd name="connsiteX3" fmla="*/ 0 w 10621430"/>
              <a:gd name="connsiteY3" fmla="*/ 1366069 h 2082758"/>
              <a:gd name="connsiteX4" fmla="*/ 193030 w 10621430"/>
              <a:gd name="connsiteY4" fmla="*/ 0 h 2082758"/>
              <a:gd name="connsiteX0" fmla="*/ 193030 w 10621432"/>
              <a:gd name="connsiteY0" fmla="*/ 0 h 2082759"/>
              <a:gd name="connsiteX1" fmla="*/ 10621431 w 10621432"/>
              <a:gd name="connsiteY1" fmla="*/ 2082758 h 2082759"/>
              <a:gd name="connsiteX2" fmla="*/ 10621430 w 10621432"/>
              <a:gd name="connsiteY2" fmla="*/ 2082759 h 2082759"/>
              <a:gd name="connsiteX3" fmla="*/ 0 w 10621432"/>
              <a:gd name="connsiteY3" fmla="*/ 1366069 h 2082759"/>
              <a:gd name="connsiteX4" fmla="*/ 193030 w 10621432"/>
              <a:gd name="connsiteY4" fmla="*/ 0 h 2082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432" h="2082759">
                <a:moveTo>
                  <a:pt x="193030" y="0"/>
                </a:moveTo>
                <a:lnTo>
                  <a:pt x="10621431" y="2082758"/>
                </a:lnTo>
                <a:lnTo>
                  <a:pt x="10621430" y="2082759"/>
                </a:lnTo>
                <a:lnTo>
                  <a:pt x="0" y="1366069"/>
                </a:lnTo>
                <a:lnTo>
                  <a:pt x="193030" y="0"/>
                </a:lnTo>
                <a:close/>
              </a:path>
            </a:pathLst>
          </a:custGeom>
          <a:solidFill>
            <a:srgbClr val="003A79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60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5C33DC4-6014-4C6C-7AF8-FF2F79146904}"/>
              </a:ext>
            </a:extLst>
          </p:cNvPr>
          <p:cNvSpPr txBox="1">
            <a:spLocks/>
          </p:cNvSpPr>
          <p:nvPr/>
        </p:nvSpPr>
        <p:spPr>
          <a:xfrm>
            <a:off x="1360487" y="2220912"/>
            <a:ext cx="6423025" cy="70167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Perché una banca si impegna in campo sociale?</a:t>
            </a:r>
          </a:p>
        </p:txBody>
      </p:sp>
    </p:spTree>
    <p:extLst>
      <p:ext uri="{BB962C8B-B14F-4D97-AF65-F5344CB8AC3E}">
        <p14:creationId xmlns:p14="http://schemas.microsoft.com/office/powerpoint/2010/main" val="368313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7158C-D650-8678-CC5D-3ABAB8875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hink-cell data - do not delete" hidden="1">
            <a:extLst>
              <a:ext uri="{FF2B5EF4-FFF2-40B4-BE49-F238E27FC236}">
                <a16:creationId xmlns:a16="http://schemas.microsoft.com/office/drawing/2014/main" id="{698BC2E4-0E6C-63DF-DBF3-6220E60D2CB0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05" imgH="405" progId="TCLayout.ActiveDocument.1">
                  <p:embed/>
                </p:oleObj>
              </mc:Choice>
              <mc:Fallback>
                <p:oleObj name="think-cell Slide" r:id="rId4" imgW="405" imgH="405" progId="TCLayout.ActiveDocument.1">
                  <p:embed/>
                  <p:pic>
                    <p:nvPicPr>
                      <p:cNvPr id="1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98BC2E4-0E6C-63DF-DBF3-6220E60D2C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87DE84A-118F-810B-34E4-21C804B59DD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461" b="2461"/>
          <a:stretch/>
        </p:blipFill>
        <p:spPr>
          <a:xfrm>
            <a:off x="2783607" y="726278"/>
            <a:ext cx="6095230" cy="3132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90291DC8-4EDB-AAD5-6291-C63150266931}"/>
              </a:ext>
            </a:extLst>
          </p:cNvPr>
          <p:cNvSpPr txBox="1">
            <a:spLocks/>
          </p:cNvSpPr>
          <p:nvPr/>
        </p:nvSpPr>
        <p:spPr>
          <a:xfrm>
            <a:off x="729589" y="161813"/>
            <a:ext cx="8367574" cy="259073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L’impegno sociale nel piano d’impresa </a:t>
            </a:r>
            <a:r>
              <a:rPr lang="it-IT" sz="2400" dirty="0"/>
              <a:t>2026-2029</a:t>
            </a:r>
            <a:endParaRPr lang="it-IT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2C975E-FAC1-14FE-CF80-FD12E58332AB}"/>
              </a:ext>
            </a:extLst>
          </p:cNvPr>
          <p:cNvSpPr/>
          <p:nvPr/>
        </p:nvSpPr>
        <p:spPr bwMode="gray">
          <a:xfrm>
            <a:off x="306071" y="726278"/>
            <a:ext cx="2238345" cy="3132000"/>
          </a:xfrm>
          <a:prstGeom prst="rect">
            <a:avLst/>
          </a:prstGeom>
          <a:solidFill>
            <a:srgbClr val="FDEADA"/>
          </a:solidFill>
        </p:spPr>
        <p:txBody>
          <a:bodyPr vert="horz" wrap="square" lIns="27000" tIns="72000" rIns="27000" bIns="72000" rtlCol="0" anchor="ctr">
            <a:noAutofit/>
          </a:bodyPr>
          <a:lstStyle/>
          <a:p>
            <a:pPr marL="135000" indent="-135000">
              <a:spcAft>
                <a:spcPts val="225"/>
              </a:spcAft>
              <a:buFont typeface="Wingdings" panose="05000000000000000000" pitchFamily="2" charset="2"/>
              <a:buChar char="§"/>
            </a:pPr>
            <a:r>
              <a:rPr lang="it-IT" sz="1050" spc="-8" noProof="0" dirty="0">
                <a:latin typeface="Century Gothic" panose="020B0502020202020204" pitchFamily="34" charset="0"/>
              </a:rPr>
              <a:t>L’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azione sul sociale</a:t>
            </a:r>
            <a:r>
              <a:rPr lang="it-IT" sz="1050" spc="-8" noProof="0" dirty="0">
                <a:latin typeface="Century Gothic" panose="020B0502020202020204" pitchFamily="34" charset="0"/>
              </a:rPr>
              <a:t> mira a:</a:t>
            </a:r>
          </a:p>
          <a:p>
            <a:pPr marL="270272" lvl="1" indent="-136922">
              <a:spcAft>
                <a:spcPts val="225"/>
              </a:spcAft>
              <a:buFont typeface="Century Gothic" panose="020B0502020202020204" pitchFamily="34" charset="0"/>
              <a:buChar char="−"/>
            </a:pPr>
            <a:r>
              <a:rPr lang="it-IT" sz="1050" b="1" spc="-8" noProof="0" dirty="0">
                <a:latin typeface="Century Gothic" panose="020B0502020202020204" pitchFamily="34" charset="0"/>
              </a:rPr>
              <a:t>Contrastare</a:t>
            </a:r>
            <a:r>
              <a:rPr lang="it-IT" sz="1050" spc="-8" noProof="0" dirty="0">
                <a:latin typeface="Century Gothic" panose="020B0502020202020204" pitchFamily="34" charset="0"/>
              </a:rPr>
              <a:t> le principali sfide sociali</a:t>
            </a:r>
          </a:p>
          <a:p>
            <a:pPr marL="270272" lvl="1" indent="-136922">
              <a:spcAft>
                <a:spcPts val="900"/>
              </a:spcAft>
              <a:buFont typeface="Century Gothic" panose="020B0502020202020204" pitchFamily="34" charset="0"/>
              <a:buChar char="−"/>
            </a:pPr>
            <a:r>
              <a:rPr lang="it-IT" sz="1050" b="1" spc="-8" noProof="0" dirty="0">
                <a:latin typeface="Century Gothic" panose="020B0502020202020204" pitchFamily="34" charset="0"/>
              </a:rPr>
              <a:t>Rafforzare</a:t>
            </a:r>
            <a:r>
              <a:rPr lang="it-IT" sz="1050" spc="-8" noProof="0" dirty="0">
                <a:latin typeface="Century Gothic" panose="020B0502020202020204" pitchFamily="34" charset="0"/>
              </a:rPr>
              <a:t> l’inclusività creditizia</a:t>
            </a:r>
          </a:p>
          <a:p>
            <a:pPr marL="135000" indent="-135000">
              <a:spcAft>
                <a:spcPts val="225"/>
              </a:spcAft>
              <a:buFont typeface="Wingdings" panose="05000000000000000000" pitchFamily="2" charset="2"/>
              <a:buChar char="§"/>
            </a:pPr>
            <a:r>
              <a:rPr lang="it-IT" sz="1050" spc="-8" noProof="0" dirty="0">
                <a:latin typeface="Century Gothic" panose="020B0502020202020204" pitchFamily="34" charset="0"/>
              </a:rPr>
              <a:t>La Banca si è posta 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4 obiettivi ambiziosi </a:t>
            </a:r>
            <a:r>
              <a:rPr lang="it-IT" sz="1050" spc="-8" noProof="0" dirty="0">
                <a:latin typeface="Century Gothic" panose="020B0502020202020204" pitchFamily="34" charset="0"/>
              </a:rPr>
              <a:t>a riguardo:</a:t>
            </a:r>
          </a:p>
          <a:p>
            <a:pPr marL="270272" lvl="1" indent="-136922">
              <a:spcAft>
                <a:spcPts val="225"/>
              </a:spcAft>
              <a:buFont typeface="Century Gothic" panose="020B0502020202020204" pitchFamily="34" charset="0"/>
              <a:buChar char="−"/>
            </a:pPr>
            <a:r>
              <a:rPr lang="it-IT" sz="1050" spc="-8" noProof="0" dirty="0">
                <a:latin typeface="Century Gothic" panose="020B0502020202020204" pitchFamily="34" charset="0"/>
              </a:rPr>
              <a:t>Azioni mirate su 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100k giovani</a:t>
            </a:r>
          </a:p>
          <a:p>
            <a:pPr marL="270272" lvl="1" indent="-136922">
              <a:spcAft>
                <a:spcPts val="225"/>
              </a:spcAft>
              <a:buFont typeface="Century Gothic" panose="020B0502020202020204" pitchFamily="34" charset="0"/>
              <a:buChar char="−"/>
            </a:pPr>
            <a:r>
              <a:rPr lang="it-IT" sz="1050" spc="-8" noProof="0" dirty="0">
                <a:latin typeface="Century Gothic" panose="020B0502020202020204" pitchFamily="34" charset="0"/>
              </a:rPr>
              <a:t>Miglioramento del benessere socio-economico di &gt;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1,5 mln di vulnerabili</a:t>
            </a:r>
          </a:p>
          <a:p>
            <a:pPr marL="270272" lvl="1" indent="-136922">
              <a:spcAft>
                <a:spcPts val="225"/>
              </a:spcAft>
              <a:buFont typeface="Century Gothic" panose="020B0502020202020204" pitchFamily="34" charset="0"/>
              <a:buChar char="−"/>
            </a:pPr>
            <a:r>
              <a:rPr lang="it-IT" sz="1050" b="1" spc="-8" noProof="0" dirty="0">
                <a:latin typeface="Century Gothic" panose="020B0502020202020204" pitchFamily="34" charset="0"/>
              </a:rPr>
              <a:t>Azione corale </a:t>
            </a:r>
            <a:r>
              <a:rPr lang="it-IT" sz="1050" spc="-8" noProof="0" dirty="0">
                <a:latin typeface="Century Gothic" panose="020B0502020202020204" pitchFamily="34" charset="0"/>
              </a:rPr>
              <a:t>con 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3k persone Banca</a:t>
            </a:r>
          </a:p>
          <a:p>
            <a:pPr marL="270272" lvl="1" indent="-136922">
              <a:spcAft>
                <a:spcPts val="450"/>
              </a:spcAft>
              <a:buFont typeface="Century Gothic" panose="020B0502020202020204" pitchFamily="34" charset="0"/>
              <a:buChar char="−"/>
            </a:pPr>
            <a:r>
              <a:rPr lang="it-IT" sz="1050" spc="-8" noProof="0" dirty="0">
                <a:latin typeface="Century Gothic" panose="020B0502020202020204" pitchFamily="34" charset="0"/>
              </a:rPr>
              <a:t>Contributo economico significativo con </a:t>
            </a:r>
            <a:r>
              <a:rPr lang="it-IT" sz="1050" b="1" spc="-8" noProof="0" dirty="0">
                <a:latin typeface="Century Gothic" panose="020B0502020202020204" pitchFamily="34" charset="0"/>
              </a:rPr>
              <a:t>&gt;€25mld allocati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4D1327B-E45F-BA06-2E93-9FFF64277EE8}"/>
              </a:ext>
            </a:extLst>
          </p:cNvPr>
          <p:cNvSpPr>
            <a:spLocks noChangeAspect="1"/>
          </p:cNvSpPr>
          <p:nvPr/>
        </p:nvSpPr>
        <p:spPr>
          <a:xfrm>
            <a:off x="7143714" y="1552364"/>
            <a:ext cx="178580" cy="178580"/>
          </a:xfrm>
          <a:prstGeom prst="ellipse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noProof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6F9806-7111-DF6D-B7EB-E6E1E6130EEC}"/>
              </a:ext>
            </a:extLst>
          </p:cNvPr>
          <p:cNvSpPr>
            <a:spLocks noChangeAspect="1"/>
          </p:cNvSpPr>
          <p:nvPr/>
        </p:nvSpPr>
        <p:spPr>
          <a:xfrm>
            <a:off x="7143714" y="1984164"/>
            <a:ext cx="178580" cy="178580"/>
          </a:xfrm>
          <a:prstGeom prst="ellipse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noProof="0"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A6B37D-C1F2-5552-215E-0097FD7B2F8A}"/>
              </a:ext>
            </a:extLst>
          </p:cNvPr>
          <p:cNvSpPr>
            <a:spLocks noChangeAspect="1"/>
          </p:cNvSpPr>
          <p:nvPr/>
        </p:nvSpPr>
        <p:spPr>
          <a:xfrm>
            <a:off x="7143714" y="2612814"/>
            <a:ext cx="178580" cy="178580"/>
          </a:xfrm>
          <a:prstGeom prst="ellipse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noProof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ACAAA6A-4A94-3D53-0C20-DD70CA2FA11E}"/>
              </a:ext>
            </a:extLst>
          </p:cNvPr>
          <p:cNvSpPr>
            <a:spLocks noChangeAspect="1"/>
          </p:cNvSpPr>
          <p:nvPr/>
        </p:nvSpPr>
        <p:spPr>
          <a:xfrm>
            <a:off x="7143714" y="3207179"/>
            <a:ext cx="178580" cy="178580"/>
          </a:xfrm>
          <a:prstGeom prst="ellipse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noProof="0">
                <a:latin typeface="Century Gothic" panose="020B0502020202020204" pitchFamily="34" charset="0"/>
              </a:rPr>
              <a:t>4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8DB0EF6-CCF1-1083-5F9F-DA656BA38982}"/>
              </a:ext>
            </a:extLst>
          </p:cNvPr>
          <p:cNvGrpSpPr/>
          <p:nvPr/>
        </p:nvGrpSpPr>
        <p:grpSpPr>
          <a:xfrm>
            <a:off x="2594054" y="726278"/>
            <a:ext cx="201290" cy="3132000"/>
            <a:chOff x="3326763" y="1371571"/>
            <a:chExt cx="201290" cy="4176000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1570232-2779-C53E-7276-BF04817F8539}"/>
                </a:ext>
              </a:extLst>
            </p:cNvPr>
            <p:cNvCxnSpPr>
              <a:cxnSpLocks/>
            </p:cNvCxnSpPr>
            <p:nvPr/>
          </p:nvCxnSpPr>
          <p:spPr>
            <a:xfrm>
              <a:off x="3400904" y="1371571"/>
              <a:ext cx="0" cy="4176000"/>
            </a:xfrm>
            <a:prstGeom prst="line">
              <a:avLst/>
            </a:prstGeom>
            <a:ln w="19050">
              <a:solidFill>
                <a:schemeClr val="tx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46DDE89E-05C7-BDCB-DDE1-FCE411C7ADB0}"/>
                </a:ext>
              </a:extLst>
            </p:cNvPr>
            <p:cNvSpPr/>
            <p:nvPr/>
          </p:nvSpPr>
          <p:spPr>
            <a:xfrm rot="5400000">
              <a:off x="3130544" y="3220410"/>
              <a:ext cx="593728" cy="201290"/>
            </a:xfrm>
            <a:prstGeom prst="triangle">
              <a:avLst/>
            </a:prstGeom>
            <a:solidFill>
              <a:srgbClr val="1F497D"/>
            </a:solidFill>
            <a:ln w="285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noProof="0"/>
            </a:p>
          </p:txBody>
        </p:sp>
      </p:grpSp>
      <p:sp>
        <p:nvSpPr>
          <p:cNvPr id="8" name="Rectangle 5">
            <a:extLst>
              <a:ext uri="{FF2B5EF4-FFF2-40B4-BE49-F238E27FC236}">
                <a16:creationId xmlns:a16="http://schemas.microsoft.com/office/drawing/2014/main" id="{D0FF9115-A5EA-8800-D267-258F64C13706}"/>
              </a:ext>
            </a:extLst>
          </p:cNvPr>
          <p:cNvSpPr/>
          <p:nvPr/>
        </p:nvSpPr>
        <p:spPr bwMode="gray">
          <a:xfrm>
            <a:off x="306072" y="4061164"/>
            <a:ext cx="8572761" cy="445296"/>
          </a:xfrm>
          <a:prstGeom prst="rect">
            <a:avLst/>
          </a:prstGeom>
          <a:solidFill>
            <a:srgbClr val="FDEADA"/>
          </a:solidFill>
        </p:spPr>
        <p:txBody>
          <a:bodyPr vert="horz" wrap="square" lIns="72000" tIns="72000" rIns="72000" bIns="72000" rtlCol="0" anchor="ctr">
            <a:noAutofit/>
          </a:bodyPr>
          <a:lstStyle/>
          <a:p>
            <a:pPr algn="ctr">
              <a:spcAft>
                <a:spcPts val="900"/>
              </a:spcAft>
            </a:pPr>
            <a:r>
              <a:rPr lang="it-IT" sz="1050" b="1" spc="-8" dirty="0">
                <a:latin typeface="Century Gothic" panose="020B0502020202020204" pitchFamily="34" charset="0"/>
              </a:rPr>
              <a:t>Ritorno sull’investimento pari a €3mld </a:t>
            </a:r>
            <a:br>
              <a:rPr lang="it-IT" sz="1050" b="1" spc="-8" dirty="0">
                <a:latin typeface="Century Gothic" panose="020B0502020202020204" pitchFamily="34" charset="0"/>
              </a:rPr>
            </a:br>
            <a:r>
              <a:rPr lang="it-IT" sz="1050" b="1" spc="-8" dirty="0">
                <a:latin typeface="Century Gothic" panose="020B0502020202020204" pitchFamily="34" charset="0"/>
              </a:rPr>
              <a:t>di impatto sociale ed economico generato</a:t>
            </a:r>
          </a:p>
        </p:txBody>
      </p:sp>
    </p:spTree>
    <p:extLst>
      <p:ext uri="{BB962C8B-B14F-4D97-AF65-F5344CB8AC3E}">
        <p14:creationId xmlns:p14="http://schemas.microsoft.com/office/powerpoint/2010/main" val="344637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EEFBC-C4BA-BF13-D203-92A301698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igura a mano libera 5">
            <a:extLst>
              <a:ext uri="{FF2B5EF4-FFF2-40B4-BE49-F238E27FC236}">
                <a16:creationId xmlns:a16="http://schemas.microsoft.com/office/drawing/2014/main" id="{BB912BD3-DC80-56A2-0B26-7510F7AFF9CD}"/>
              </a:ext>
            </a:extLst>
          </p:cNvPr>
          <p:cNvSpPr/>
          <p:nvPr/>
        </p:nvSpPr>
        <p:spPr>
          <a:xfrm rot="20686196">
            <a:off x="-1588" y="-606425"/>
            <a:ext cx="4613276" cy="1233488"/>
          </a:xfrm>
          <a:custGeom>
            <a:avLst/>
            <a:gdLst>
              <a:gd name="connsiteX0" fmla="*/ 0 w 9746788"/>
              <a:gd name="connsiteY0" fmla="*/ 0 h 2448000"/>
              <a:gd name="connsiteX1" fmla="*/ 9746788 w 9746788"/>
              <a:gd name="connsiteY1" fmla="*/ 0 h 2448000"/>
              <a:gd name="connsiteX2" fmla="*/ 9746788 w 9746788"/>
              <a:gd name="connsiteY2" fmla="*/ 2448000 h 2448000"/>
              <a:gd name="connsiteX3" fmla="*/ 0 w 9746788"/>
              <a:gd name="connsiteY3" fmla="*/ 2448000 h 2448000"/>
              <a:gd name="connsiteX4" fmla="*/ 0 w 9746788"/>
              <a:gd name="connsiteY4" fmla="*/ 0 h 2448000"/>
              <a:gd name="connsiteX0" fmla="*/ 0 w 9746788"/>
              <a:gd name="connsiteY0" fmla="*/ 0 h 2449464"/>
              <a:gd name="connsiteX1" fmla="*/ 9746788 w 9746788"/>
              <a:gd name="connsiteY1" fmla="*/ 0 h 2449464"/>
              <a:gd name="connsiteX2" fmla="*/ 8974352 w 9746788"/>
              <a:gd name="connsiteY2" fmla="*/ 2449464 h 2449464"/>
              <a:gd name="connsiteX3" fmla="*/ 0 w 9746788"/>
              <a:gd name="connsiteY3" fmla="*/ 2448000 h 2449464"/>
              <a:gd name="connsiteX4" fmla="*/ 0 w 9746788"/>
              <a:gd name="connsiteY4" fmla="*/ 0 h 2449464"/>
              <a:gd name="connsiteX0" fmla="*/ 0 w 9220400"/>
              <a:gd name="connsiteY0" fmla="*/ 0 h 2449464"/>
              <a:gd name="connsiteX1" fmla="*/ 9220400 w 9220400"/>
              <a:gd name="connsiteY1" fmla="*/ 1016281 h 2449464"/>
              <a:gd name="connsiteX2" fmla="*/ 8974352 w 9220400"/>
              <a:gd name="connsiteY2" fmla="*/ 2449464 h 2449464"/>
              <a:gd name="connsiteX3" fmla="*/ 0 w 9220400"/>
              <a:gd name="connsiteY3" fmla="*/ 2448000 h 2449464"/>
              <a:gd name="connsiteX4" fmla="*/ 0 w 9220400"/>
              <a:gd name="connsiteY4" fmla="*/ 0 h 2449464"/>
              <a:gd name="connsiteX0" fmla="*/ 0 w 9136593"/>
              <a:gd name="connsiteY0" fmla="*/ 0 h 2449464"/>
              <a:gd name="connsiteX1" fmla="*/ 9136593 w 9136593"/>
              <a:gd name="connsiteY1" fmla="*/ 1504439 h 2449464"/>
              <a:gd name="connsiteX2" fmla="*/ 8974352 w 9136593"/>
              <a:gd name="connsiteY2" fmla="*/ 2449464 h 2449464"/>
              <a:gd name="connsiteX3" fmla="*/ 0 w 9136593"/>
              <a:gd name="connsiteY3" fmla="*/ 2448000 h 2449464"/>
              <a:gd name="connsiteX4" fmla="*/ 0 w 9136593"/>
              <a:gd name="connsiteY4" fmla="*/ 0 h 2449464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117546 w 9136593"/>
              <a:gd name="connsiteY0" fmla="*/ 0 h 1720257"/>
              <a:gd name="connsiteX1" fmla="*/ 9136593 w 9136593"/>
              <a:gd name="connsiteY1" fmla="*/ 775232 h 1720257"/>
              <a:gd name="connsiteX2" fmla="*/ 8974352 w 9136593"/>
              <a:gd name="connsiteY2" fmla="*/ 1720257 h 1720257"/>
              <a:gd name="connsiteX3" fmla="*/ 0 w 9136593"/>
              <a:gd name="connsiteY3" fmla="*/ 1718793 h 1720257"/>
              <a:gd name="connsiteX4" fmla="*/ 117546 w 9136593"/>
              <a:gd name="connsiteY4" fmla="*/ 0 h 1720257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24516 w 8974352"/>
              <a:gd name="connsiteY0" fmla="*/ 0 h 1910186"/>
              <a:gd name="connsiteX1" fmla="*/ 8812931 w 8974352"/>
              <a:gd name="connsiteY1" fmla="*/ 1508786 h 1910186"/>
              <a:gd name="connsiteX2" fmla="*/ 8974352 w 8974352"/>
              <a:gd name="connsiteY2" fmla="*/ 1910186 h 1910186"/>
              <a:gd name="connsiteX3" fmla="*/ 0 w 8974352"/>
              <a:gd name="connsiteY3" fmla="*/ 1908722 h 1910186"/>
              <a:gd name="connsiteX4" fmla="*/ 24516 w 8974352"/>
              <a:gd name="connsiteY4" fmla="*/ 0 h 1910186"/>
              <a:gd name="connsiteX0" fmla="*/ 24516 w 9036669"/>
              <a:gd name="connsiteY0" fmla="*/ 0 h 1910186"/>
              <a:gd name="connsiteX1" fmla="*/ 9036669 w 9036669"/>
              <a:gd name="connsiteY1" fmla="*/ 1547197 h 1910186"/>
              <a:gd name="connsiteX2" fmla="*/ 8974352 w 9036669"/>
              <a:gd name="connsiteY2" fmla="*/ 1910186 h 1910186"/>
              <a:gd name="connsiteX3" fmla="*/ 0 w 9036669"/>
              <a:gd name="connsiteY3" fmla="*/ 1908722 h 1910186"/>
              <a:gd name="connsiteX4" fmla="*/ 24516 w 9036669"/>
              <a:gd name="connsiteY4" fmla="*/ 0 h 1910186"/>
              <a:gd name="connsiteX0" fmla="*/ 24516 w 9037769"/>
              <a:gd name="connsiteY0" fmla="*/ 0 h 1910186"/>
              <a:gd name="connsiteX1" fmla="*/ 9037769 w 9037769"/>
              <a:gd name="connsiteY1" fmla="*/ 1902949 h 1910186"/>
              <a:gd name="connsiteX2" fmla="*/ 8974352 w 9037769"/>
              <a:gd name="connsiteY2" fmla="*/ 1910186 h 1910186"/>
              <a:gd name="connsiteX3" fmla="*/ 0 w 9037769"/>
              <a:gd name="connsiteY3" fmla="*/ 1908722 h 1910186"/>
              <a:gd name="connsiteX4" fmla="*/ 24516 w 9037769"/>
              <a:gd name="connsiteY4" fmla="*/ 0 h 1910186"/>
              <a:gd name="connsiteX0" fmla="*/ 17758 w 9037769"/>
              <a:gd name="connsiteY0" fmla="*/ 0 h 1758889"/>
              <a:gd name="connsiteX1" fmla="*/ 9037769 w 9037769"/>
              <a:gd name="connsiteY1" fmla="*/ 1751652 h 1758889"/>
              <a:gd name="connsiteX2" fmla="*/ 8974352 w 9037769"/>
              <a:gd name="connsiteY2" fmla="*/ 1758889 h 1758889"/>
              <a:gd name="connsiteX3" fmla="*/ 0 w 9037769"/>
              <a:gd name="connsiteY3" fmla="*/ 1757425 h 1758889"/>
              <a:gd name="connsiteX4" fmla="*/ 17758 w 9037769"/>
              <a:gd name="connsiteY4" fmla="*/ 0 h 1758889"/>
              <a:gd name="connsiteX0" fmla="*/ 213007 w 9233018"/>
              <a:gd name="connsiteY0" fmla="*/ 0 h 1758889"/>
              <a:gd name="connsiteX1" fmla="*/ 9233018 w 9233018"/>
              <a:gd name="connsiteY1" fmla="*/ 1751652 h 1758889"/>
              <a:gd name="connsiteX2" fmla="*/ 9169601 w 9233018"/>
              <a:gd name="connsiteY2" fmla="*/ 1758889 h 1758889"/>
              <a:gd name="connsiteX3" fmla="*/ -1 w 9233018"/>
              <a:gd name="connsiteY3" fmla="*/ 1720658 h 1758889"/>
              <a:gd name="connsiteX4" fmla="*/ 213007 w 9233018"/>
              <a:gd name="connsiteY4" fmla="*/ 0 h 1758889"/>
              <a:gd name="connsiteX0" fmla="*/ 213007 w 9233018"/>
              <a:gd name="connsiteY0" fmla="*/ 0 h 1798514"/>
              <a:gd name="connsiteX1" fmla="*/ 9233018 w 9233018"/>
              <a:gd name="connsiteY1" fmla="*/ 1751652 h 1798514"/>
              <a:gd name="connsiteX2" fmla="*/ 9218312 w 9233018"/>
              <a:gd name="connsiteY2" fmla="*/ 1798514 h 1798514"/>
              <a:gd name="connsiteX3" fmla="*/ -1 w 9233018"/>
              <a:gd name="connsiteY3" fmla="*/ 1720658 h 1798514"/>
              <a:gd name="connsiteX4" fmla="*/ 213007 w 9233018"/>
              <a:gd name="connsiteY4" fmla="*/ 0 h 1798514"/>
              <a:gd name="connsiteX0" fmla="*/ 213007 w 9232004"/>
              <a:gd name="connsiteY0" fmla="*/ 0 h 1801249"/>
              <a:gd name="connsiteX1" fmla="*/ 9232005 w 9232004"/>
              <a:gd name="connsiteY1" fmla="*/ 1801249 h 1801249"/>
              <a:gd name="connsiteX2" fmla="*/ 9218312 w 9232004"/>
              <a:gd name="connsiteY2" fmla="*/ 1798514 h 1801249"/>
              <a:gd name="connsiteX3" fmla="*/ -1 w 9232004"/>
              <a:gd name="connsiteY3" fmla="*/ 1720658 h 1801249"/>
              <a:gd name="connsiteX4" fmla="*/ 213007 w 9232004"/>
              <a:gd name="connsiteY4" fmla="*/ 0 h 1801249"/>
              <a:gd name="connsiteX0" fmla="*/ 213009 w 9805231"/>
              <a:gd name="connsiteY0" fmla="*/ 0 h 1920782"/>
              <a:gd name="connsiteX1" fmla="*/ 9232007 w 9805231"/>
              <a:gd name="connsiteY1" fmla="*/ 1801249 h 1920782"/>
              <a:gd name="connsiteX2" fmla="*/ 9805231 w 9805231"/>
              <a:gd name="connsiteY2" fmla="*/ 1920782 h 1920782"/>
              <a:gd name="connsiteX3" fmla="*/ 1 w 9805231"/>
              <a:gd name="connsiteY3" fmla="*/ 1720658 h 1920782"/>
              <a:gd name="connsiteX4" fmla="*/ 213009 w 9805231"/>
              <a:gd name="connsiteY4" fmla="*/ 0 h 1920782"/>
              <a:gd name="connsiteX0" fmla="*/ 183037 w 9775259"/>
              <a:gd name="connsiteY0" fmla="*/ 0 h 1920782"/>
              <a:gd name="connsiteX1" fmla="*/ 9202035 w 9775259"/>
              <a:gd name="connsiteY1" fmla="*/ 1801249 h 1920782"/>
              <a:gd name="connsiteX2" fmla="*/ 9775259 w 9775259"/>
              <a:gd name="connsiteY2" fmla="*/ 1920782 h 1920782"/>
              <a:gd name="connsiteX3" fmla="*/ 0 w 9775259"/>
              <a:gd name="connsiteY3" fmla="*/ 1500030 h 1920782"/>
              <a:gd name="connsiteX4" fmla="*/ 183037 w 9775259"/>
              <a:gd name="connsiteY4" fmla="*/ 0 h 1920782"/>
              <a:gd name="connsiteX0" fmla="*/ 126790 w 9719012"/>
              <a:gd name="connsiteY0" fmla="*/ 0 h 1920782"/>
              <a:gd name="connsiteX1" fmla="*/ 9145788 w 9719012"/>
              <a:gd name="connsiteY1" fmla="*/ 1801249 h 1920782"/>
              <a:gd name="connsiteX2" fmla="*/ 9719012 w 9719012"/>
              <a:gd name="connsiteY2" fmla="*/ 1920782 h 1920782"/>
              <a:gd name="connsiteX3" fmla="*/ 0 w 9719012"/>
              <a:gd name="connsiteY3" fmla="*/ 1384324 h 1920782"/>
              <a:gd name="connsiteX4" fmla="*/ 126790 w 9719012"/>
              <a:gd name="connsiteY4" fmla="*/ 0 h 1920782"/>
              <a:gd name="connsiteX0" fmla="*/ 114801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1 w 9719012"/>
              <a:gd name="connsiteY4" fmla="*/ 0 h 1918151"/>
              <a:gd name="connsiteX0" fmla="*/ 114800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0 w 9719012"/>
              <a:gd name="connsiteY4" fmla="*/ 0 h 1918151"/>
              <a:gd name="connsiteX0" fmla="*/ 193030 w 9719012"/>
              <a:gd name="connsiteY0" fmla="*/ 0 h 1902527"/>
              <a:gd name="connsiteX1" fmla="*/ 9145788 w 9719012"/>
              <a:gd name="connsiteY1" fmla="*/ 1782994 h 1902527"/>
              <a:gd name="connsiteX2" fmla="*/ 9719012 w 9719012"/>
              <a:gd name="connsiteY2" fmla="*/ 1902527 h 1902527"/>
              <a:gd name="connsiteX3" fmla="*/ 0 w 9719012"/>
              <a:gd name="connsiteY3" fmla="*/ 1366069 h 1902527"/>
              <a:gd name="connsiteX4" fmla="*/ 193030 w 9719012"/>
              <a:gd name="connsiteY4" fmla="*/ 0 h 1902527"/>
              <a:gd name="connsiteX0" fmla="*/ 193030 w 10621430"/>
              <a:gd name="connsiteY0" fmla="*/ 0 h 2082758"/>
              <a:gd name="connsiteX1" fmla="*/ 9145788 w 10621430"/>
              <a:gd name="connsiteY1" fmla="*/ 1782994 h 2082758"/>
              <a:gd name="connsiteX2" fmla="*/ 10621430 w 10621430"/>
              <a:gd name="connsiteY2" fmla="*/ 2082759 h 2082758"/>
              <a:gd name="connsiteX3" fmla="*/ 0 w 10621430"/>
              <a:gd name="connsiteY3" fmla="*/ 1366069 h 2082758"/>
              <a:gd name="connsiteX4" fmla="*/ 193030 w 10621430"/>
              <a:gd name="connsiteY4" fmla="*/ 0 h 2082758"/>
              <a:gd name="connsiteX0" fmla="*/ 193030 w 10621432"/>
              <a:gd name="connsiteY0" fmla="*/ 0 h 2082759"/>
              <a:gd name="connsiteX1" fmla="*/ 10621431 w 10621432"/>
              <a:gd name="connsiteY1" fmla="*/ 2082758 h 2082759"/>
              <a:gd name="connsiteX2" fmla="*/ 10621430 w 10621432"/>
              <a:gd name="connsiteY2" fmla="*/ 2082759 h 2082759"/>
              <a:gd name="connsiteX3" fmla="*/ 0 w 10621432"/>
              <a:gd name="connsiteY3" fmla="*/ 1366069 h 2082759"/>
              <a:gd name="connsiteX4" fmla="*/ 193030 w 10621432"/>
              <a:gd name="connsiteY4" fmla="*/ 0 h 2082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432" h="2082759">
                <a:moveTo>
                  <a:pt x="193030" y="0"/>
                </a:moveTo>
                <a:lnTo>
                  <a:pt x="10621431" y="2082758"/>
                </a:lnTo>
                <a:lnTo>
                  <a:pt x="10621430" y="2082759"/>
                </a:lnTo>
                <a:lnTo>
                  <a:pt x="0" y="1366069"/>
                </a:lnTo>
                <a:lnTo>
                  <a:pt x="193030" y="0"/>
                </a:lnTo>
                <a:close/>
              </a:path>
            </a:pathLst>
          </a:custGeom>
          <a:solidFill>
            <a:srgbClr val="003A79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60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F90F319-FFFB-45D1-1A59-6D873F459A16}"/>
              </a:ext>
            </a:extLst>
          </p:cNvPr>
          <p:cNvSpPr txBox="1">
            <a:spLocks/>
          </p:cNvSpPr>
          <p:nvPr/>
        </p:nvSpPr>
        <p:spPr>
          <a:xfrm>
            <a:off x="1360487" y="2220912"/>
            <a:ext cx="6423025" cy="70167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L’economia sociale, </a:t>
            </a:r>
            <a:b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</a:b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costruire valore insieme</a:t>
            </a:r>
          </a:p>
        </p:txBody>
      </p:sp>
    </p:spTree>
    <p:extLst>
      <p:ext uri="{BB962C8B-B14F-4D97-AF65-F5344CB8AC3E}">
        <p14:creationId xmlns:p14="http://schemas.microsoft.com/office/powerpoint/2010/main" val="3321058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12">
            <a:extLst>
              <a:ext uri="{FF2B5EF4-FFF2-40B4-BE49-F238E27FC236}">
                <a16:creationId xmlns:a16="http://schemas.microsoft.com/office/drawing/2014/main" id="{6A9C876F-7A57-D2C0-2234-3802E41A6C00}"/>
              </a:ext>
            </a:extLst>
          </p:cNvPr>
          <p:cNvSpPr/>
          <p:nvPr/>
        </p:nvSpPr>
        <p:spPr>
          <a:xfrm>
            <a:off x="5854656" y="1422452"/>
            <a:ext cx="3152372" cy="3152372"/>
          </a:xfrm>
          <a:prstGeom prst="ellipse">
            <a:avLst/>
          </a:prstGeom>
          <a:solidFill>
            <a:srgbClr val="F7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noProof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5AFBBC6-0525-0A99-9F6F-3EE77010FBE8}"/>
              </a:ext>
            </a:extLst>
          </p:cNvPr>
          <p:cNvSpPr txBox="1">
            <a:spLocks/>
          </p:cNvSpPr>
          <p:nvPr/>
        </p:nvSpPr>
        <p:spPr>
          <a:xfrm>
            <a:off x="4617124" y="300956"/>
            <a:ext cx="225631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APPROCCIO EMERGENZIALE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DA6A6DB-8782-5A06-5469-1FBDA5B921CA}"/>
              </a:ext>
            </a:extLst>
          </p:cNvPr>
          <p:cNvSpPr txBox="1">
            <a:spLocks/>
          </p:cNvSpPr>
          <p:nvPr/>
        </p:nvSpPr>
        <p:spPr>
          <a:xfrm>
            <a:off x="6933605" y="300956"/>
            <a:ext cx="1426624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INNOVAZIONE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5EF78FB-AA96-AD54-B1EA-46C62E9305DF}"/>
              </a:ext>
            </a:extLst>
          </p:cNvPr>
          <p:cNvSpPr txBox="1">
            <a:spLocks/>
          </p:cNvSpPr>
          <p:nvPr/>
        </p:nvSpPr>
        <p:spPr>
          <a:xfrm>
            <a:off x="8422771" y="300956"/>
            <a:ext cx="45126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27" name="Rectangle 1">
            <a:extLst>
              <a:ext uri="{FF2B5EF4-FFF2-40B4-BE49-F238E27FC236}">
                <a16:creationId xmlns:a16="http://schemas.microsoft.com/office/drawing/2014/main" id="{A084CE16-FD0D-A831-99CF-8FF7AD8D4AB5}"/>
              </a:ext>
            </a:extLst>
          </p:cNvPr>
          <p:cNvSpPr/>
          <p:nvPr/>
        </p:nvSpPr>
        <p:spPr>
          <a:xfrm>
            <a:off x="1479694" y="3332670"/>
            <a:ext cx="4364826" cy="566949"/>
          </a:xfrm>
          <a:prstGeom prst="rect">
            <a:avLst/>
          </a:prstGeom>
          <a:noFill/>
        </p:spPr>
        <p:txBody>
          <a:bodyPr wrap="square" lIns="72000" tIns="0" rIns="0" bIns="0" anchor="ctr">
            <a:noAutofit/>
          </a:bodyPr>
          <a:lstStyle/>
          <a:p>
            <a:pPr eaLnBrk="1" fontAlgn="auto" hangingPunct="1">
              <a:spcAft>
                <a:spcPts val="0"/>
              </a:spcAft>
            </a:pPr>
            <a:r>
              <a:rPr lang="it-IT" sz="1400" b="1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Obiettivi chiave e traguardi raggiunti</a:t>
            </a:r>
            <a:endParaRPr lang="it-IT" sz="1400" b="1" baseline="30000" dirty="0">
              <a:solidFill>
                <a:schemeClr val="tx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7730C9B5-732F-42DC-15EF-9CEB9B7DB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189" y="1438941"/>
            <a:ext cx="4583359" cy="1951697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>
            <a:prstShdw prst="shdw17">
              <a:srgbClr val="77838F"/>
            </a:prstShdw>
          </a:effectLst>
        </p:spPr>
        <p:txBody>
          <a:bodyPr vert="horz" tIns="60953" bIns="60953" anchor="t" anchorCtr="0"/>
          <a:lstStyle/>
          <a:p>
            <a:pPr indent="-143996">
              <a:spcAft>
                <a:spcPts val="0"/>
              </a:spcAft>
            </a:pP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Programma pluriennale nato nel 2020 in coprogettazione tra la Banca e Caritas Italiana per dare risposte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ai bisogni delle persone più fragili: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beni e aiuti materiali, casa e accoglienza, l’assistenza e cura per le persone anziane, il supporto ai detenuti e alle loro famiglie. </a:t>
            </a:r>
          </a:p>
          <a:p>
            <a:pPr indent="-143996">
              <a:spcAft>
                <a:spcPts val="0"/>
              </a:spcAft>
            </a:pP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Metodo: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cabina di regia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individua gli ambiti di intervento a supporto delle Caritas Diocesane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E1FF70A-17D1-8059-1299-03CD061786C0}"/>
              </a:ext>
            </a:extLst>
          </p:cNvPr>
          <p:cNvGrpSpPr/>
          <p:nvPr/>
        </p:nvGrpSpPr>
        <p:grpSpPr>
          <a:xfrm>
            <a:off x="2090976" y="3840816"/>
            <a:ext cx="2058751" cy="973154"/>
            <a:chOff x="1551134" y="3857464"/>
            <a:chExt cx="2058751" cy="973154"/>
          </a:xfrm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id="{C54EB219-2BE7-399D-31FD-A8B31821B55B}"/>
                </a:ext>
              </a:extLst>
            </p:cNvPr>
            <p:cNvSpPr/>
            <p:nvPr/>
          </p:nvSpPr>
          <p:spPr>
            <a:xfrm>
              <a:off x="1551134" y="3857464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" name="Oval 38">
              <a:extLst>
                <a:ext uri="{FF2B5EF4-FFF2-40B4-BE49-F238E27FC236}">
                  <a16:creationId xmlns:a16="http://schemas.microsoft.com/office/drawing/2014/main" id="{1AC399B3-8C2D-A38F-230F-165CEAD86416}"/>
                </a:ext>
              </a:extLst>
            </p:cNvPr>
            <p:cNvSpPr/>
            <p:nvPr/>
          </p:nvSpPr>
          <p:spPr>
            <a:xfrm>
              <a:off x="2635688" y="3857464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Rectangle 126">
              <a:extLst>
                <a:ext uri="{FF2B5EF4-FFF2-40B4-BE49-F238E27FC236}">
                  <a16:creationId xmlns:a16="http://schemas.microsoft.com/office/drawing/2014/main" id="{2B9E3589-0DB6-AE64-0995-6FC9F78934E6}"/>
                </a:ext>
              </a:extLst>
            </p:cNvPr>
            <p:cNvSpPr/>
            <p:nvPr/>
          </p:nvSpPr>
          <p:spPr>
            <a:xfrm>
              <a:off x="1624087" y="4095471"/>
              <a:ext cx="758487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1200" b="1">
                  <a:solidFill>
                    <a:schemeClr val="bg1"/>
                  </a:solidFill>
                  <a:latin typeface="Open Sans Extrabold" panose="020B0606030504020204" pitchFamily="34" charset="0"/>
                  <a:ea typeface="Open Sans Extrabold" panose="020B0606030504020204" pitchFamily="34" charset="0"/>
                  <a:cs typeface="Open Sans Extrabold" panose="020B0606030504020204" pitchFamily="34" charset="0"/>
                </a:rPr>
                <a:t>&gt;46MILA</a:t>
              </a:r>
            </a:p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BENEFICIARI</a:t>
              </a:r>
            </a:p>
          </p:txBody>
        </p:sp>
        <p:sp>
          <p:nvSpPr>
            <p:cNvPr id="16" name="Rectangle 126">
              <a:extLst>
                <a:ext uri="{FF2B5EF4-FFF2-40B4-BE49-F238E27FC236}">
                  <a16:creationId xmlns:a16="http://schemas.microsoft.com/office/drawing/2014/main" id="{DF74E17B-43CF-DDAE-CF8C-EC45B455254F}"/>
                </a:ext>
              </a:extLst>
            </p:cNvPr>
            <p:cNvSpPr/>
            <p:nvPr/>
          </p:nvSpPr>
          <p:spPr>
            <a:xfrm>
              <a:off x="2636731" y="4093938"/>
              <a:ext cx="973154" cy="500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1200" b="1" dirty="0">
                  <a:solidFill>
                    <a:schemeClr val="bg1"/>
                  </a:solidFill>
                  <a:latin typeface="Open Sans Extrabold" panose="020B0606030504020204" pitchFamily="34" charset="0"/>
                  <a:ea typeface="Open Sans Extrabold" panose="020B0606030504020204" pitchFamily="34" charset="0"/>
                  <a:cs typeface="Open Sans Extrabold" panose="020B0606030504020204" pitchFamily="34" charset="0"/>
                </a:rPr>
                <a:t>&gt;110</a:t>
              </a:r>
            </a:p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8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CARITAS DIOCESANE SOSTENUTE</a:t>
              </a:r>
              <a:endParaRPr lang="it-IT" sz="800" baseline="30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4" name="Text Placeholder 16">
            <a:extLst>
              <a:ext uri="{FF2B5EF4-FFF2-40B4-BE49-F238E27FC236}">
                <a16:creationId xmlns:a16="http://schemas.microsoft.com/office/drawing/2014/main" id="{47779BD2-195D-44A3-2DB7-1BFD27204F06}"/>
              </a:ext>
            </a:extLst>
          </p:cNvPr>
          <p:cNvSpPr txBox="1">
            <a:spLocks/>
          </p:cNvSpPr>
          <p:nvPr/>
        </p:nvSpPr>
        <p:spPr>
          <a:xfrm>
            <a:off x="6204145" y="1673944"/>
            <a:ext cx="2454603" cy="234218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Dobbiamo</a:t>
            </a:r>
            <a:b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tornare a essere spacciatori di opportunità e opporre alla società dello «scarto»</a:t>
            </a:r>
            <a:b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un nuovo modello che metta al centro le persone: perché nessuno è così povero da non poter mettere nulla</a:t>
            </a:r>
            <a:b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a disposizione</a:t>
            </a:r>
          </a:p>
          <a:p>
            <a:pPr marL="0" indent="0" algn="ctr">
              <a:spcAft>
                <a:spcPts val="600"/>
              </a:spcAft>
              <a:buNone/>
            </a:pP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 Marco </a:t>
            </a:r>
            <a:r>
              <a:rPr lang="it-IT" sz="1100" i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Pagniello</a:t>
            </a: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b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Direttore Caritas Italiana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CC8F7D74-CE19-5162-4D6B-F3E20C19A06A}"/>
              </a:ext>
            </a:extLst>
          </p:cNvPr>
          <p:cNvSpPr txBox="1">
            <a:spLocks/>
          </p:cNvSpPr>
          <p:nvPr/>
        </p:nvSpPr>
        <p:spPr>
          <a:xfrm>
            <a:off x="736618" y="154906"/>
            <a:ext cx="7798988" cy="491286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en-GB" dirty="0" err="1"/>
              <a:t>Aiutare</a:t>
            </a:r>
            <a:r>
              <a:rPr lang="en-GB" dirty="0"/>
              <a:t> chi </a:t>
            </a:r>
            <a:r>
              <a:rPr lang="en-GB" dirty="0" err="1"/>
              <a:t>aiuta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collaborazione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cresce</a:t>
            </a:r>
            <a:r>
              <a:rPr lang="en-GB" dirty="0"/>
              <a:t> con il tempo</a:t>
            </a:r>
          </a:p>
        </p:txBody>
      </p:sp>
      <p:pic>
        <p:nvPicPr>
          <p:cNvPr id="26" name="Graphic 14" descr="Open quotation mark with solid fill">
            <a:extLst>
              <a:ext uri="{FF2B5EF4-FFF2-40B4-BE49-F238E27FC236}">
                <a16:creationId xmlns:a16="http://schemas.microsoft.com/office/drawing/2014/main" id="{C3D42C38-EDA2-1579-549C-4089F409B3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7466" y="995305"/>
            <a:ext cx="1051048" cy="1051048"/>
          </a:xfrm>
          <a:prstGeom prst="rect">
            <a:avLst/>
          </a:prstGeom>
        </p:spPr>
      </p:pic>
      <p:pic>
        <p:nvPicPr>
          <p:cNvPr id="29" name="Graphic 15" descr="Open quotation mark with solid fill">
            <a:extLst>
              <a:ext uri="{FF2B5EF4-FFF2-40B4-BE49-F238E27FC236}">
                <a16:creationId xmlns:a16="http://schemas.microsoft.com/office/drawing/2014/main" id="{DAF32F4C-AD43-4851-8CC6-19101C3A3E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8014335" y="3886167"/>
            <a:ext cx="990968" cy="99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40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30DAD7-5C0E-C739-9A0B-8602732A5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12">
            <a:extLst>
              <a:ext uri="{FF2B5EF4-FFF2-40B4-BE49-F238E27FC236}">
                <a16:creationId xmlns:a16="http://schemas.microsoft.com/office/drawing/2014/main" id="{A84B36A3-2C2A-AA14-A897-C0960CB401C7}"/>
              </a:ext>
            </a:extLst>
          </p:cNvPr>
          <p:cNvSpPr/>
          <p:nvPr/>
        </p:nvSpPr>
        <p:spPr>
          <a:xfrm>
            <a:off x="5854656" y="1422452"/>
            <a:ext cx="3152372" cy="3152372"/>
          </a:xfrm>
          <a:prstGeom prst="ellipse">
            <a:avLst/>
          </a:prstGeom>
          <a:solidFill>
            <a:srgbClr val="F7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noProof="0"/>
          </a:p>
        </p:txBody>
      </p:sp>
      <p:graphicFrame>
        <p:nvGraphicFramePr>
          <p:cNvPr id="9" name="thinkcell data - do not delete" hidden="1">
            <a:extLst>
              <a:ext uri="{FF2B5EF4-FFF2-40B4-BE49-F238E27FC236}">
                <a16:creationId xmlns:a16="http://schemas.microsoft.com/office/drawing/2014/main" id="{757A46B7-38C5-9860-01C4-EA5E8143B18A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05" imgH="405" progId="TCLayout.ActiveDocument.1">
                  <p:embed/>
                </p:oleObj>
              </mc:Choice>
              <mc:Fallback>
                <p:oleObj name="thinkcell Slide" r:id="rId4" imgW="405" imgH="405" progId="TCLayout.ActiveDocument.1">
                  <p:embed/>
                  <p:pic>
                    <p:nvPicPr>
                      <p:cNvPr id="9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757A46B7-38C5-9860-01C4-EA5E8143B18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EE8BCF65-2519-15AB-5AC3-5F9C06220823}"/>
              </a:ext>
            </a:extLst>
          </p:cNvPr>
          <p:cNvSpPr txBox="1">
            <a:spLocks/>
          </p:cNvSpPr>
          <p:nvPr/>
        </p:nvSpPr>
        <p:spPr>
          <a:xfrm>
            <a:off x="4617124" y="300956"/>
            <a:ext cx="225631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APPROCCIO EMERGENZIALE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E209074-931E-9A28-18BC-907AB0A35D56}"/>
              </a:ext>
            </a:extLst>
          </p:cNvPr>
          <p:cNvSpPr txBox="1">
            <a:spLocks/>
          </p:cNvSpPr>
          <p:nvPr/>
        </p:nvSpPr>
        <p:spPr>
          <a:xfrm>
            <a:off x="6933605" y="300956"/>
            <a:ext cx="1426624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INNOVAZIONE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CCC81F5-10ED-A0A3-3BF5-4AF73A1A5012}"/>
              </a:ext>
            </a:extLst>
          </p:cNvPr>
          <p:cNvSpPr txBox="1">
            <a:spLocks/>
          </p:cNvSpPr>
          <p:nvPr/>
        </p:nvSpPr>
        <p:spPr>
          <a:xfrm>
            <a:off x="8422771" y="300956"/>
            <a:ext cx="45126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27" name="Rectangle 1">
            <a:extLst>
              <a:ext uri="{FF2B5EF4-FFF2-40B4-BE49-F238E27FC236}">
                <a16:creationId xmlns:a16="http://schemas.microsoft.com/office/drawing/2014/main" id="{A83539B1-B33B-0481-EF52-78C74848D11F}"/>
              </a:ext>
            </a:extLst>
          </p:cNvPr>
          <p:cNvSpPr/>
          <p:nvPr/>
        </p:nvSpPr>
        <p:spPr>
          <a:xfrm>
            <a:off x="2391861" y="3310994"/>
            <a:ext cx="1849950" cy="566949"/>
          </a:xfrm>
          <a:prstGeom prst="rect">
            <a:avLst/>
          </a:prstGeom>
          <a:noFill/>
        </p:spPr>
        <p:txBody>
          <a:bodyPr wrap="square" lIns="72000" tIns="0" rIns="0" bIns="0" anchor="ctr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Jobel in numeri</a:t>
            </a: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A794F167-693A-C8CE-342B-45A018A9A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359" y="1505452"/>
            <a:ext cx="4925640" cy="1951697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>
            <a:prstShdw prst="shdw17">
              <a:srgbClr val="77838F"/>
            </a:prstShdw>
          </a:effectLst>
        </p:spPr>
        <p:txBody>
          <a:bodyPr vert="horz" tIns="60953" bIns="60953" anchor="t" anchorCtr="0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Edizione 2025-2026 «Progetto Jobel»: sostegno ai </a:t>
            </a:r>
            <a:r>
              <a:rPr kumimoji="0" lang="it-IT" sz="14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minori e giovani detenuti</a:t>
            </a: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 nei 17 Istituti Penali per Minorenni, o sottoposti ad altri provvedimenti penali, e alle loro famiglie. Ambiti: </a:t>
            </a:r>
            <a:r>
              <a:rPr kumimoji="0" lang="it-IT" sz="14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valori e legalità, accoglienza, studio, formazione e occupabilità</a:t>
            </a: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, reinserimento in una rete sociale e animazione della comunità.</a:t>
            </a:r>
          </a:p>
        </p:txBody>
      </p:sp>
      <p:sp>
        <p:nvSpPr>
          <p:cNvPr id="12" name="Oval 37">
            <a:extLst>
              <a:ext uri="{FF2B5EF4-FFF2-40B4-BE49-F238E27FC236}">
                <a16:creationId xmlns:a16="http://schemas.microsoft.com/office/drawing/2014/main" id="{AA1B7500-A255-50CF-4F1F-7638D87BC537}"/>
              </a:ext>
            </a:extLst>
          </p:cNvPr>
          <p:cNvSpPr/>
          <p:nvPr/>
        </p:nvSpPr>
        <p:spPr>
          <a:xfrm>
            <a:off x="2081146" y="3847676"/>
            <a:ext cx="973154" cy="973154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Oval 38">
            <a:extLst>
              <a:ext uri="{FF2B5EF4-FFF2-40B4-BE49-F238E27FC236}">
                <a16:creationId xmlns:a16="http://schemas.microsoft.com/office/drawing/2014/main" id="{DEB60B1C-0413-6AE9-2E66-19666E834FCB}"/>
              </a:ext>
            </a:extLst>
          </p:cNvPr>
          <p:cNvSpPr/>
          <p:nvPr/>
        </p:nvSpPr>
        <p:spPr>
          <a:xfrm>
            <a:off x="3165700" y="3847676"/>
            <a:ext cx="973154" cy="973154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ctangle 126">
            <a:extLst>
              <a:ext uri="{FF2B5EF4-FFF2-40B4-BE49-F238E27FC236}">
                <a16:creationId xmlns:a16="http://schemas.microsoft.com/office/drawing/2014/main" id="{65CFC508-5020-FA0E-8DD6-28F75DC458BD}"/>
              </a:ext>
            </a:extLst>
          </p:cNvPr>
          <p:cNvSpPr/>
          <p:nvPr/>
        </p:nvSpPr>
        <p:spPr>
          <a:xfrm>
            <a:off x="2154099" y="4085683"/>
            <a:ext cx="758487" cy="49714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1</a:t>
            </a:r>
            <a:r>
              <a:rPr lang="en-US" sz="1200" b="1" dirty="0">
                <a:solidFill>
                  <a:srgbClr val="FFFFFF"/>
                </a:solidFill>
                <a:latin typeface="Open Sans"/>
              </a:rPr>
              <a:t>6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TERRITORI CON ISTITUTI </a:t>
            </a:r>
            <a:b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</a:b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PENALI MINORILI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</p:txBody>
      </p:sp>
      <p:sp>
        <p:nvSpPr>
          <p:cNvPr id="16" name="Rectangle 126">
            <a:extLst>
              <a:ext uri="{FF2B5EF4-FFF2-40B4-BE49-F238E27FC236}">
                <a16:creationId xmlns:a16="http://schemas.microsoft.com/office/drawing/2014/main" id="{38786A7F-FF9F-C92C-3C2E-6D8028620FAA}"/>
              </a:ext>
            </a:extLst>
          </p:cNvPr>
          <p:cNvSpPr/>
          <p:nvPr/>
        </p:nvSpPr>
        <p:spPr>
          <a:xfrm>
            <a:off x="3166743" y="4084150"/>
            <a:ext cx="973154" cy="50020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8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AMBITI</a:t>
            </a: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 DI </a:t>
            </a:r>
            <a:r>
              <a:rPr kumimoji="0" lang="en-US" sz="8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INTERVENTO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471671F-B800-DFD8-4052-AA332C9DAAD1}"/>
              </a:ext>
            </a:extLst>
          </p:cNvPr>
          <p:cNvSpPr txBox="1">
            <a:spLocks/>
          </p:cNvSpPr>
          <p:nvPr/>
        </p:nvSpPr>
        <p:spPr>
          <a:xfrm>
            <a:off x="751189" y="154655"/>
            <a:ext cx="7388234" cy="491286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en-GB" dirty="0" err="1"/>
              <a:t>Aiutare</a:t>
            </a:r>
            <a:r>
              <a:rPr lang="en-GB" dirty="0"/>
              <a:t> chi </a:t>
            </a:r>
            <a:r>
              <a:rPr lang="en-GB" dirty="0" err="1"/>
              <a:t>aiuta</a:t>
            </a:r>
            <a:r>
              <a:rPr lang="en-GB" dirty="0"/>
              <a:t>: </a:t>
            </a:r>
            <a:br>
              <a:rPr lang="en-GB" dirty="0"/>
            </a:br>
            <a:r>
              <a:rPr lang="it-IT" dirty="0"/>
              <a:t>sostenere i giovani detenuti</a:t>
            </a:r>
          </a:p>
        </p:txBody>
      </p:sp>
      <p:pic>
        <p:nvPicPr>
          <p:cNvPr id="24" name="Graphic 14" descr="Open quotation mark with solid fill">
            <a:extLst>
              <a:ext uri="{FF2B5EF4-FFF2-40B4-BE49-F238E27FC236}">
                <a16:creationId xmlns:a16="http://schemas.microsoft.com/office/drawing/2014/main" id="{AB915CDB-E28C-D830-23A5-AF3236B080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17466" y="995305"/>
            <a:ext cx="1051048" cy="1051048"/>
          </a:xfrm>
          <a:prstGeom prst="rect">
            <a:avLst/>
          </a:prstGeom>
        </p:spPr>
      </p:pic>
      <p:pic>
        <p:nvPicPr>
          <p:cNvPr id="25" name="Graphic 15" descr="Open quotation mark with solid fill">
            <a:extLst>
              <a:ext uri="{FF2B5EF4-FFF2-40B4-BE49-F238E27FC236}">
                <a16:creationId xmlns:a16="http://schemas.microsoft.com/office/drawing/2014/main" id="{456733CD-4240-27B9-8612-BFFFCF4267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800000">
            <a:off x="8014335" y="3886167"/>
            <a:ext cx="990968" cy="990968"/>
          </a:xfrm>
          <a:prstGeom prst="rect">
            <a:avLst/>
          </a:prstGeom>
        </p:spPr>
      </p:pic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8B9C44F1-5187-D92C-9FFB-5717443EA256}"/>
              </a:ext>
            </a:extLst>
          </p:cNvPr>
          <p:cNvSpPr txBox="1">
            <a:spLocks/>
          </p:cNvSpPr>
          <p:nvPr/>
        </p:nvSpPr>
        <p:spPr>
          <a:xfrm>
            <a:off x="6204146" y="2046353"/>
            <a:ext cx="2454603" cy="18251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r>
              <a:rPr lang="it-IT" sz="13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L’inizio audace di una storia completamente nuova</a:t>
            </a:r>
            <a:br>
              <a:rPr lang="it-IT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it-IT" sz="13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 algn="ctr">
              <a:spcAft>
                <a:spcPts val="600"/>
              </a:spcAft>
              <a:buNone/>
            </a:pP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occasione della mostra «Con i nostri occhi», nell’ambito di Jobel,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Martina Buoncristiano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Direttrice Caritas di Potenza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466F36-77F9-8834-674B-107B3F6318F3}"/>
              </a:ext>
            </a:extLst>
          </p:cNvPr>
          <p:cNvSpPr txBox="1"/>
          <p:nvPr/>
        </p:nvSpPr>
        <p:spPr>
          <a:xfrm>
            <a:off x="634181" y="42549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4738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90A8D-918D-4B97-C68E-9F3C31CBA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cell data - do not delete" hidden="1">
            <a:extLst>
              <a:ext uri="{FF2B5EF4-FFF2-40B4-BE49-F238E27FC236}">
                <a16:creationId xmlns:a16="http://schemas.microsoft.com/office/drawing/2014/main" id="{8F2C1194-7A69-7AD0-6273-B0CF7D208B3A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cell Slide" r:id="rId4" imgW="405" imgH="405" progId="TCLayout.ActiveDocument.1">
                  <p:embed/>
                </p:oleObj>
              </mc:Choice>
              <mc:Fallback>
                <p:oleObj name="thinkcell Slide" r:id="rId4" imgW="405" imgH="405" progId="TCLayout.ActiveDocument.1">
                  <p:embed/>
                  <p:pic>
                    <p:nvPicPr>
                      <p:cNvPr id="2" name="thinkcell data - do not delete" hidden="1">
                        <a:extLst>
                          <a:ext uri="{FF2B5EF4-FFF2-40B4-BE49-F238E27FC236}">
                            <a16:creationId xmlns:a16="http://schemas.microsoft.com/office/drawing/2014/main" id="{8F2C1194-7A69-7AD0-6273-B0CF7D208B3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val 12">
            <a:extLst>
              <a:ext uri="{FF2B5EF4-FFF2-40B4-BE49-F238E27FC236}">
                <a16:creationId xmlns:a16="http://schemas.microsoft.com/office/drawing/2014/main" id="{3F85024D-60B2-C660-0A85-EF41CD3E09EA}"/>
              </a:ext>
            </a:extLst>
          </p:cNvPr>
          <p:cNvSpPr/>
          <p:nvPr/>
        </p:nvSpPr>
        <p:spPr>
          <a:xfrm>
            <a:off x="5854656" y="1422452"/>
            <a:ext cx="3152372" cy="3152372"/>
          </a:xfrm>
          <a:prstGeom prst="ellipse">
            <a:avLst/>
          </a:prstGeom>
          <a:solidFill>
            <a:srgbClr val="F7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noProof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1837FF3-2DB5-6647-029C-7FE83996DD8C}"/>
              </a:ext>
            </a:extLst>
          </p:cNvPr>
          <p:cNvSpPr txBox="1">
            <a:spLocks/>
          </p:cNvSpPr>
          <p:nvPr/>
        </p:nvSpPr>
        <p:spPr>
          <a:xfrm>
            <a:off x="4617124" y="300956"/>
            <a:ext cx="225631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it-IT" sz="600" b="0" spc="300">
                <a:solidFill>
                  <a:schemeClr val="bg1"/>
                </a:solidFill>
              </a:rPr>
              <a:t>APPROCCIO EMERGENZIALE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EB1770A-E7FE-6F46-E4E0-9F7570AC878C}"/>
              </a:ext>
            </a:extLst>
          </p:cNvPr>
          <p:cNvSpPr txBox="1">
            <a:spLocks/>
          </p:cNvSpPr>
          <p:nvPr/>
        </p:nvSpPr>
        <p:spPr>
          <a:xfrm>
            <a:off x="6933605" y="300956"/>
            <a:ext cx="1426624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it-IT" sz="600" b="0" spc="300">
                <a:solidFill>
                  <a:schemeClr val="bg1"/>
                </a:solidFill>
              </a:rPr>
              <a:t>INNOVAZIONE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2DF1F68-9DEE-5559-367A-AECF7F87067B}"/>
              </a:ext>
            </a:extLst>
          </p:cNvPr>
          <p:cNvSpPr txBox="1">
            <a:spLocks/>
          </p:cNvSpPr>
          <p:nvPr/>
        </p:nvSpPr>
        <p:spPr>
          <a:xfrm>
            <a:off x="8422771" y="300956"/>
            <a:ext cx="45126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it-IT" sz="600" b="0" spc="300">
                <a:solidFill>
                  <a:schemeClr val="bg1"/>
                </a:solidFill>
              </a:rPr>
              <a:t>CO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C78C34B-347B-CD9B-5B44-2C340B64077D}"/>
              </a:ext>
            </a:extLst>
          </p:cNvPr>
          <p:cNvGrpSpPr/>
          <p:nvPr/>
        </p:nvGrpSpPr>
        <p:grpSpPr>
          <a:xfrm>
            <a:off x="2080873" y="3844147"/>
            <a:ext cx="3122366" cy="973154"/>
            <a:chOff x="2554408" y="2714049"/>
            <a:chExt cx="3122366" cy="973154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26ED84FD-411C-B52E-D95F-5FDF25966ABF}"/>
                </a:ext>
              </a:extLst>
            </p:cNvPr>
            <p:cNvSpPr/>
            <p:nvPr/>
          </p:nvSpPr>
          <p:spPr>
            <a:xfrm>
              <a:off x="3617649" y="271404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8106B2F-943C-D32D-5ECF-9CB5E9FB1785}"/>
                </a:ext>
              </a:extLst>
            </p:cNvPr>
            <p:cNvSpPr/>
            <p:nvPr/>
          </p:nvSpPr>
          <p:spPr>
            <a:xfrm>
              <a:off x="4703620" y="271404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0809F34-2FBF-CF22-7DE9-FC58EFF37111}"/>
                </a:ext>
              </a:extLst>
            </p:cNvPr>
            <p:cNvSpPr/>
            <p:nvPr/>
          </p:nvSpPr>
          <p:spPr>
            <a:xfrm>
              <a:off x="2554408" y="271404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1" name="Rectangle 126">
              <a:extLst>
                <a:ext uri="{FF2B5EF4-FFF2-40B4-BE49-F238E27FC236}">
                  <a16:creationId xmlns:a16="http://schemas.microsoft.com/office/drawing/2014/main" id="{12E0F939-EA2E-F563-6C73-013D32988ADD}"/>
                </a:ext>
              </a:extLst>
            </p:cNvPr>
            <p:cNvSpPr/>
            <p:nvPr/>
          </p:nvSpPr>
          <p:spPr>
            <a:xfrm>
              <a:off x="4753792" y="2952056"/>
              <a:ext cx="875331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lvl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200" b="1">
                  <a:solidFill>
                    <a:srgbClr val="FFFFFF"/>
                  </a:solidFill>
                  <a:latin typeface="Open Sans"/>
                </a:rPr>
                <a:t>2,6 mln</a:t>
              </a:r>
              <a:endParaRPr lang="it-IT" sz="1200">
                <a:solidFill>
                  <a:srgbClr val="111111"/>
                </a:solidFill>
                <a:latin typeface="Open Sans"/>
              </a:endParaRPr>
            </a:p>
            <a:p>
              <a:pPr lvl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800">
                  <a:solidFill>
                    <a:srgbClr val="FFFFFF"/>
                  </a:solidFill>
                  <a:latin typeface="Open Sans"/>
                </a:rPr>
                <a:t>PASTI</a:t>
              </a:r>
              <a:endParaRPr lang="it-IT" sz="800">
                <a:solidFill>
                  <a:srgbClr val="111111"/>
                </a:solidFill>
                <a:latin typeface="Open Sans"/>
              </a:endParaRPr>
            </a:p>
          </p:txBody>
        </p:sp>
        <p:sp>
          <p:nvSpPr>
            <p:cNvPr id="23" name="Rectangle 126">
              <a:extLst>
                <a:ext uri="{FF2B5EF4-FFF2-40B4-BE49-F238E27FC236}">
                  <a16:creationId xmlns:a16="http://schemas.microsoft.com/office/drawing/2014/main" id="{700AE021-926F-3673-341B-17F151E539C1}"/>
                </a:ext>
              </a:extLst>
            </p:cNvPr>
            <p:cNvSpPr/>
            <p:nvPr/>
          </p:nvSpPr>
          <p:spPr>
            <a:xfrm>
              <a:off x="2586249" y="2952056"/>
              <a:ext cx="918583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/>
                  <a:ea typeface="MS PGothic" pitchFamily="34" charset="-128"/>
                  <a:cs typeface="+mn-cs"/>
                </a:rPr>
                <a:t>1,72 mln</a:t>
              </a:r>
              <a:endParaRPr kumimoji="0" lang="it-IT" sz="1200" b="0" i="0" u="none" strike="noStrike" kern="1200" cap="none" spc="0" normalizeH="0" baseline="0" noProof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/>
                  <a:ea typeface="MS PGothic" pitchFamily="34" charset="-128"/>
                  <a:cs typeface="+mn-cs"/>
                </a:rPr>
                <a:t>PERSONE</a:t>
              </a:r>
              <a:endParaRPr kumimoji="0" lang="it-IT" sz="1600" b="0" i="0" u="none" strike="noStrike" kern="1200" cap="none" spc="0" normalizeH="0" baseline="0" noProof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endParaRPr>
            </a:p>
          </p:txBody>
        </p:sp>
        <p:sp>
          <p:nvSpPr>
            <p:cNvPr id="26" name="Rectangle 126">
              <a:extLst>
                <a:ext uri="{FF2B5EF4-FFF2-40B4-BE49-F238E27FC236}">
                  <a16:creationId xmlns:a16="http://schemas.microsoft.com/office/drawing/2014/main" id="{33ABA929-DC5B-6DE5-3C4C-1C2C13C8DCE7}"/>
                </a:ext>
              </a:extLst>
            </p:cNvPr>
            <p:cNvSpPr/>
            <p:nvPr/>
          </p:nvSpPr>
          <p:spPr>
            <a:xfrm>
              <a:off x="3589658" y="2952056"/>
              <a:ext cx="1043499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/>
                  <a:ea typeface="MS PGothic" pitchFamily="34" charset="-128"/>
                  <a:cs typeface="+mn-cs"/>
                </a:rPr>
                <a:t>7.593</a:t>
              </a:r>
              <a:endParaRPr kumimoji="0" lang="it-IT" sz="1200" b="0" i="0" u="none" strike="noStrike" kern="1200" cap="none" spc="0" normalizeH="0" baseline="0" noProof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Open Sans"/>
                  <a:ea typeface="MS PGothic" pitchFamily="34" charset="-128"/>
                  <a:cs typeface="+mn-cs"/>
                </a:rPr>
                <a:t>PARTNER</a:t>
              </a:r>
              <a:endParaRPr kumimoji="0" lang="it-IT" sz="1600" b="0" i="0" u="none" strike="noStrike" kern="1200" cap="none" spc="0" normalizeH="0" baseline="0" noProof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endParaRPr>
            </a:p>
          </p:txBody>
        </p:sp>
      </p:grpSp>
      <p:sp>
        <p:nvSpPr>
          <p:cNvPr id="27" name="Rectangle 1">
            <a:extLst>
              <a:ext uri="{FF2B5EF4-FFF2-40B4-BE49-F238E27FC236}">
                <a16:creationId xmlns:a16="http://schemas.microsoft.com/office/drawing/2014/main" id="{AB7D6E1F-463E-011B-FF2E-9946936834EB}"/>
              </a:ext>
            </a:extLst>
          </p:cNvPr>
          <p:cNvSpPr/>
          <p:nvPr/>
        </p:nvSpPr>
        <p:spPr>
          <a:xfrm>
            <a:off x="2392705" y="3437849"/>
            <a:ext cx="2810534" cy="311607"/>
          </a:xfrm>
          <a:prstGeom prst="rect">
            <a:avLst/>
          </a:prstGeom>
          <a:noFill/>
        </p:spPr>
        <p:txBody>
          <a:bodyPr wrap="square" lIns="72000" tIns="0" rIns="0" bIns="0" anchor="ctr">
            <a:noAutofit/>
          </a:bodyPr>
          <a:lstStyle/>
          <a:p>
            <a:pPr eaLnBrk="1" fontAlgn="auto" hangingPunct="1">
              <a:spcAft>
                <a:spcPts val="0"/>
              </a:spcAft>
            </a:pPr>
            <a:r>
              <a:rPr lang="it-IT" sz="1400" b="1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Obiettivi chiave 2026-2029</a:t>
            </a:r>
            <a:endParaRPr lang="it-IT" sz="1400" b="1" baseline="30000" dirty="0">
              <a:solidFill>
                <a:schemeClr val="tx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374246FB-B7AC-8212-E293-093ED4976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190" y="1322012"/>
            <a:ext cx="4994198" cy="2135138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>
            <a:prstShdw prst="shdw17">
              <a:srgbClr val="77838F"/>
            </a:prstShdw>
          </a:effectLst>
        </p:spPr>
        <p:txBody>
          <a:bodyPr vert="horz" tIns="60953" bIns="60953" anchor="t" anchorCtr="0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3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La partnership tra Intesa Sanpaolo e </a:t>
            </a:r>
            <a:r>
              <a:rPr kumimoji="0" lang="it-IT" sz="13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Fondazione Banco Alimentare</a:t>
            </a:r>
            <a:r>
              <a:rPr kumimoji="0" lang="it-IT" sz="13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, avviata nel 2018 e confermata fino al 2029, sostiene il </a:t>
            </a:r>
            <a:r>
              <a:rPr kumimoji="0" lang="it-IT" sz="13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recupero e la redistribuzione delle eccedenze alimentari</a:t>
            </a:r>
            <a:r>
              <a:rPr kumimoji="0" lang="it-IT" sz="13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 attraverso 21 organizzazioni regionali, a favore di persone e famiglie in </a:t>
            </a:r>
            <a:r>
              <a:rPr kumimoji="0" lang="it-IT" sz="13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povertà alimentare</a:t>
            </a:r>
            <a:r>
              <a:rPr kumimoji="0" lang="it-IT" sz="13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Open Sans"/>
                <a:ea typeface="MS PGothic" pitchFamily="34" charset="-128"/>
                <a:cs typeface="+mn-cs"/>
              </a:rPr>
              <a:t>.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300" dirty="0">
                <a:solidFill>
                  <a:srgbClr val="111111"/>
                </a:solidFill>
                <a:latin typeface="Open Sans"/>
              </a:rPr>
              <a:t>Sosteniamo progetti dedicati a logistica ed energia rinnovabile, distribuzione alimentare in Sicilia, piattaforma digitale e </a:t>
            </a:r>
            <a:r>
              <a:rPr lang="it-IT" sz="1300" b="1" dirty="0">
                <a:solidFill>
                  <a:srgbClr val="111111"/>
                </a:solidFill>
                <a:latin typeface="Open Sans"/>
              </a:rPr>
              <a:t>rilancio della Giornata Nazionale della Colletta Alimentare</a:t>
            </a:r>
            <a:r>
              <a:rPr lang="it-IT" sz="1300" dirty="0">
                <a:solidFill>
                  <a:srgbClr val="111111"/>
                </a:solidFill>
                <a:latin typeface="Open Sans"/>
              </a:rPr>
              <a:t>, coinvolgimento dei giovani e ricerca d’impatto</a:t>
            </a:r>
            <a:endParaRPr kumimoji="0" lang="it-IT" sz="13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Open Sans"/>
              <a:ea typeface="MS PGothic" pitchFamily="34" charset="-128"/>
              <a:cs typeface="+mn-cs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A7EA09E3-8C19-E6B6-8003-FFA317ED05E2}"/>
              </a:ext>
            </a:extLst>
          </p:cNvPr>
          <p:cNvSpPr txBox="1">
            <a:spLocks/>
          </p:cNvSpPr>
          <p:nvPr/>
        </p:nvSpPr>
        <p:spPr>
          <a:xfrm>
            <a:off x="743815" y="146504"/>
            <a:ext cx="8902709" cy="491286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it-IT" dirty="0"/>
              <a:t>Contrastare la povertà alimentare:</a:t>
            </a:r>
            <a:br>
              <a:rPr lang="it-IT" dirty="0"/>
            </a:br>
            <a:r>
              <a:rPr lang="it-IT" dirty="0"/>
              <a:t>il lavoro con il Banco Alimentare</a:t>
            </a:r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459CD7B1-5963-1046-7664-FD3628B9974D}"/>
              </a:ext>
            </a:extLst>
          </p:cNvPr>
          <p:cNvSpPr txBox="1">
            <a:spLocks/>
          </p:cNvSpPr>
          <p:nvPr/>
        </p:nvSpPr>
        <p:spPr>
          <a:xfrm>
            <a:off x="6204146" y="2046353"/>
            <a:ext cx="2454603" cy="18805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r>
              <a:rPr lang="it-IT" sz="1300" b="1" dirty="0"/>
              <a:t>Quello che a noi sembra la normalità, come poter pranzare la domenica a casa con il pesce in tavola, per molti è un privilegio.</a:t>
            </a:r>
          </a:p>
          <a:p>
            <a:pPr marL="0" indent="0" algn="ctr">
              <a:spcAft>
                <a:spcPts val="600"/>
              </a:spcAft>
              <a:buNone/>
            </a:pPr>
            <a:br>
              <a:rPr lang="it-IT" sz="1100" dirty="0"/>
            </a:br>
            <a:r>
              <a:rPr lang="it-IT" sz="1100" dirty="0"/>
              <a:t>Orazio Frizzi, </a:t>
            </a:r>
            <a:br>
              <a:rPr lang="it-IT" sz="1100" dirty="0"/>
            </a:br>
            <a:r>
              <a:rPr lang="it-IT" sz="1100" dirty="0"/>
              <a:t>responsabile accoglienza </a:t>
            </a:r>
            <a:br>
              <a:rPr lang="it-IT" sz="1100" dirty="0"/>
            </a:br>
            <a:r>
              <a:rPr lang="it-IT" sz="1100" dirty="0"/>
              <a:t>Casa della speranza</a:t>
            </a:r>
            <a:endParaRPr lang="it-IT" sz="1100" i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5" name="Graphic 14" descr="Open quotation mark with solid fill">
            <a:extLst>
              <a:ext uri="{FF2B5EF4-FFF2-40B4-BE49-F238E27FC236}">
                <a16:creationId xmlns:a16="http://schemas.microsoft.com/office/drawing/2014/main" id="{E1AAE99C-6664-39E4-2B24-54A69B956F7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82557" y="1128498"/>
            <a:ext cx="1051048" cy="1051048"/>
          </a:xfrm>
          <a:prstGeom prst="rect">
            <a:avLst/>
          </a:prstGeom>
        </p:spPr>
      </p:pic>
      <p:pic>
        <p:nvPicPr>
          <p:cNvPr id="17" name="Graphic 15" descr="Open quotation mark with solid fill">
            <a:extLst>
              <a:ext uri="{FF2B5EF4-FFF2-40B4-BE49-F238E27FC236}">
                <a16:creationId xmlns:a16="http://schemas.microsoft.com/office/drawing/2014/main" id="{5724BCAE-46C7-53D6-26B3-D169D891F0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800000">
            <a:off x="8016060" y="3651739"/>
            <a:ext cx="990968" cy="99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97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12">
            <a:extLst>
              <a:ext uri="{FF2B5EF4-FFF2-40B4-BE49-F238E27FC236}">
                <a16:creationId xmlns:a16="http://schemas.microsoft.com/office/drawing/2014/main" id="{A68E058D-5CCE-CDF8-027F-D243241263D5}"/>
              </a:ext>
            </a:extLst>
          </p:cNvPr>
          <p:cNvSpPr/>
          <p:nvPr/>
        </p:nvSpPr>
        <p:spPr>
          <a:xfrm>
            <a:off x="5854656" y="1422452"/>
            <a:ext cx="3152372" cy="3152372"/>
          </a:xfrm>
          <a:prstGeom prst="ellipse">
            <a:avLst/>
          </a:prstGeom>
          <a:solidFill>
            <a:srgbClr val="F7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noProof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5AFBBC6-0525-0A99-9F6F-3EE77010FBE8}"/>
              </a:ext>
            </a:extLst>
          </p:cNvPr>
          <p:cNvSpPr txBox="1">
            <a:spLocks/>
          </p:cNvSpPr>
          <p:nvPr/>
        </p:nvSpPr>
        <p:spPr>
          <a:xfrm>
            <a:off x="4617124" y="300956"/>
            <a:ext cx="225631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APPROCCIO EMERGENZIALE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DA6A6DB-8782-5A06-5469-1FBDA5B921CA}"/>
              </a:ext>
            </a:extLst>
          </p:cNvPr>
          <p:cNvSpPr txBox="1">
            <a:spLocks/>
          </p:cNvSpPr>
          <p:nvPr/>
        </p:nvSpPr>
        <p:spPr>
          <a:xfrm>
            <a:off x="6933605" y="300956"/>
            <a:ext cx="1426624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INNOVAZIONE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5EF78FB-AA96-AD54-B1EA-46C62E9305DF}"/>
              </a:ext>
            </a:extLst>
          </p:cNvPr>
          <p:cNvSpPr txBox="1">
            <a:spLocks/>
          </p:cNvSpPr>
          <p:nvPr/>
        </p:nvSpPr>
        <p:spPr>
          <a:xfrm>
            <a:off x="8422771" y="300956"/>
            <a:ext cx="451263" cy="288175"/>
          </a:xfrm>
          <a:prstGeom prst="rect">
            <a:avLst/>
          </a:prstGeom>
        </p:spPr>
        <p:txBody>
          <a:bodyPr lIns="0" tIns="0" rIns="0" bIns="0"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lang="it-IT" sz="1800" b="1" kern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itchFamily="34" charset="-128"/>
                <a:cs typeface="MS PGothic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/>
            <a:r>
              <a:rPr lang="en-GB" sz="600" b="0" spc="30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81D29C43-AF07-7EAB-F8F5-5030B00C15A5}"/>
              </a:ext>
            </a:extLst>
          </p:cNvPr>
          <p:cNvSpPr txBox="1">
            <a:spLocks/>
          </p:cNvSpPr>
          <p:nvPr/>
        </p:nvSpPr>
        <p:spPr>
          <a:xfrm>
            <a:off x="6199197" y="1949172"/>
            <a:ext cx="2423403" cy="19112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MS PGothic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None/>
            </a:pP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Noi crediamo</a:t>
            </a:r>
            <a:b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300" b="1" dirty="0">
                <a:ea typeface="Open Sans" panose="020B0606030504020204" pitchFamily="34" charset="0"/>
                <a:cs typeface="Open Sans" panose="020B0606030504020204" pitchFamily="34" charset="0"/>
              </a:rPr>
              <a:t>che per poter dare un’opportunità concreta ai ragazzi, bisogna partire da chi quella opportunità la offre: quindi, le aziende</a:t>
            </a:r>
          </a:p>
          <a:p>
            <a:pPr marL="0" indent="0" algn="ctr">
              <a:spcAft>
                <a:spcPts val="600"/>
              </a:spcAft>
              <a:buNone/>
            </a:pPr>
            <a:b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Oscar Pasquali,</a:t>
            </a:r>
            <a:b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it-IT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Country Manager Generation Italy</a:t>
            </a:r>
          </a:p>
        </p:txBody>
      </p:sp>
      <p:sp>
        <p:nvSpPr>
          <p:cNvPr id="27" name="Rectangle 1">
            <a:extLst>
              <a:ext uri="{FF2B5EF4-FFF2-40B4-BE49-F238E27FC236}">
                <a16:creationId xmlns:a16="http://schemas.microsoft.com/office/drawing/2014/main" id="{A084CE16-FD0D-A831-99CF-8FF7AD8D4AB5}"/>
              </a:ext>
            </a:extLst>
          </p:cNvPr>
          <p:cNvSpPr/>
          <p:nvPr/>
        </p:nvSpPr>
        <p:spPr>
          <a:xfrm>
            <a:off x="2722894" y="3230060"/>
            <a:ext cx="1950841" cy="566949"/>
          </a:xfrm>
          <a:prstGeom prst="rect">
            <a:avLst/>
          </a:prstGeom>
          <a:solidFill>
            <a:schemeClr val="bg1"/>
          </a:solidFill>
        </p:spPr>
        <p:txBody>
          <a:bodyPr wrap="square" lIns="72000" tIns="0" rIns="0" bIns="0" anchor="ctr">
            <a:noAutofit/>
          </a:bodyPr>
          <a:lstStyle/>
          <a:p>
            <a:pPr eaLnBrk="1" fontAlgn="auto" hangingPunct="1">
              <a:spcAft>
                <a:spcPts val="0"/>
              </a:spcAft>
            </a:pPr>
            <a:r>
              <a:rPr lang="it-IT" sz="1400" b="1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Risultati raggiunti</a:t>
            </a:r>
            <a:endParaRPr lang="it-IT" sz="1400" b="1" baseline="30000" dirty="0">
              <a:solidFill>
                <a:schemeClr val="tx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7730C9B5-732F-42DC-15EF-9CEB9B7DB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189" y="1678818"/>
            <a:ext cx="5070495" cy="1951697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>
            <a:prstShdw prst="shdw17">
              <a:srgbClr val="77838F"/>
            </a:prstShdw>
          </a:effectLst>
        </p:spPr>
        <p:txBody>
          <a:bodyPr vert="horz" tIns="60953" bIns="60953" anchor="t" anchorCtr="0"/>
          <a:lstStyle/>
          <a:p>
            <a:pPr indent="-143996">
              <a:spcAft>
                <a:spcPts val="300"/>
              </a:spcAft>
            </a:pP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Programma attivo in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15 regioni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 avvicina i giovani al mondo del lavoro tramite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corsi di formazione gratuiti,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per colmare il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gap di competenze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La peculiarità e la forza del programma è nel metodo: formare i giovani con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corsi esperienziali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customizzati </a:t>
            </a:r>
            <a:r>
              <a:rPr lang="it-IT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sulla base delle reali </a:t>
            </a:r>
            <a:r>
              <a:rPr lang="it-IT" sz="1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esigenze delle imprese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CC8F7D74-CE19-5162-4D6B-F3E20C19A06A}"/>
              </a:ext>
            </a:extLst>
          </p:cNvPr>
          <p:cNvSpPr txBox="1">
            <a:spLocks/>
          </p:cNvSpPr>
          <p:nvPr/>
        </p:nvSpPr>
        <p:spPr>
          <a:xfrm>
            <a:off x="751189" y="151769"/>
            <a:ext cx="8653292" cy="491286"/>
          </a:xfrm>
          <a:prstGeom prst="rect">
            <a:avLst/>
          </a:prstGeom>
        </p:spPr>
        <p:txBody>
          <a:bodyPr lIns="0" tIns="0" rIns="0" bIns="0"/>
          <a:lstStyle>
            <a:defPPr>
              <a:defRPr lang="it-IT"/>
            </a:defPPr>
            <a:lvl1pPr eaLnBrk="1" fontAlgn="auto" hangingPunct="1">
              <a:spcAft>
                <a:spcPts val="0"/>
              </a:spcAft>
              <a:defRPr sz="2600" b="1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defRPr>
            </a:lvl1pPr>
            <a:lvl2pPr>
              <a:defRPr>
                <a:latin typeface="Arial" charset="0"/>
              </a:defRPr>
            </a:lvl2pPr>
            <a:lvl3pPr>
              <a:defRPr>
                <a:latin typeface="Arial" charset="0"/>
              </a:defRPr>
            </a:lvl3pPr>
            <a:lvl4pPr>
              <a:defRPr>
                <a:latin typeface="Arial" charset="0"/>
              </a:defRPr>
            </a:lvl4pPr>
            <a:lvl5pPr>
              <a:defRPr>
                <a:latin typeface="Arial" charset="0"/>
              </a:defRPr>
            </a:lvl5pPr>
            <a:lvl6pPr>
              <a:defRPr>
                <a:latin typeface="Arial" charset="0"/>
              </a:defRPr>
            </a:lvl6pPr>
            <a:lvl7pPr>
              <a:defRPr>
                <a:latin typeface="Arial" charset="0"/>
              </a:defRPr>
            </a:lvl7pPr>
            <a:lvl8pPr>
              <a:defRPr>
                <a:latin typeface="Arial" charset="0"/>
              </a:defRPr>
            </a:lvl8pPr>
            <a:lvl9pPr>
              <a:defRPr>
                <a:latin typeface="Arial" charset="0"/>
              </a:defRPr>
            </a:lvl9pPr>
          </a:lstStyle>
          <a:p>
            <a:r>
              <a:rPr lang="en-GB" dirty="0"/>
              <a:t>Giovani e Lavoro:</a:t>
            </a:r>
            <a:br>
              <a:rPr lang="en-GB" dirty="0"/>
            </a:br>
            <a:r>
              <a:rPr lang="en-GB" dirty="0" err="1"/>
              <a:t>creare</a:t>
            </a:r>
            <a:r>
              <a:rPr lang="en-GB" dirty="0"/>
              <a:t> </a:t>
            </a:r>
            <a:r>
              <a:rPr lang="en-GB" dirty="0" err="1"/>
              <a:t>opportunità</a:t>
            </a:r>
            <a:r>
              <a:rPr lang="en-GB" dirty="0"/>
              <a:t> </a:t>
            </a:r>
            <a:r>
              <a:rPr lang="en-GB" dirty="0" err="1"/>
              <a:t>attraverso</a:t>
            </a:r>
            <a:r>
              <a:rPr lang="en-GB" dirty="0"/>
              <a:t> la </a:t>
            </a:r>
            <a:br>
              <a:rPr lang="en-GB" dirty="0"/>
            </a:br>
            <a:r>
              <a:rPr lang="en-GB" dirty="0" err="1"/>
              <a:t>collaborazione</a:t>
            </a:r>
            <a:r>
              <a:rPr lang="en-GB" dirty="0"/>
              <a:t> con le </a:t>
            </a:r>
            <a:r>
              <a:rPr lang="en-GB" dirty="0" err="1"/>
              <a:t>imprese</a:t>
            </a:r>
            <a:endParaRPr lang="en-GB" dirty="0"/>
          </a:p>
        </p:txBody>
      </p:sp>
      <p:grpSp>
        <p:nvGrpSpPr>
          <p:cNvPr id="38" name="Gruppo 37">
            <a:extLst>
              <a:ext uri="{FF2B5EF4-FFF2-40B4-BE49-F238E27FC236}">
                <a16:creationId xmlns:a16="http://schemas.microsoft.com/office/drawing/2014/main" id="{3CCC91E2-F941-0DC9-7B79-E0942322C1E7}"/>
              </a:ext>
            </a:extLst>
          </p:cNvPr>
          <p:cNvGrpSpPr/>
          <p:nvPr/>
        </p:nvGrpSpPr>
        <p:grpSpPr>
          <a:xfrm>
            <a:off x="2088346" y="3821489"/>
            <a:ext cx="3122366" cy="973154"/>
            <a:chOff x="1396858" y="3821489"/>
            <a:chExt cx="3122366" cy="973154"/>
          </a:xfrm>
        </p:grpSpPr>
        <p:sp>
          <p:nvSpPr>
            <p:cNvPr id="19" name="Oval 36">
              <a:extLst>
                <a:ext uri="{FF2B5EF4-FFF2-40B4-BE49-F238E27FC236}">
                  <a16:creationId xmlns:a16="http://schemas.microsoft.com/office/drawing/2014/main" id="{93FC585F-C844-82C2-4B25-DF5F059A7CD7}"/>
                </a:ext>
              </a:extLst>
            </p:cNvPr>
            <p:cNvSpPr/>
            <p:nvPr/>
          </p:nvSpPr>
          <p:spPr>
            <a:xfrm>
              <a:off x="2460099" y="382148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Oval 34">
              <a:extLst>
                <a:ext uri="{FF2B5EF4-FFF2-40B4-BE49-F238E27FC236}">
                  <a16:creationId xmlns:a16="http://schemas.microsoft.com/office/drawing/2014/main" id="{423E15EF-BBF3-3551-57F1-B77C52520782}"/>
                </a:ext>
              </a:extLst>
            </p:cNvPr>
            <p:cNvSpPr/>
            <p:nvPr/>
          </p:nvSpPr>
          <p:spPr>
            <a:xfrm>
              <a:off x="3546070" y="382148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2" name="Oval 38">
              <a:extLst>
                <a:ext uri="{FF2B5EF4-FFF2-40B4-BE49-F238E27FC236}">
                  <a16:creationId xmlns:a16="http://schemas.microsoft.com/office/drawing/2014/main" id="{22646606-F179-663A-0C6B-1D4EC8A18F1A}"/>
                </a:ext>
              </a:extLst>
            </p:cNvPr>
            <p:cNvSpPr/>
            <p:nvPr/>
          </p:nvSpPr>
          <p:spPr>
            <a:xfrm>
              <a:off x="1396858" y="3821489"/>
              <a:ext cx="973154" cy="97315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Rectangle 126">
              <a:extLst>
                <a:ext uri="{FF2B5EF4-FFF2-40B4-BE49-F238E27FC236}">
                  <a16:creationId xmlns:a16="http://schemas.microsoft.com/office/drawing/2014/main" id="{5B1FB947-94A6-5649-7110-C9F5B53B9786}"/>
                </a:ext>
              </a:extLst>
            </p:cNvPr>
            <p:cNvSpPr/>
            <p:nvPr/>
          </p:nvSpPr>
          <p:spPr>
            <a:xfrm>
              <a:off x="3596242" y="4059496"/>
              <a:ext cx="875331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1200" b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&gt;2.500</a:t>
              </a:r>
            </a:p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IMPRESE COINVOLTE</a:t>
              </a:r>
              <a:endParaRPr lang="it-IT" sz="800" baseline="30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5" name="Rectangle 126">
              <a:extLst>
                <a:ext uri="{FF2B5EF4-FFF2-40B4-BE49-F238E27FC236}">
                  <a16:creationId xmlns:a16="http://schemas.microsoft.com/office/drawing/2014/main" id="{61318598-0633-84A8-8615-E604F867A9CB}"/>
                </a:ext>
              </a:extLst>
            </p:cNvPr>
            <p:cNvSpPr/>
            <p:nvPr/>
          </p:nvSpPr>
          <p:spPr>
            <a:xfrm>
              <a:off x="1428699" y="4059496"/>
              <a:ext cx="918583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1200" b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&gt;6.000</a:t>
              </a:r>
            </a:p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GIOVANI </a:t>
              </a:r>
              <a:b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FORMATI</a:t>
              </a:r>
              <a:endParaRPr lang="it-IT" sz="800" baseline="30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Rectangle 126">
              <a:extLst>
                <a:ext uri="{FF2B5EF4-FFF2-40B4-BE49-F238E27FC236}">
                  <a16:creationId xmlns:a16="http://schemas.microsoft.com/office/drawing/2014/main" id="{6E187480-145F-8D9D-377A-A24AD33ED2ED}"/>
                </a:ext>
              </a:extLst>
            </p:cNvPr>
            <p:cNvSpPr/>
            <p:nvPr/>
          </p:nvSpPr>
          <p:spPr>
            <a:xfrm>
              <a:off x="2432108" y="4059496"/>
              <a:ext cx="1043499" cy="4971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1200" b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&gt;80%</a:t>
              </a:r>
            </a:p>
            <a:p>
              <a:pPr algn="ctr">
                <a:spcAft>
                  <a:spcPts val="0"/>
                </a:spcAft>
                <a:buClr>
                  <a:schemeClr val="bg1">
                    <a:lumMod val="50000"/>
                  </a:schemeClr>
                </a:buClr>
              </a:pPr>
              <a:r>
                <a:rPr lang="it-IT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TASSO DI ASSUNZIONE </a:t>
              </a:r>
              <a:endParaRPr lang="it-IT" sz="800" baseline="300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pic>
        <p:nvPicPr>
          <p:cNvPr id="48" name="Graphic 14" descr="Open quotation mark with solid fill">
            <a:extLst>
              <a:ext uri="{FF2B5EF4-FFF2-40B4-BE49-F238E27FC236}">
                <a16:creationId xmlns:a16="http://schemas.microsoft.com/office/drawing/2014/main" id="{A2A09BEB-90A8-3972-220B-DB4F8DA210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7466" y="995305"/>
            <a:ext cx="1051048" cy="1051048"/>
          </a:xfrm>
          <a:prstGeom prst="rect">
            <a:avLst/>
          </a:prstGeom>
        </p:spPr>
      </p:pic>
      <p:pic>
        <p:nvPicPr>
          <p:cNvPr id="50" name="Graphic 15" descr="Open quotation mark with solid fill">
            <a:extLst>
              <a:ext uri="{FF2B5EF4-FFF2-40B4-BE49-F238E27FC236}">
                <a16:creationId xmlns:a16="http://schemas.microsoft.com/office/drawing/2014/main" id="{32AF2550-5287-BB0B-4CC5-8EC7651C40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8014335" y="3886167"/>
            <a:ext cx="990968" cy="99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57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6323D-FBC8-000F-035B-44E3121FC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igura a mano libera 5">
            <a:extLst>
              <a:ext uri="{FF2B5EF4-FFF2-40B4-BE49-F238E27FC236}">
                <a16:creationId xmlns:a16="http://schemas.microsoft.com/office/drawing/2014/main" id="{480CBC41-2FFB-213B-A561-DB962526D4A1}"/>
              </a:ext>
            </a:extLst>
          </p:cNvPr>
          <p:cNvSpPr/>
          <p:nvPr/>
        </p:nvSpPr>
        <p:spPr>
          <a:xfrm rot="20686196">
            <a:off x="-1588" y="-606425"/>
            <a:ext cx="4613276" cy="1233488"/>
          </a:xfrm>
          <a:custGeom>
            <a:avLst/>
            <a:gdLst>
              <a:gd name="connsiteX0" fmla="*/ 0 w 9746788"/>
              <a:gd name="connsiteY0" fmla="*/ 0 h 2448000"/>
              <a:gd name="connsiteX1" fmla="*/ 9746788 w 9746788"/>
              <a:gd name="connsiteY1" fmla="*/ 0 h 2448000"/>
              <a:gd name="connsiteX2" fmla="*/ 9746788 w 9746788"/>
              <a:gd name="connsiteY2" fmla="*/ 2448000 h 2448000"/>
              <a:gd name="connsiteX3" fmla="*/ 0 w 9746788"/>
              <a:gd name="connsiteY3" fmla="*/ 2448000 h 2448000"/>
              <a:gd name="connsiteX4" fmla="*/ 0 w 9746788"/>
              <a:gd name="connsiteY4" fmla="*/ 0 h 2448000"/>
              <a:gd name="connsiteX0" fmla="*/ 0 w 9746788"/>
              <a:gd name="connsiteY0" fmla="*/ 0 h 2449464"/>
              <a:gd name="connsiteX1" fmla="*/ 9746788 w 9746788"/>
              <a:gd name="connsiteY1" fmla="*/ 0 h 2449464"/>
              <a:gd name="connsiteX2" fmla="*/ 8974352 w 9746788"/>
              <a:gd name="connsiteY2" fmla="*/ 2449464 h 2449464"/>
              <a:gd name="connsiteX3" fmla="*/ 0 w 9746788"/>
              <a:gd name="connsiteY3" fmla="*/ 2448000 h 2449464"/>
              <a:gd name="connsiteX4" fmla="*/ 0 w 9746788"/>
              <a:gd name="connsiteY4" fmla="*/ 0 h 2449464"/>
              <a:gd name="connsiteX0" fmla="*/ 0 w 9220400"/>
              <a:gd name="connsiteY0" fmla="*/ 0 h 2449464"/>
              <a:gd name="connsiteX1" fmla="*/ 9220400 w 9220400"/>
              <a:gd name="connsiteY1" fmla="*/ 1016281 h 2449464"/>
              <a:gd name="connsiteX2" fmla="*/ 8974352 w 9220400"/>
              <a:gd name="connsiteY2" fmla="*/ 2449464 h 2449464"/>
              <a:gd name="connsiteX3" fmla="*/ 0 w 9220400"/>
              <a:gd name="connsiteY3" fmla="*/ 2448000 h 2449464"/>
              <a:gd name="connsiteX4" fmla="*/ 0 w 9220400"/>
              <a:gd name="connsiteY4" fmla="*/ 0 h 2449464"/>
              <a:gd name="connsiteX0" fmla="*/ 0 w 9136593"/>
              <a:gd name="connsiteY0" fmla="*/ 0 h 2449464"/>
              <a:gd name="connsiteX1" fmla="*/ 9136593 w 9136593"/>
              <a:gd name="connsiteY1" fmla="*/ 1504439 h 2449464"/>
              <a:gd name="connsiteX2" fmla="*/ 8974352 w 9136593"/>
              <a:gd name="connsiteY2" fmla="*/ 2449464 h 2449464"/>
              <a:gd name="connsiteX3" fmla="*/ 0 w 9136593"/>
              <a:gd name="connsiteY3" fmla="*/ 2448000 h 2449464"/>
              <a:gd name="connsiteX4" fmla="*/ 0 w 9136593"/>
              <a:gd name="connsiteY4" fmla="*/ 0 h 2449464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117546 w 9136593"/>
              <a:gd name="connsiteY0" fmla="*/ 0 h 1720257"/>
              <a:gd name="connsiteX1" fmla="*/ 9136593 w 9136593"/>
              <a:gd name="connsiteY1" fmla="*/ 775232 h 1720257"/>
              <a:gd name="connsiteX2" fmla="*/ 8974352 w 9136593"/>
              <a:gd name="connsiteY2" fmla="*/ 1720257 h 1720257"/>
              <a:gd name="connsiteX3" fmla="*/ 0 w 9136593"/>
              <a:gd name="connsiteY3" fmla="*/ 1718793 h 1720257"/>
              <a:gd name="connsiteX4" fmla="*/ 117546 w 9136593"/>
              <a:gd name="connsiteY4" fmla="*/ 0 h 1720257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24516 w 8974352"/>
              <a:gd name="connsiteY0" fmla="*/ 0 h 1910186"/>
              <a:gd name="connsiteX1" fmla="*/ 8812931 w 8974352"/>
              <a:gd name="connsiteY1" fmla="*/ 1508786 h 1910186"/>
              <a:gd name="connsiteX2" fmla="*/ 8974352 w 8974352"/>
              <a:gd name="connsiteY2" fmla="*/ 1910186 h 1910186"/>
              <a:gd name="connsiteX3" fmla="*/ 0 w 8974352"/>
              <a:gd name="connsiteY3" fmla="*/ 1908722 h 1910186"/>
              <a:gd name="connsiteX4" fmla="*/ 24516 w 8974352"/>
              <a:gd name="connsiteY4" fmla="*/ 0 h 1910186"/>
              <a:gd name="connsiteX0" fmla="*/ 24516 w 9036669"/>
              <a:gd name="connsiteY0" fmla="*/ 0 h 1910186"/>
              <a:gd name="connsiteX1" fmla="*/ 9036669 w 9036669"/>
              <a:gd name="connsiteY1" fmla="*/ 1547197 h 1910186"/>
              <a:gd name="connsiteX2" fmla="*/ 8974352 w 9036669"/>
              <a:gd name="connsiteY2" fmla="*/ 1910186 h 1910186"/>
              <a:gd name="connsiteX3" fmla="*/ 0 w 9036669"/>
              <a:gd name="connsiteY3" fmla="*/ 1908722 h 1910186"/>
              <a:gd name="connsiteX4" fmla="*/ 24516 w 9036669"/>
              <a:gd name="connsiteY4" fmla="*/ 0 h 1910186"/>
              <a:gd name="connsiteX0" fmla="*/ 24516 w 9037769"/>
              <a:gd name="connsiteY0" fmla="*/ 0 h 1910186"/>
              <a:gd name="connsiteX1" fmla="*/ 9037769 w 9037769"/>
              <a:gd name="connsiteY1" fmla="*/ 1902949 h 1910186"/>
              <a:gd name="connsiteX2" fmla="*/ 8974352 w 9037769"/>
              <a:gd name="connsiteY2" fmla="*/ 1910186 h 1910186"/>
              <a:gd name="connsiteX3" fmla="*/ 0 w 9037769"/>
              <a:gd name="connsiteY3" fmla="*/ 1908722 h 1910186"/>
              <a:gd name="connsiteX4" fmla="*/ 24516 w 9037769"/>
              <a:gd name="connsiteY4" fmla="*/ 0 h 1910186"/>
              <a:gd name="connsiteX0" fmla="*/ 17758 w 9037769"/>
              <a:gd name="connsiteY0" fmla="*/ 0 h 1758889"/>
              <a:gd name="connsiteX1" fmla="*/ 9037769 w 9037769"/>
              <a:gd name="connsiteY1" fmla="*/ 1751652 h 1758889"/>
              <a:gd name="connsiteX2" fmla="*/ 8974352 w 9037769"/>
              <a:gd name="connsiteY2" fmla="*/ 1758889 h 1758889"/>
              <a:gd name="connsiteX3" fmla="*/ 0 w 9037769"/>
              <a:gd name="connsiteY3" fmla="*/ 1757425 h 1758889"/>
              <a:gd name="connsiteX4" fmla="*/ 17758 w 9037769"/>
              <a:gd name="connsiteY4" fmla="*/ 0 h 1758889"/>
              <a:gd name="connsiteX0" fmla="*/ 213007 w 9233018"/>
              <a:gd name="connsiteY0" fmla="*/ 0 h 1758889"/>
              <a:gd name="connsiteX1" fmla="*/ 9233018 w 9233018"/>
              <a:gd name="connsiteY1" fmla="*/ 1751652 h 1758889"/>
              <a:gd name="connsiteX2" fmla="*/ 9169601 w 9233018"/>
              <a:gd name="connsiteY2" fmla="*/ 1758889 h 1758889"/>
              <a:gd name="connsiteX3" fmla="*/ -1 w 9233018"/>
              <a:gd name="connsiteY3" fmla="*/ 1720658 h 1758889"/>
              <a:gd name="connsiteX4" fmla="*/ 213007 w 9233018"/>
              <a:gd name="connsiteY4" fmla="*/ 0 h 1758889"/>
              <a:gd name="connsiteX0" fmla="*/ 213007 w 9233018"/>
              <a:gd name="connsiteY0" fmla="*/ 0 h 1798514"/>
              <a:gd name="connsiteX1" fmla="*/ 9233018 w 9233018"/>
              <a:gd name="connsiteY1" fmla="*/ 1751652 h 1798514"/>
              <a:gd name="connsiteX2" fmla="*/ 9218312 w 9233018"/>
              <a:gd name="connsiteY2" fmla="*/ 1798514 h 1798514"/>
              <a:gd name="connsiteX3" fmla="*/ -1 w 9233018"/>
              <a:gd name="connsiteY3" fmla="*/ 1720658 h 1798514"/>
              <a:gd name="connsiteX4" fmla="*/ 213007 w 9233018"/>
              <a:gd name="connsiteY4" fmla="*/ 0 h 1798514"/>
              <a:gd name="connsiteX0" fmla="*/ 213007 w 9232004"/>
              <a:gd name="connsiteY0" fmla="*/ 0 h 1801249"/>
              <a:gd name="connsiteX1" fmla="*/ 9232005 w 9232004"/>
              <a:gd name="connsiteY1" fmla="*/ 1801249 h 1801249"/>
              <a:gd name="connsiteX2" fmla="*/ 9218312 w 9232004"/>
              <a:gd name="connsiteY2" fmla="*/ 1798514 h 1801249"/>
              <a:gd name="connsiteX3" fmla="*/ -1 w 9232004"/>
              <a:gd name="connsiteY3" fmla="*/ 1720658 h 1801249"/>
              <a:gd name="connsiteX4" fmla="*/ 213007 w 9232004"/>
              <a:gd name="connsiteY4" fmla="*/ 0 h 1801249"/>
              <a:gd name="connsiteX0" fmla="*/ 213009 w 9805231"/>
              <a:gd name="connsiteY0" fmla="*/ 0 h 1920782"/>
              <a:gd name="connsiteX1" fmla="*/ 9232007 w 9805231"/>
              <a:gd name="connsiteY1" fmla="*/ 1801249 h 1920782"/>
              <a:gd name="connsiteX2" fmla="*/ 9805231 w 9805231"/>
              <a:gd name="connsiteY2" fmla="*/ 1920782 h 1920782"/>
              <a:gd name="connsiteX3" fmla="*/ 1 w 9805231"/>
              <a:gd name="connsiteY3" fmla="*/ 1720658 h 1920782"/>
              <a:gd name="connsiteX4" fmla="*/ 213009 w 9805231"/>
              <a:gd name="connsiteY4" fmla="*/ 0 h 1920782"/>
              <a:gd name="connsiteX0" fmla="*/ 183037 w 9775259"/>
              <a:gd name="connsiteY0" fmla="*/ 0 h 1920782"/>
              <a:gd name="connsiteX1" fmla="*/ 9202035 w 9775259"/>
              <a:gd name="connsiteY1" fmla="*/ 1801249 h 1920782"/>
              <a:gd name="connsiteX2" fmla="*/ 9775259 w 9775259"/>
              <a:gd name="connsiteY2" fmla="*/ 1920782 h 1920782"/>
              <a:gd name="connsiteX3" fmla="*/ 0 w 9775259"/>
              <a:gd name="connsiteY3" fmla="*/ 1500030 h 1920782"/>
              <a:gd name="connsiteX4" fmla="*/ 183037 w 9775259"/>
              <a:gd name="connsiteY4" fmla="*/ 0 h 1920782"/>
              <a:gd name="connsiteX0" fmla="*/ 126790 w 9719012"/>
              <a:gd name="connsiteY0" fmla="*/ 0 h 1920782"/>
              <a:gd name="connsiteX1" fmla="*/ 9145788 w 9719012"/>
              <a:gd name="connsiteY1" fmla="*/ 1801249 h 1920782"/>
              <a:gd name="connsiteX2" fmla="*/ 9719012 w 9719012"/>
              <a:gd name="connsiteY2" fmla="*/ 1920782 h 1920782"/>
              <a:gd name="connsiteX3" fmla="*/ 0 w 9719012"/>
              <a:gd name="connsiteY3" fmla="*/ 1384324 h 1920782"/>
              <a:gd name="connsiteX4" fmla="*/ 126790 w 9719012"/>
              <a:gd name="connsiteY4" fmla="*/ 0 h 1920782"/>
              <a:gd name="connsiteX0" fmla="*/ 114801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1 w 9719012"/>
              <a:gd name="connsiteY4" fmla="*/ 0 h 1918151"/>
              <a:gd name="connsiteX0" fmla="*/ 114800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0 w 9719012"/>
              <a:gd name="connsiteY4" fmla="*/ 0 h 1918151"/>
              <a:gd name="connsiteX0" fmla="*/ 193030 w 9719012"/>
              <a:gd name="connsiteY0" fmla="*/ 0 h 1902527"/>
              <a:gd name="connsiteX1" fmla="*/ 9145788 w 9719012"/>
              <a:gd name="connsiteY1" fmla="*/ 1782994 h 1902527"/>
              <a:gd name="connsiteX2" fmla="*/ 9719012 w 9719012"/>
              <a:gd name="connsiteY2" fmla="*/ 1902527 h 1902527"/>
              <a:gd name="connsiteX3" fmla="*/ 0 w 9719012"/>
              <a:gd name="connsiteY3" fmla="*/ 1366069 h 1902527"/>
              <a:gd name="connsiteX4" fmla="*/ 193030 w 9719012"/>
              <a:gd name="connsiteY4" fmla="*/ 0 h 1902527"/>
              <a:gd name="connsiteX0" fmla="*/ 193030 w 10621430"/>
              <a:gd name="connsiteY0" fmla="*/ 0 h 2082758"/>
              <a:gd name="connsiteX1" fmla="*/ 9145788 w 10621430"/>
              <a:gd name="connsiteY1" fmla="*/ 1782994 h 2082758"/>
              <a:gd name="connsiteX2" fmla="*/ 10621430 w 10621430"/>
              <a:gd name="connsiteY2" fmla="*/ 2082759 h 2082758"/>
              <a:gd name="connsiteX3" fmla="*/ 0 w 10621430"/>
              <a:gd name="connsiteY3" fmla="*/ 1366069 h 2082758"/>
              <a:gd name="connsiteX4" fmla="*/ 193030 w 10621430"/>
              <a:gd name="connsiteY4" fmla="*/ 0 h 2082758"/>
              <a:gd name="connsiteX0" fmla="*/ 193030 w 10621432"/>
              <a:gd name="connsiteY0" fmla="*/ 0 h 2082759"/>
              <a:gd name="connsiteX1" fmla="*/ 10621431 w 10621432"/>
              <a:gd name="connsiteY1" fmla="*/ 2082758 h 2082759"/>
              <a:gd name="connsiteX2" fmla="*/ 10621430 w 10621432"/>
              <a:gd name="connsiteY2" fmla="*/ 2082759 h 2082759"/>
              <a:gd name="connsiteX3" fmla="*/ 0 w 10621432"/>
              <a:gd name="connsiteY3" fmla="*/ 1366069 h 2082759"/>
              <a:gd name="connsiteX4" fmla="*/ 193030 w 10621432"/>
              <a:gd name="connsiteY4" fmla="*/ 0 h 2082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432" h="2082759">
                <a:moveTo>
                  <a:pt x="193030" y="0"/>
                </a:moveTo>
                <a:lnTo>
                  <a:pt x="10621431" y="2082758"/>
                </a:lnTo>
                <a:lnTo>
                  <a:pt x="10621430" y="2082759"/>
                </a:lnTo>
                <a:lnTo>
                  <a:pt x="0" y="1366069"/>
                </a:lnTo>
                <a:lnTo>
                  <a:pt x="193030" y="0"/>
                </a:lnTo>
                <a:close/>
              </a:path>
            </a:pathLst>
          </a:custGeom>
          <a:solidFill>
            <a:srgbClr val="003A79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60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AC6F7F3-4B58-85AA-CFD8-F1747F983AF7}"/>
              </a:ext>
            </a:extLst>
          </p:cNvPr>
          <p:cNvSpPr txBox="1">
            <a:spLocks/>
          </p:cNvSpPr>
          <p:nvPr/>
        </p:nvSpPr>
        <p:spPr>
          <a:xfrm>
            <a:off x="1481179" y="2220912"/>
            <a:ext cx="6423025" cy="70167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Creare valore economico, </a:t>
            </a:r>
            <a:b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</a:br>
            <a:r>
              <a:rPr lang="it-IT" sz="2800" b="1" dirty="0">
                <a:solidFill>
                  <a:srgbClr val="003A79"/>
                </a:solidFill>
                <a:latin typeface="Century Gothic" pitchFamily="34" charset="0"/>
                <a:ea typeface="+mj-ea"/>
                <a:cs typeface="Arial"/>
              </a:rPr>
              <a:t>generare bene comune</a:t>
            </a:r>
          </a:p>
        </p:txBody>
      </p:sp>
    </p:spTree>
    <p:extLst>
      <p:ext uri="{BB962C8B-B14F-4D97-AF65-F5344CB8AC3E}">
        <p14:creationId xmlns:p14="http://schemas.microsoft.com/office/powerpoint/2010/main" val="367589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66EEF-F672-67A3-B243-D2374DE5B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igura a mano libera 5">
            <a:extLst>
              <a:ext uri="{FF2B5EF4-FFF2-40B4-BE49-F238E27FC236}">
                <a16:creationId xmlns:a16="http://schemas.microsoft.com/office/drawing/2014/main" id="{9FED0EE7-E8F6-A517-1305-E4FCE56DCCFB}"/>
              </a:ext>
            </a:extLst>
          </p:cNvPr>
          <p:cNvSpPr/>
          <p:nvPr/>
        </p:nvSpPr>
        <p:spPr>
          <a:xfrm rot="20686196">
            <a:off x="-1588" y="-606425"/>
            <a:ext cx="4613276" cy="1233488"/>
          </a:xfrm>
          <a:custGeom>
            <a:avLst/>
            <a:gdLst>
              <a:gd name="connsiteX0" fmla="*/ 0 w 9746788"/>
              <a:gd name="connsiteY0" fmla="*/ 0 h 2448000"/>
              <a:gd name="connsiteX1" fmla="*/ 9746788 w 9746788"/>
              <a:gd name="connsiteY1" fmla="*/ 0 h 2448000"/>
              <a:gd name="connsiteX2" fmla="*/ 9746788 w 9746788"/>
              <a:gd name="connsiteY2" fmla="*/ 2448000 h 2448000"/>
              <a:gd name="connsiteX3" fmla="*/ 0 w 9746788"/>
              <a:gd name="connsiteY3" fmla="*/ 2448000 h 2448000"/>
              <a:gd name="connsiteX4" fmla="*/ 0 w 9746788"/>
              <a:gd name="connsiteY4" fmla="*/ 0 h 2448000"/>
              <a:gd name="connsiteX0" fmla="*/ 0 w 9746788"/>
              <a:gd name="connsiteY0" fmla="*/ 0 h 2449464"/>
              <a:gd name="connsiteX1" fmla="*/ 9746788 w 9746788"/>
              <a:gd name="connsiteY1" fmla="*/ 0 h 2449464"/>
              <a:gd name="connsiteX2" fmla="*/ 8974352 w 9746788"/>
              <a:gd name="connsiteY2" fmla="*/ 2449464 h 2449464"/>
              <a:gd name="connsiteX3" fmla="*/ 0 w 9746788"/>
              <a:gd name="connsiteY3" fmla="*/ 2448000 h 2449464"/>
              <a:gd name="connsiteX4" fmla="*/ 0 w 9746788"/>
              <a:gd name="connsiteY4" fmla="*/ 0 h 2449464"/>
              <a:gd name="connsiteX0" fmla="*/ 0 w 9220400"/>
              <a:gd name="connsiteY0" fmla="*/ 0 h 2449464"/>
              <a:gd name="connsiteX1" fmla="*/ 9220400 w 9220400"/>
              <a:gd name="connsiteY1" fmla="*/ 1016281 h 2449464"/>
              <a:gd name="connsiteX2" fmla="*/ 8974352 w 9220400"/>
              <a:gd name="connsiteY2" fmla="*/ 2449464 h 2449464"/>
              <a:gd name="connsiteX3" fmla="*/ 0 w 9220400"/>
              <a:gd name="connsiteY3" fmla="*/ 2448000 h 2449464"/>
              <a:gd name="connsiteX4" fmla="*/ 0 w 9220400"/>
              <a:gd name="connsiteY4" fmla="*/ 0 h 2449464"/>
              <a:gd name="connsiteX0" fmla="*/ 0 w 9136593"/>
              <a:gd name="connsiteY0" fmla="*/ 0 h 2449464"/>
              <a:gd name="connsiteX1" fmla="*/ 9136593 w 9136593"/>
              <a:gd name="connsiteY1" fmla="*/ 1504439 h 2449464"/>
              <a:gd name="connsiteX2" fmla="*/ 8974352 w 9136593"/>
              <a:gd name="connsiteY2" fmla="*/ 2449464 h 2449464"/>
              <a:gd name="connsiteX3" fmla="*/ 0 w 9136593"/>
              <a:gd name="connsiteY3" fmla="*/ 2448000 h 2449464"/>
              <a:gd name="connsiteX4" fmla="*/ 0 w 9136593"/>
              <a:gd name="connsiteY4" fmla="*/ 0 h 2449464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117546 w 9136593"/>
              <a:gd name="connsiteY0" fmla="*/ 0 h 1720257"/>
              <a:gd name="connsiteX1" fmla="*/ 9136593 w 9136593"/>
              <a:gd name="connsiteY1" fmla="*/ 775232 h 1720257"/>
              <a:gd name="connsiteX2" fmla="*/ 8974352 w 9136593"/>
              <a:gd name="connsiteY2" fmla="*/ 1720257 h 1720257"/>
              <a:gd name="connsiteX3" fmla="*/ 0 w 9136593"/>
              <a:gd name="connsiteY3" fmla="*/ 1718793 h 1720257"/>
              <a:gd name="connsiteX4" fmla="*/ 117546 w 9136593"/>
              <a:gd name="connsiteY4" fmla="*/ 0 h 1720257"/>
              <a:gd name="connsiteX0" fmla="*/ 24516 w 9136593"/>
              <a:gd name="connsiteY0" fmla="*/ 0 h 1910186"/>
              <a:gd name="connsiteX1" fmla="*/ 9136593 w 9136593"/>
              <a:gd name="connsiteY1" fmla="*/ 965161 h 1910186"/>
              <a:gd name="connsiteX2" fmla="*/ 8974352 w 9136593"/>
              <a:gd name="connsiteY2" fmla="*/ 1910186 h 1910186"/>
              <a:gd name="connsiteX3" fmla="*/ 0 w 9136593"/>
              <a:gd name="connsiteY3" fmla="*/ 1908722 h 1910186"/>
              <a:gd name="connsiteX4" fmla="*/ 24516 w 9136593"/>
              <a:gd name="connsiteY4" fmla="*/ 0 h 1910186"/>
              <a:gd name="connsiteX0" fmla="*/ 24516 w 8974352"/>
              <a:gd name="connsiteY0" fmla="*/ 0 h 1910186"/>
              <a:gd name="connsiteX1" fmla="*/ 8812931 w 8974352"/>
              <a:gd name="connsiteY1" fmla="*/ 1508786 h 1910186"/>
              <a:gd name="connsiteX2" fmla="*/ 8974352 w 8974352"/>
              <a:gd name="connsiteY2" fmla="*/ 1910186 h 1910186"/>
              <a:gd name="connsiteX3" fmla="*/ 0 w 8974352"/>
              <a:gd name="connsiteY3" fmla="*/ 1908722 h 1910186"/>
              <a:gd name="connsiteX4" fmla="*/ 24516 w 8974352"/>
              <a:gd name="connsiteY4" fmla="*/ 0 h 1910186"/>
              <a:gd name="connsiteX0" fmla="*/ 24516 w 9036669"/>
              <a:gd name="connsiteY0" fmla="*/ 0 h 1910186"/>
              <a:gd name="connsiteX1" fmla="*/ 9036669 w 9036669"/>
              <a:gd name="connsiteY1" fmla="*/ 1547197 h 1910186"/>
              <a:gd name="connsiteX2" fmla="*/ 8974352 w 9036669"/>
              <a:gd name="connsiteY2" fmla="*/ 1910186 h 1910186"/>
              <a:gd name="connsiteX3" fmla="*/ 0 w 9036669"/>
              <a:gd name="connsiteY3" fmla="*/ 1908722 h 1910186"/>
              <a:gd name="connsiteX4" fmla="*/ 24516 w 9036669"/>
              <a:gd name="connsiteY4" fmla="*/ 0 h 1910186"/>
              <a:gd name="connsiteX0" fmla="*/ 24516 w 9037769"/>
              <a:gd name="connsiteY0" fmla="*/ 0 h 1910186"/>
              <a:gd name="connsiteX1" fmla="*/ 9037769 w 9037769"/>
              <a:gd name="connsiteY1" fmla="*/ 1902949 h 1910186"/>
              <a:gd name="connsiteX2" fmla="*/ 8974352 w 9037769"/>
              <a:gd name="connsiteY2" fmla="*/ 1910186 h 1910186"/>
              <a:gd name="connsiteX3" fmla="*/ 0 w 9037769"/>
              <a:gd name="connsiteY3" fmla="*/ 1908722 h 1910186"/>
              <a:gd name="connsiteX4" fmla="*/ 24516 w 9037769"/>
              <a:gd name="connsiteY4" fmla="*/ 0 h 1910186"/>
              <a:gd name="connsiteX0" fmla="*/ 17758 w 9037769"/>
              <a:gd name="connsiteY0" fmla="*/ 0 h 1758889"/>
              <a:gd name="connsiteX1" fmla="*/ 9037769 w 9037769"/>
              <a:gd name="connsiteY1" fmla="*/ 1751652 h 1758889"/>
              <a:gd name="connsiteX2" fmla="*/ 8974352 w 9037769"/>
              <a:gd name="connsiteY2" fmla="*/ 1758889 h 1758889"/>
              <a:gd name="connsiteX3" fmla="*/ 0 w 9037769"/>
              <a:gd name="connsiteY3" fmla="*/ 1757425 h 1758889"/>
              <a:gd name="connsiteX4" fmla="*/ 17758 w 9037769"/>
              <a:gd name="connsiteY4" fmla="*/ 0 h 1758889"/>
              <a:gd name="connsiteX0" fmla="*/ 213007 w 9233018"/>
              <a:gd name="connsiteY0" fmla="*/ 0 h 1758889"/>
              <a:gd name="connsiteX1" fmla="*/ 9233018 w 9233018"/>
              <a:gd name="connsiteY1" fmla="*/ 1751652 h 1758889"/>
              <a:gd name="connsiteX2" fmla="*/ 9169601 w 9233018"/>
              <a:gd name="connsiteY2" fmla="*/ 1758889 h 1758889"/>
              <a:gd name="connsiteX3" fmla="*/ -1 w 9233018"/>
              <a:gd name="connsiteY3" fmla="*/ 1720658 h 1758889"/>
              <a:gd name="connsiteX4" fmla="*/ 213007 w 9233018"/>
              <a:gd name="connsiteY4" fmla="*/ 0 h 1758889"/>
              <a:gd name="connsiteX0" fmla="*/ 213007 w 9233018"/>
              <a:gd name="connsiteY0" fmla="*/ 0 h 1798514"/>
              <a:gd name="connsiteX1" fmla="*/ 9233018 w 9233018"/>
              <a:gd name="connsiteY1" fmla="*/ 1751652 h 1798514"/>
              <a:gd name="connsiteX2" fmla="*/ 9218312 w 9233018"/>
              <a:gd name="connsiteY2" fmla="*/ 1798514 h 1798514"/>
              <a:gd name="connsiteX3" fmla="*/ -1 w 9233018"/>
              <a:gd name="connsiteY3" fmla="*/ 1720658 h 1798514"/>
              <a:gd name="connsiteX4" fmla="*/ 213007 w 9233018"/>
              <a:gd name="connsiteY4" fmla="*/ 0 h 1798514"/>
              <a:gd name="connsiteX0" fmla="*/ 213007 w 9232004"/>
              <a:gd name="connsiteY0" fmla="*/ 0 h 1801249"/>
              <a:gd name="connsiteX1" fmla="*/ 9232005 w 9232004"/>
              <a:gd name="connsiteY1" fmla="*/ 1801249 h 1801249"/>
              <a:gd name="connsiteX2" fmla="*/ 9218312 w 9232004"/>
              <a:gd name="connsiteY2" fmla="*/ 1798514 h 1801249"/>
              <a:gd name="connsiteX3" fmla="*/ -1 w 9232004"/>
              <a:gd name="connsiteY3" fmla="*/ 1720658 h 1801249"/>
              <a:gd name="connsiteX4" fmla="*/ 213007 w 9232004"/>
              <a:gd name="connsiteY4" fmla="*/ 0 h 1801249"/>
              <a:gd name="connsiteX0" fmla="*/ 213009 w 9805231"/>
              <a:gd name="connsiteY0" fmla="*/ 0 h 1920782"/>
              <a:gd name="connsiteX1" fmla="*/ 9232007 w 9805231"/>
              <a:gd name="connsiteY1" fmla="*/ 1801249 h 1920782"/>
              <a:gd name="connsiteX2" fmla="*/ 9805231 w 9805231"/>
              <a:gd name="connsiteY2" fmla="*/ 1920782 h 1920782"/>
              <a:gd name="connsiteX3" fmla="*/ 1 w 9805231"/>
              <a:gd name="connsiteY3" fmla="*/ 1720658 h 1920782"/>
              <a:gd name="connsiteX4" fmla="*/ 213009 w 9805231"/>
              <a:gd name="connsiteY4" fmla="*/ 0 h 1920782"/>
              <a:gd name="connsiteX0" fmla="*/ 183037 w 9775259"/>
              <a:gd name="connsiteY0" fmla="*/ 0 h 1920782"/>
              <a:gd name="connsiteX1" fmla="*/ 9202035 w 9775259"/>
              <a:gd name="connsiteY1" fmla="*/ 1801249 h 1920782"/>
              <a:gd name="connsiteX2" fmla="*/ 9775259 w 9775259"/>
              <a:gd name="connsiteY2" fmla="*/ 1920782 h 1920782"/>
              <a:gd name="connsiteX3" fmla="*/ 0 w 9775259"/>
              <a:gd name="connsiteY3" fmla="*/ 1500030 h 1920782"/>
              <a:gd name="connsiteX4" fmla="*/ 183037 w 9775259"/>
              <a:gd name="connsiteY4" fmla="*/ 0 h 1920782"/>
              <a:gd name="connsiteX0" fmla="*/ 126790 w 9719012"/>
              <a:gd name="connsiteY0" fmla="*/ 0 h 1920782"/>
              <a:gd name="connsiteX1" fmla="*/ 9145788 w 9719012"/>
              <a:gd name="connsiteY1" fmla="*/ 1801249 h 1920782"/>
              <a:gd name="connsiteX2" fmla="*/ 9719012 w 9719012"/>
              <a:gd name="connsiteY2" fmla="*/ 1920782 h 1920782"/>
              <a:gd name="connsiteX3" fmla="*/ 0 w 9719012"/>
              <a:gd name="connsiteY3" fmla="*/ 1384324 h 1920782"/>
              <a:gd name="connsiteX4" fmla="*/ 126790 w 9719012"/>
              <a:gd name="connsiteY4" fmla="*/ 0 h 1920782"/>
              <a:gd name="connsiteX0" fmla="*/ 114801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1 w 9719012"/>
              <a:gd name="connsiteY4" fmla="*/ 0 h 1918151"/>
              <a:gd name="connsiteX0" fmla="*/ 114800 w 9719012"/>
              <a:gd name="connsiteY0" fmla="*/ 0 h 1918151"/>
              <a:gd name="connsiteX1" fmla="*/ 9145788 w 9719012"/>
              <a:gd name="connsiteY1" fmla="*/ 1798618 h 1918151"/>
              <a:gd name="connsiteX2" fmla="*/ 9719012 w 9719012"/>
              <a:gd name="connsiteY2" fmla="*/ 1918151 h 1918151"/>
              <a:gd name="connsiteX3" fmla="*/ 0 w 9719012"/>
              <a:gd name="connsiteY3" fmla="*/ 1381693 h 1918151"/>
              <a:gd name="connsiteX4" fmla="*/ 114800 w 9719012"/>
              <a:gd name="connsiteY4" fmla="*/ 0 h 1918151"/>
              <a:gd name="connsiteX0" fmla="*/ 193030 w 9719012"/>
              <a:gd name="connsiteY0" fmla="*/ 0 h 1902527"/>
              <a:gd name="connsiteX1" fmla="*/ 9145788 w 9719012"/>
              <a:gd name="connsiteY1" fmla="*/ 1782994 h 1902527"/>
              <a:gd name="connsiteX2" fmla="*/ 9719012 w 9719012"/>
              <a:gd name="connsiteY2" fmla="*/ 1902527 h 1902527"/>
              <a:gd name="connsiteX3" fmla="*/ 0 w 9719012"/>
              <a:gd name="connsiteY3" fmla="*/ 1366069 h 1902527"/>
              <a:gd name="connsiteX4" fmla="*/ 193030 w 9719012"/>
              <a:gd name="connsiteY4" fmla="*/ 0 h 1902527"/>
              <a:gd name="connsiteX0" fmla="*/ 193030 w 10621430"/>
              <a:gd name="connsiteY0" fmla="*/ 0 h 2082758"/>
              <a:gd name="connsiteX1" fmla="*/ 9145788 w 10621430"/>
              <a:gd name="connsiteY1" fmla="*/ 1782994 h 2082758"/>
              <a:gd name="connsiteX2" fmla="*/ 10621430 w 10621430"/>
              <a:gd name="connsiteY2" fmla="*/ 2082759 h 2082758"/>
              <a:gd name="connsiteX3" fmla="*/ 0 w 10621430"/>
              <a:gd name="connsiteY3" fmla="*/ 1366069 h 2082758"/>
              <a:gd name="connsiteX4" fmla="*/ 193030 w 10621430"/>
              <a:gd name="connsiteY4" fmla="*/ 0 h 2082758"/>
              <a:gd name="connsiteX0" fmla="*/ 193030 w 10621432"/>
              <a:gd name="connsiteY0" fmla="*/ 0 h 2082759"/>
              <a:gd name="connsiteX1" fmla="*/ 10621431 w 10621432"/>
              <a:gd name="connsiteY1" fmla="*/ 2082758 h 2082759"/>
              <a:gd name="connsiteX2" fmla="*/ 10621430 w 10621432"/>
              <a:gd name="connsiteY2" fmla="*/ 2082759 h 2082759"/>
              <a:gd name="connsiteX3" fmla="*/ 0 w 10621432"/>
              <a:gd name="connsiteY3" fmla="*/ 1366069 h 2082759"/>
              <a:gd name="connsiteX4" fmla="*/ 193030 w 10621432"/>
              <a:gd name="connsiteY4" fmla="*/ 0 h 2082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21432" h="2082759">
                <a:moveTo>
                  <a:pt x="193030" y="0"/>
                </a:moveTo>
                <a:lnTo>
                  <a:pt x="10621431" y="2082758"/>
                </a:lnTo>
                <a:lnTo>
                  <a:pt x="10621430" y="2082759"/>
                </a:lnTo>
                <a:lnTo>
                  <a:pt x="0" y="1366069"/>
                </a:lnTo>
                <a:lnTo>
                  <a:pt x="193030" y="0"/>
                </a:lnTo>
                <a:close/>
              </a:path>
            </a:pathLst>
          </a:custGeom>
          <a:solidFill>
            <a:srgbClr val="003A79">
              <a:alpha val="74902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45643DC-89A1-D2FB-977F-EEBB4AC2EDF4}"/>
              </a:ext>
            </a:extLst>
          </p:cNvPr>
          <p:cNvSpPr txBox="1">
            <a:spLocks/>
          </p:cNvSpPr>
          <p:nvPr/>
        </p:nvSpPr>
        <p:spPr>
          <a:xfrm>
            <a:off x="1619251" y="2606676"/>
            <a:ext cx="6423025" cy="701675"/>
          </a:xfrm>
          <a:prstGeom prst="rect">
            <a:avLst/>
          </a:prstGeom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003A79"/>
                </a:solidFill>
                <a:effectLst/>
                <a:uLnTx/>
                <a:uFillTx/>
                <a:latin typeface="Century Gothic" pitchFamily="34" charset="0"/>
                <a:ea typeface="MS PGothic" panose="020B0600070205080204" pitchFamily="34" charset="-128"/>
                <a:cs typeface="Arial"/>
              </a:rPr>
              <a:t>L’impegno di Intesa Sanpaolo</a:t>
            </a:r>
          </a:p>
        </p:txBody>
      </p:sp>
      <p:pic>
        <p:nvPicPr>
          <p:cNvPr id="4" name="Immagine 4" descr="Immagine che contiene Carattere, Elementi grafici, grafica, testo&#10;&#10;Descrizione generata automaticamente">
            <a:extLst>
              <a:ext uri="{FF2B5EF4-FFF2-40B4-BE49-F238E27FC236}">
                <a16:creationId xmlns:a16="http://schemas.microsoft.com/office/drawing/2014/main" id="{65810EE0-317B-A92E-DA64-A9CA8E0FE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9" y="1357313"/>
            <a:ext cx="3011487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F982252A-526C-3693-C54A-9F1DE19C63FC}"/>
              </a:ext>
            </a:extLst>
          </p:cNvPr>
          <p:cNvSpPr txBox="1">
            <a:spLocks/>
          </p:cNvSpPr>
          <p:nvPr/>
        </p:nvSpPr>
        <p:spPr>
          <a:xfrm>
            <a:off x="1619251" y="3141951"/>
            <a:ext cx="6423025" cy="366713"/>
          </a:xfrm>
          <a:prstGeom prst="rect">
            <a:avLst/>
          </a:prstGeom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entury Gothic" pitchFamily="34" charset="0"/>
                <a:ea typeface="MS PGothic" panose="020B0600070205080204" pitchFamily="34" charset="-128"/>
                <a:cs typeface="Arial"/>
              </a:rPr>
              <a:t>29 ottobre 2026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C1036711-2BBF-117B-D506-45B3B44195EE}"/>
              </a:ext>
            </a:extLst>
          </p:cNvPr>
          <p:cNvSpPr/>
          <p:nvPr/>
        </p:nvSpPr>
        <p:spPr>
          <a:xfrm>
            <a:off x="8539200" y="129600"/>
            <a:ext cx="424800" cy="28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3605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8WU0zivQpufATyGbTlO3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8WU0zivQpufATyGbTlO3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ruttura personalizza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F5F00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Personalizzato 1">
    <a:dk1>
      <a:sysClr val="windowText" lastClr="000000"/>
    </a:dk1>
    <a:lt1>
      <a:sysClr val="window" lastClr="FFFFFF"/>
    </a:lt1>
    <a:dk2>
      <a:srgbClr val="8DB3E2"/>
    </a:dk2>
    <a:lt2>
      <a:srgbClr val="EEECE1"/>
    </a:lt2>
    <a:accent1>
      <a:srgbClr val="003A79"/>
    </a:accent1>
    <a:accent2>
      <a:srgbClr val="EC6400"/>
    </a:accent2>
    <a:accent3>
      <a:srgbClr val="40915B"/>
    </a:accent3>
    <a:accent4>
      <a:srgbClr val="ECBD00"/>
    </a:accent4>
    <a:accent5>
      <a:srgbClr val="0A0000"/>
    </a:accent5>
    <a:accent6>
      <a:srgbClr val="DBE5F1"/>
    </a:accent6>
    <a:hlink>
      <a:srgbClr val="0000FF"/>
    </a:hlink>
    <a:folHlink>
      <a:srgbClr val="800080"/>
    </a:folHlink>
  </a:clrScheme>
  <a:fontScheme name="ResearchChart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ersonalizzato 1">
    <a:dk1>
      <a:sysClr val="windowText" lastClr="000000"/>
    </a:dk1>
    <a:lt1>
      <a:sysClr val="window" lastClr="FFFFFF"/>
    </a:lt1>
    <a:dk2>
      <a:srgbClr val="8DB3E2"/>
    </a:dk2>
    <a:lt2>
      <a:srgbClr val="EEECE1"/>
    </a:lt2>
    <a:accent1>
      <a:srgbClr val="003A79"/>
    </a:accent1>
    <a:accent2>
      <a:srgbClr val="EC6400"/>
    </a:accent2>
    <a:accent3>
      <a:srgbClr val="40915B"/>
    </a:accent3>
    <a:accent4>
      <a:srgbClr val="ECBD00"/>
    </a:accent4>
    <a:accent5>
      <a:srgbClr val="0A0000"/>
    </a:accent5>
    <a:accent6>
      <a:srgbClr val="DBE5F1"/>
    </a:accent6>
    <a:hlink>
      <a:srgbClr val="0000FF"/>
    </a:hlink>
    <a:folHlink>
      <a:srgbClr val="800080"/>
    </a:folHlink>
  </a:clrScheme>
  <a:fontScheme name="ResearchChart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Personalizzato 1">
    <a:dk1>
      <a:sysClr val="windowText" lastClr="000000"/>
    </a:dk1>
    <a:lt1>
      <a:sysClr val="window" lastClr="FFFFFF"/>
    </a:lt1>
    <a:dk2>
      <a:srgbClr val="8DB3E2"/>
    </a:dk2>
    <a:lt2>
      <a:srgbClr val="EEECE1"/>
    </a:lt2>
    <a:accent1>
      <a:srgbClr val="003A79"/>
    </a:accent1>
    <a:accent2>
      <a:srgbClr val="EC6400"/>
    </a:accent2>
    <a:accent3>
      <a:srgbClr val="40915B"/>
    </a:accent3>
    <a:accent4>
      <a:srgbClr val="ECBD00"/>
    </a:accent4>
    <a:accent5>
      <a:srgbClr val="0A0000"/>
    </a:accent5>
    <a:accent6>
      <a:srgbClr val="DBE5F1"/>
    </a:accent6>
    <a:hlink>
      <a:srgbClr val="0000FF"/>
    </a:hlink>
    <a:folHlink>
      <a:srgbClr val="800080"/>
    </a:folHlink>
  </a:clrScheme>
  <a:fontScheme name="ResearchChart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Personalizzato 1">
    <a:dk1>
      <a:sysClr val="windowText" lastClr="000000"/>
    </a:dk1>
    <a:lt1>
      <a:sysClr val="window" lastClr="FFFFFF"/>
    </a:lt1>
    <a:dk2>
      <a:srgbClr val="8DB3E2"/>
    </a:dk2>
    <a:lt2>
      <a:srgbClr val="EEECE1"/>
    </a:lt2>
    <a:accent1>
      <a:srgbClr val="003A79"/>
    </a:accent1>
    <a:accent2>
      <a:srgbClr val="EC6400"/>
    </a:accent2>
    <a:accent3>
      <a:srgbClr val="40915B"/>
    </a:accent3>
    <a:accent4>
      <a:srgbClr val="ECBD00"/>
    </a:accent4>
    <a:accent5>
      <a:srgbClr val="0A0000"/>
    </a:accent5>
    <a:accent6>
      <a:srgbClr val="DBE5F1"/>
    </a:accent6>
    <a:hlink>
      <a:srgbClr val="0000FF"/>
    </a:hlink>
    <a:folHlink>
      <a:srgbClr val="800080"/>
    </a:folHlink>
  </a:clrScheme>
  <a:fontScheme name="ResearchChart">
    <a:majorFont>
      <a:latin typeface="Century Gothic"/>
      <a:ea typeface=""/>
      <a:cs typeface=""/>
    </a:majorFont>
    <a:minorFont>
      <a:latin typeface="Century Gothic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Metadata/LabelInfo.xml><?xml version="1.0" encoding="utf-8"?>
<clbl:labelList xmlns:clbl="http://schemas.microsoft.com/office/2020/mipLabelMetadata">
  <clbl:label id="{5f5fe31f-9de1-4167-a753-111c0df8115f}" enabled="1" method="Standard" siteId="{cc4baf00-15c9-48dd-9f59-88c98bde2be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1623</TotalTime>
  <Words>1027</Words>
  <Application>Microsoft Office PowerPoint</Application>
  <PresentationFormat>Presentazione su schermo (16:9)</PresentationFormat>
  <Paragraphs>119</Paragraphs>
  <Slides>14</Slides>
  <Notes>12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14</vt:i4>
      </vt:variant>
    </vt:vector>
  </HeadingPairs>
  <TitlesOfParts>
    <vt:vector size="24" baseType="lpstr">
      <vt:lpstr>Arial</vt:lpstr>
      <vt:lpstr>Calibri</vt:lpstr>
      <vt:lpstr>Century Gothic</vt:lpstr>
      <vt:lpstr>Open Sans</vt:lpstr>
      <vt:lpstr>Open Sans Extrabold</vt:lpstr>
      <vt:lpstr>Wingdings</vt:lpstr>
      <vt:lpstr>Personalizza struttura</vt:lpstr>
      <vt:lpstr>Struttura personalizzata</vt:lpstr>
      <vt:lpstr>think-cell Slide</vt:lpstr>
      <vt:lpstr>thinkcell Slide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---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---</dc:creator>
  <cp:lastModifiedBy>DAVIDE NAZARI</cp:lastModifiedBy>
  <cp:revision>196</cp:revision>
  <cp:lastPrinted>2013-12-19T08:42:08Z</cp:lastPrinted>
  <dcterms:created xsi:type="dcterms:W3CDTF">2013-12-18T18:02:26Z</dcterms:created>
  <dcterms:modified xsi:type="dcterms:W3CDTF">2026-10-27T21:38:47Z</dcterms:modified>
</cp:coreProperties>
</file>