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pertura" id="{D694DEB4-5C2E-2D9C-F327-D309F8A45F4E}">
          <p14:sldIdLst>
            <p14:sldId id="256"/>
          </p14:sldIdLst>
        </p14:section>
        <p14:section name="Cornice" id="{08A6DEC7-9EA9-CD1D-EC21-6714D9E0B094}">
          <p14:sldIdLst>
            <p14:sldId id="257"/>
            <p14:sldId id="258"/>
            <p14:sldId id="259"/>
            <p14:sldId id="260"/>
          </p14:sldIdLst>
        </p14:section>
        <p14:section name="Valori" id="{16C45FAB-0E95-64C0-211B-C2CB1FC453A9}">
          <p14:sldIdLst>
            <p14:sldId id="261"/>
          </p14:sldIdLst>
        </p14:section>
        <p14:section name="Funzionamento" id="{0B05ABF6-D31E-55EF-43A8-9A51532AB80C}">
          <p14:sldIdLst>
            <p14:sldId id="262"/>
            <p14:sldId id="263"/>
            <p14:sldId id="267"/>
          </p14:sldIdLst>
        </p14:section>
        <p14:section name="Modelli" id="{7A57C9A9-24F0-5154-A747-E308E9E306C2}">
          <p14:sldIdLst>
            <p14:sldId id="264"/>
            <p14:sldId id="265"/>
          </p14:sldIdLst>
        </p14:section>
        <p14:section name="Responsabilità" id="{8243C59E-7E22-8B58-61B4-31609ADD1802}">
          <p14:sldIdLst>
            <p14:sldId id="266"/>
          </p14:sldIdLst>
        </p14:section>
        <p14:section name="Pratica" id="{F24CD0B7-4715-0C72-D200-B5822CF9DB3A}">
          <p14:sldIdLst>
            <p14:sldId id="268"/>
          </p14:sldIdLst>
        </p14:section>
        <p14:section name="Chiusura" id="{A49B4B00-79A1-6A77-8988-30F2A3997298}">
          <p14:sldIdLst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7"/>
    <p:restoredTop sz="94610"/>
  </p:normalViewPr>
  <p:slideViewPr>
    <p:cSldViewPr snapToGrid="0" snapToObjects="1">
      <p:cViewPr varScale="1">
        <p:scale>
          <a:sx n="120" d="100"/>
          <a:sy n="120" d="100"/>
        </p:scale>
        <p:origin x="2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1277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Apertura: le due domande di Alberto Ardissone; la tesi: il sistema è formalmente corretto, manca la cultura della responsabilità condivisa. Due lenti: sociologa e assessora.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Cascata: Europa (Pilastro 2017, Piano 2021, Piano economia sociale 2021, Raccomandazione 2023) e Italia (Cost., 328/2000, Titolo V, CTS 2017 art. 55, sent. 131/2020, DM 72/2021, LEPS 2022, Piano nazionale 2026). Numeri del Piano: 398.612 organizzazioni, 1,53 mln addetti, 4,6 mln volontari, 8% dell'economia privata (§28).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Responsabilità: 5 occorrenze, 4 in F.1. Co-programmazione 2, co-progettazione 4, sussidiarietà 3 (tutte con art. 118), welfare 5 (3 welfare aziendale, 1 «visione datata del welfare state»), persone 15 (definizione, statistiche, società di persone). I conteggi dipendono dalle definizioni: ordini di grandezza.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Argomento: il lessico europeo e quello nazionale convergono su regole, risorse e istituzioni; la dimensione relazionale della responsabilità va costruita dal basso, nei territori.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Metodo di analisi del contenuto assistita dal computer (CACA): dizionario di categorie definito dal ricercatore, conteggio automatico, lettura delle concordanze per validare le categorie. Il paragrafo come unità di contesto segue la struttura numerata del Piano. La soglia Jaccard ≥ 0,15 e la co-presenza ≥ 4 sono scelte di leggibilità: con soglie più basse la rete diventa un grafo quasi completo.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 Genovesi a Zamagni e Bruni (economia civile), Polanyi e Laville (economia plurale), Rete Welfare Responsabile (persona e responsabilità). Il Piano F.1: ecosistema cooperante, regia leggera ma presente.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Dati Terzjus 2025 presentati dal Forum Terzo settore all'Istat (4 giugno 2026). Euricse 2023: 20 casi, 3 successi, 7 ibridi, 10 fallimenti. INAPP 2026: outsourcing mascherato. La co-programmazione prevista dalla 328 si fa come adempimento.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 misure del Piano sono quasi tutte al condizionale e non quantificate: riconoscimento, non ancora politica. Sangue, struttura, alimentazione, sguardo.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Tre mappe, una domanda: le infrastrutture dell'economia sociale sono distribuite in modo uniforme? No. Densità del non profit: Trentino 108,7, Valle d'Aosta 110, Friuli 89,9, Umbria 84,8 contro Campania 41,7, Sicilia 49,3, Puglia 52. Gli avvisi di co-progettazione seguono la densità delle istituzioni (Nord 49,7% sia di avvisi sia di INP) e non la popolazione (Sud e Isole: 33,6% della popolazione, 24,3% degli avvisi). La formazione universitaria dedicata (33 corsi in 19 sedi, dalla ricognizione CSVnet 2025/26) si addensa tra Lombardia, Emilia, Toscana e Roma: nel Mezzogiorno Napoli, Casamassima, Catanzaro e Teramo, nelle Isole nessuna. Macerata ha un master di I livello in Management degli ETS. Conseguenza: la formazione come leva non è neutra territorialmente; il Mezzogiorno ha meno infrastruttura, meno avvisi e meno offerta formativa.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A: lo Stato eroga alla famiglia; gli altri attori, Terzo settore compreso, sono a supporto. B: decisione al centro, gestione esterna, scambio prestazione-corrispettivo; le persone sono l'ultimo anello di un sistema centripeto. È il modello della 328 come applicata.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C2 è la sintesi delle definizioni precedenti: nessun centro unico, decisione condivisa, la persona corresponsabile dentro l'alone della comunità, lo Stato (ente locale, Regione, Stato) garante dei diritti. Piano §131: «ecosistema cooperante, nel quale le competenze e le responsabilità siano distribuite e interconnesse».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Fonti: welfareresponsabile.it (Una proposta realizzabile), Quaderno RWR n. 3 (pp. 5, 26-34), Quaderno RWR n. 5; Piano §§ 128-136. Inserire la propria formulazione della responsabilità e un esempio dalle ricerche sui minori con background migratorio.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Dipendenza da percorso: Pierson 2000, Mahoney 2000. Trappola del consenso: inserire il riferimento alla propria pubblicazione. Episodio concreto di Chieti da raccontare qui.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Consegna ad Alberto e ai relatori della sessione locale le tre domande. Domani, salute: può esserci un welfare responsabile dove l'accesso è diseguale?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solidFill>
          <a:srgbClr val="1F4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2011680"/>
            <a:ext cx="11091672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800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38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2">
    <p:bg>
      <p:bgPr>
        <a:solidFill>
          <a:srgbClr val="1F4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600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2600" dirty="0"/>
          </a:p>
        </p:txBody>
      </p:sp>
      <p:sp>
        <p:nvSpPr>
          <p:cNvPr id="3" name="Text 0"/>
          <p:cNvSpPr/>
          <p:nvPr/>
        </p:nvSpPr>
        <p:spPr>
          <a:xfrm>
            <a:off x="548640" y="647395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chemeClr val="accent5"/>
                </a:solidFill>
              </a:rPr>
              <a:t>M. Maretti · L'economia sociale nel contrasto alle vulnerabilità · Macerata, 29 ottobre 2026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1842868" y="1544961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kern="0" spc="200" dirty="0">
                <a:solidFill>
                  <a:srgbClr val="CFE3D6"/>
                </a:solidFill>
              </a:rPr>
              <a:t>L'ECONOMIA SOCIALE NEL CONTRASTO ALLE VULNERABILITÀ · 29-30 OTTOBRE 2026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0" hasCustomPrompt="1"/>
          </p:nvPr>
        </p:nvSpPr>
        <p:spPr>
          <a:xfrm>
            <a:off x="1031104" y="2181203"/>
            <a:ext cx="11091672" cy="146304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3800" dirty="0">
                <a:solidFill>
                  <a:schemeClr val="bg1"/>
                </a:solidFill>
              </a:rPr>
              <a:t>Economia sociale, welfare e responsabilità condivisa</a:t>
            </a:r>
            <a:endParaRPr lang="en-US" sz="3800" dirty="0"/>
          </a:p>
        </p:txBody>
      </p:sp>
      <p:sp>
        <p:nvSpPr>
          <p:cNvPr id="4" name="Text 2"/>
          <p:cNvSpPr txBox="1"/>
          <p:nvPr/>
        </p:nvSpPr>
        <p:spPr>
          <a:xfrm>
            <a:off x="1155659" y="3503245"/>
            <a:ext cx="9601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CFE3D6"/>
                </a:solidFill>
              </a:rPr>
              <a:t>Dal Pilastro europeo dei diritti sociali al Piano d'azione nazionale: un </a:t>
            </a:r>
            <a:r>
              <a:rPr lang="en-US" sz="2000" dirty="0" err="1">
                <a:solidFill>
                  <a:srgbClr val="CFE3D6"/>
                </a:solidFill>
              </a:rPr>
              <a:t>percorso</a:t>
            </a:r>
            <a:r>
              <a:rPr lang="en-US" sz="2000" dirty="0">
                <a:solidFill>
                  <a:srgbClr val="CFE3D6"/>
                </a:solidFill>
              </a:rPr>
              <a:t> di welfare responsabile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1086293" y="4234765"/>
            <a:ext cx="9601200" cy="1463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</a:rPr>
              <a:t>Mara Maretti</a:t>
            </a:r>
            <a:endParaRPr lang="en-US" sz="1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1400" dirty="0"/>
          </a:p>
          <a:p>
            <a:pPr marL="0" indent="0" algn="ctr">
              <a:buNone/>
            </a:pPr>
            <a:r>
              <a:rPr lang="en-US" sz="1400" dirty="0">
                <a:solidFill>
                  <a:schemeClr val="bg1"/>
                </a:solidFill>
              </a:rPr>
              <a:t>Università degli Studi "G. d'Annunzio" Chieti-Pescara ·  Rete nazionale Welfare Responsabile</a:t>
            </a:r>
            <a:endParaRPr lang="en-US" sz="14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1B916AC4-50BF-E3EF-3E3B-1C57F4533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3761"/>
            <a:ext cx="12192000" cy="1185173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7F078B55-A228-91C0-9D7D-C181B600AD3A}"/>
              </a:ext>
            </a:extLst>
          </p:cNvPr>
          <p:cNvSpPr/>
          <p:nvPr/>
        </p:nvSpPr>
        <p:spPr>
          <a:xfrm>
            <a:off x="0" y="5453343"/>
            <a:ext cx="12192000" cy="1404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146E6F78-BED9-162F-7498-0A9D133B0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557" y="5453343"/>
            <a:ext cx="1718916" cy="128772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CF2D3B58-A574-8D45-C42A-D278B49717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1948" y="5457120"/>
            <a:ext cx="1727161" cy="1400880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40D5507E-7C8A-FE13-1B77-A5F54E6AF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5212" y="5453343"/>
            <a:ext cx="2626788" cy="1404657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2DD4C715-FD72-CEDF-9F02-3618136F59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454323"/>
            <a:ext cx="1420837" cy="14208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Economia </a:t>
            </a:r>
            <a:r>
              <a:rPr lang="en-US" sz="2600" dirty="0" err="1">
                <a:solidFill>
                  <a:schemeClr val="tx2"/>
                </a:solidFill>
              </a:rPr>
              <a:t>sociale</a:t>
            </a:r>
            <a:r>
              <a:rPr lang="en-US" sz="2600" dirty="0">
                <a:solidFill>
                  <a:schemeClr val="tx2"/>
                </a:solidFill>
              </a:rPr>
              <a:t>: definizioni cardine e documenti a cascata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01</a:t>
            </a:r>
            <a:endParaRPr lang="en-US" sz="7200" dirty="0"/>
          </a:p>
        </p:txBody>
      </p:sp>
      <p:sp>
        <p:nvSpPr>
          <p:cNvPr id="4" name="Shape 2"/>
          <p:cNvSpPr/>
          <p:nvPr/>
        </p:nvSpPr>
        <p:spPr>
          <a:xfrm>
            <a:off x="548640" y="1325880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" name="Shape 3"/>
          <p:cNvSpPr/>
          <p:nvPr/>
        </p:nvSpPr>
        <p:spPr>
          <a:xfrm>
            <a:off x="713232" y="1508760"/>
            <a:ext cx="201168" cy="201168"/>
          </a:xfrm>
          <a:prstGeom prst="rect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6" name="Text 4"/>
          <p:cNvSpPr txBox="1"/>
          <p:nvPr/>
        </p:nvSpPr>
        <p:spPr>
          <a:xfrm>
            <a:off x="1024128" y="1453896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Economia sociale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713232" y="1801368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Enti di diritto privato con tre requisiti: primato delle persone e delle finalità sociali sul profitto; reinvestimento degli utili; governance democratica o partecipativa (Racc. 2023; Piano §14).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3794760" y="1325880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Shape 7"/>
          <p:cNvSpPr/>
          <p:nvPr/>
        </p:nvSpPr>
        <p:spPr>
          <a:xfrm>
            <a:off x="3959352" y="1508760"/>
            <a:ext cx="201168" cy="201168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0" name="Text 8"/>
          <p:cNvSpPr txBox="1"/>
          <p:nvPr/>
        </p:nvSpPr>
        <p:spPr>
          <a:xfrm>
            <a:off x="4270248" y="1453896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Welfare responsabile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3959352" y="1801368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/>
              <a:t>La p</a:t>
            </a:r>
            <a:r>
              <a:rPr lang="en-US" sz="1200" dirty="0">
                <a:solidFill>
                  <a:schemeClr val="tx1"/>
                </a:solidFill>
              </a:rPr>
              <a:t>ersona al </a:t>
            </a:r>
            <a:r>
              <a:rPr lang="en-US" sz="1200" dirty="0" err="1">
                <a:solidFill>
                  <a:schemeClr val="tx1"/>
                </a:solidFill>
              </a:rPr>
              <a:t>centro</a:t>
            </a:r>
            <a:r>
              <a:rPr lang="en-US" sz="1200" dirty="0">
                <a:solidFill>
                  <a:schemeClr val="tx1"/>
                </a:solidFill>
              </a:rPr>
              <a:t>; </a:t>
            </a:r>
            <a:r>
              <a:rPr lang="en-US" sz="1200" dirty="0" err="1">
                <a:solidFill>
                  <a:schemeClr val="tx1"/>
                </a:solidFill>
              </a:rPr>
              <a:t>responsabilità</a:t>
            </a:r>
            <a:r>
              <a:rPr lang="en-US" sz="1200" dirty="0">
                <a:solidFill>
                  <a:schemeClr val="tx1"/>
                </a:solidFill>
              </a:rPr>
              <a:t> individuale e collettiva; filiera Stato-mercato-Terzo settore (Rete WR, 2015).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548640" y="2953512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3" name="Shape 11"/>
          <p:cNvSpPr/>
          <p:nvPr/>
        </p:nvSpPr>
        <p:spPr>
          <a:xfrm>
            <a:off x="713232" y="3136392"/>
            <a:ext cx="201168" cy="201168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4" name="Text 12"/>
          <p:cNvSpPr txBox="1"/>
          <p:nvPr/>
        </p:nvSpPr>
        <p:spPr>
          <a:xfrm>
            <a:off x="1024128" y="3081528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Amministrazione condivisa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713232" y="3611880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Co-programmazione, co-progettazione, accreditamento: «canale alternativo a quello del profitto e del mercato» (art. 55 CTS; Corte cost. 131/2020).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3794760" y="2953512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Shape 15"/>
          <p:cNvSpPr/>
          <p:nvPr/>
        </p:nvSpPr>
        <p:spPr>
          <a:xfrm>
            <a:off x="3959352" y="3136392"/>
            <a:ext cx="201168" cy="201168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8" name="Text 16"/>
          <p:cNvSpPr txBox="1"/>
          <p:nvPr/>
        </p:nvSpPr>
        <p:spPr>
          <a:xfrm>
            <a:off x="4270248" y="3154680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chemeClr val="tx2"/>
                </a:solidFill>
              </a:rPr>
              <a:t>MONITORAGGIO</a:t>
            </a:r>
            <a:endParaRPr lang="en-US" sz="1250" dirty="0"/>
          </a:p>
        </p:txBody>
      </p:sp>
      <p:sp>
        <p:nvSpPr>
          <p:cNvPr id="19" name="Text 17"/>
          <p:cNvSpPr txBox="1"/>
          <p:nvPr/>
        </p:nvSpPr>
        <p:spPr>
          <a:xfrm>
            <a:off x="3959352" y="3429000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 err="1"/>
              <a:t>Monitoraggio</a:t>
            </a:r>
            <a:r>
              <a:rPr lang="en-US" sz="1200" dirty="0"/>
              <a:t> Istat; standard </a:t>
            </a:r>
            <a:r>
              <a:rPr lang="en-US" sz="1200" dirty="0" err="1"/>
              <a:t>minimi</a:t>
            </a:r>
            <a:r>
              <a:rPr lang="en-US" sz="1200" dirty="0"/>
              <a:t> di </a:t>
            </a:r>
            <a:r>
              <a:rPr lang="en-US" sz="1200" dirty="0" err="1"/>
              <a:t>impatto</a:t>
            </a:r>
            <a:r>
              <a:rPr lang="en-US" sz="1200" dirty="0"/>
              <a:t>; </a:t>
            </a:r>
            <a:r>
              <a:rPr lang="en-US" sz="1200" dirty="0" err="1"/>
              <a:t>Osservatorio</a:t>
            </a:r>
            <a:r>
              <a:rPr lang="en-US" sz="1200" dirty="0"/>
              <a:t> </a:t>
            </a:r>
            <a:r>
              <a:rPr lang="en-US" sz="1200" dirty="0" err="1"/>
              <a:t>sull'amministrazione</a:t>
            </a:r>
            <a:r>
              <a:rPr lang="en-US" sz="1200" dirty="0"/>
              <a:t> </a:t>
            </a:r>
            <a:r>
              <a:rPr lang="en-US" sz="1200" dirty="0" err="1"/>
              <a:t>condivisa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548640" y="4581144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1" name="Shape 19"/>
          <p:cNvSpPr/>
          <p:nvPr/>
        </p:nvSpPr>
        <p:spPr>
          <a:xfrm>
            <a:off x="713232" y="4764024"/>
            <a:ext cx="201168" cy="201168"/>
          </a:xfrm>
          <a:prstGeom prst="rect">
            <a:avLst/>
          </a:prstGeom>
          <a:solidFill>
            <a:srgbClr val="6B7470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2" name="Text 20"/>
          <p:cNvSpPr txBox="1"/>
          <p:nvPr/>
        </p:nvSpPr>
        <p:spPr>
          <a:xfrm>
            <a:off x="1024128" y="4709160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 err="1">
                <a:solidFill>
                  <a:schemeClr val="tx2"/>
                </a:solidFill>
              </a:rPr>
              <a:t>Formazione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endParaRPr lang="en-US" sz="1600" dirty="0"/>
          </a:p>
        </p:txBody>
      </p:sp>
      <p:sp>
        <p:nvSpPr>
          <p:cNvPr id="23" name="Text 21"/>
          <p:cNvSpPr txBox="1"/>
          <p:nvPr/>
        </p:nvSpPr>
        <p:spPr>
          <a:xfrm>
            <a:off x="713232" y="5056632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Competenze nella PA e </a:t>
            </a:r>
            <a:r>
              <a:rPr lang="en-US" sz="1200" dirty="0" err="1">
                <a:solidFill>
                  <a:schemeClr val="tx1"/>
                </a:solidFill>
              </a:rPr>
              <a:t>negli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/>
              <a:t>Enti del Terzo </a:t>
            </a:r>
            <a:r>
              <a:rPr lang="en-US" sz="1200" dirty="0" err="1"/>
              <a:t>Settore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3794760" y="4581144"/>
            <a:ext cx="3108960" cy="1481328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5" name="Shape 23"/>
          <p:cNvSpPr/>
          <p:nvPr/>
        </p:nvSpPr>
        <p:spPr>
          <a:xfrm>
            <a:off x="3959352" y="4764024"/>
            <a:ext cx="201168" cy="201168"/>
          </a:xfrm>
          <a:prstGeom prst="rect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6" name="Text 24"/>
          <p:cNvSpPr txBox="1"/>
          <p:nvPr/>
        </p:nvSpPr>
        <p:spPr>
          <a:xfrm>
            <a:off x="4270248" y="4709160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Innovazione sociale</a:t>
            </a:r>
            <a:endParaRPr lang="en-US" sz="1600" dirty="0"/>
          </a:p>
        </p:txBody>
      </p:sp>
      <p:sp>
        <p:nvSpPr>
          <p:cNvPr id="27" name="Text 25"/>
          <p:cNvSpPr txBox="1"/>
          <p:nvPr/>
        </p:nvSpPr>
        <p:spPr>
          <a:xfrm>
            <a:off x="3959352" y="5056632"/>
            <a:ext cx="27797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Nuove risposte ai bisogni che cambiano le relazioni tra chi decide e chi riceve; Centro nazionale di competenza (Piano C.11).</a:t>
            </a:r>
            <a:endParaRPr lang="en-US" sz="1200" dirty="0"/>
          </a:p>
        </p:txBody>
      </p:sp>
      <p:sp>
        <p:nvSpPr>
          <p:cNvPr id="28" name="Text 26"/>
          <p:cNvSpPr txBox="1"/>
          <p:nvPr/>
        </p:nvSpPr>
        <p:spPr>
          <a:xfrm>
            <a:off x="7315200" y="1298448"/>
            <a:ext cx="4343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chemeClr val="accent4"/>
                </a:solidFill>
              </a:rPr>
              <a:t>EUROPA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7315200" y="1636776"/>
            <a:ext cx="182880" cy="164592"/>
          </a:xfrm>
          <a:prstGeom prst="rightArrow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0" name="Text 28"/>
          <p:cNvSpPr txBox="1"/>
          <p:nvPr/>
        </p:nvSpPr>
        <p:spPr>
          <a:xfrm>
            <a:off x="7607808" y="1572768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2017 · Pilastro europeo dei diritti sociali (20 principi; 14, 16, 18, 19, 20)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7315200" y="1965960"/>
            <a:ext cx="182880" cy="164592"/>
          </a:xfrm>
          <a:prstGeom prst="rightArrow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2" name="Text 30"/>
          <p:cNvSpPr txBox="1"/>
          <p:nvPr/>
        </p:nvSpPr>
        <p:spPr>
          <a:xfrm>
            <a:off x="7607808" y="1901952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2021 · Piano d'azione del Pilastro: obiettivi 2030</a:t>
            </a:r>
            <a:endParaRPr lang="en-US" sz="1100" dirty="0"/>
          </a:p>
        </p:txBody>
      </p:sp>
      <p:sp>
        <p:nvSpPr>
          <p:cNvPr id="33" name="Shape 31"/>
          <p:cNvSpPr/>
          <p:nvPr/>
        </p:nvSpPr>
        <p:spPr>
          <a:xfrm>
            <a:off x="7315200" y="2295144"/>
            <a:ext cx="182880" cy="164592"/>
          </a:xfrm>
          <a:prstGeom prst="rightArrow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4" name="Text 32"/>
          <p:cNvSpPr txBox="1"/>
          <p:nvPr/>
        </p:nvSpPr>
        <p:spPr>
          <a:xfrm>
            <a:off x="7607808" y="2231136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2021 · Piano d'azione per l'economia sociale, COM(2021) 778</a:t>
            </a:r>
            <a:endParaRPr lang="en-US" sz="1100" dirty="0"/>
          </a:p>
        </p:txBody>
      </p:sp>
      <p:sp>
        <p:nvSpPr>
          <p:cNvPr id="35" name="Shape 33"/>
          <p:cNvSpPr/>
          <p:nvPr/>
        </p:nvSpPr>
        <p:spPr>
          <a:xfrm>
            <a:off x="7315200" y="2624328"/>
            <a:ext cx="182880" cy="164592"/>
          </a:xfrm>
          <a:prstGeom prst="rightArrow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6" name="Text 34"/>
          <p:cNvSpPr txBox="1"/>
          <p:nvPr/>
        </p:nvSpPr>
        <p:spPr>
          <a:xfrm>
            <a:off x="7607808" y="2560320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2023 · Raccomandazione del Consiglio C/2023/1344</a:t>
            </a:r>
            <a:endParaRPr lang="en-US" sz="1100" dirty="0"/>
          </a:p>
        </p:txBody>
      </p:sp>
      <p:sp>
        <p:nvSpPr>
          <p:cNvPr id="37" name="Text 35"/>
          <p:cNvSpPr txBox="1"/>
          <p:nvPr/>
        </p:nvSpPr>
        <p:spPr>
          <a:xfrm>
            <a:off x="7315200" y="2971800"/>
            <a:ext cx="4343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chemeClr val="accent4"/>
                </a:solidFill>
              </a:rPr>
              <a:t>ITALIA</a:t>
            </a:r>
            <a:endParaRPr lang="en-US" sz="1000" dirty="0"/>
          </a:p>
        </p:txBody>
      </p:sp>
      <p:sp>
        <p:nvSpPr>
          <p:cNvPr id="38" name="Shape 36"/>
          <p:cNvSpPr/>
          <p:nvPr/>
        </p:nvSpPr>
        <p:spPr>
          <a:xfrm>
            <a:off x="7315200" y="3310128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9" name="Text 37"/>
          <p:cNvSpPr txBox="1"/>
          <p:nvPr/>
        </p:nvSpPr>
        <p:spPr>
          <a:xfrm>
            <a:off x="7607808" y="3246120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1948 · Costituzione, artt. 2, 3, 38, 118</a:t>
            </a:r>
            <a:endParaRPr lang="en-US" sz="1100" dirty="0"/>
          </a:p>
        </p:txBody>
      </p:sp>
      <p:sp>
        <p:nvSpPr>
          <p:cNvPr id="40" name="Shape 38"/>
          <p:cNvSpPr/>
          <p:nvPr/>
        </p:nvSpPr>
        <p:spPr>
          <a:xfrm>
            <a:off x="7315200" y="3639312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41" name="Text 39"/>
          <p:cNvSpPr txBox="1"/>
          <p:nvPr/>
        </p:nvSpPr>
        <p:spPr>
          <a:xfrm>
            <a:off x="7607808" y="3575304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2000 · L. 328: sistema integrato, piani di zona</a:t>
            </a:r>
            <a:endParaRPr lang="en-US" sz="1100" dirty="0"/>
          </a:p>
        </p:txBody>
      </p:sp>
      <p:sp>
        <p:nvSpPr>
          <p:cNvPr id="42" name="Shape 40"/>
          <p:cNvSpPr/>
          <p:nvPr/>
        </p:nvSpPr>
        <p:spPr>
          <a:xfrm>
            <a:off x="7315200" y="3968496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43" name="Text 41"/>
          <p:cNvSpPr txBox="1"/>
          <p:nvPr/>
        </p:nvSpPr>
        <p:spPr>
          <a:xfrm>
            <a:off x="7607808" y="3904488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2001 · Titolo V: sussidiarietà, LEP allo Stato</a:t>
            </a:r>
            <a:endParaRPr lang="en-US" sz="1100" dirty="0"/>
          </a:p>
        </p:txBody>
      </p:sp>
      <p:sp>
        <p:nvSpPr>
          <p:cNvPr id="44" name="Shape 42"/>
          <p:cNvSpPr/>
          <p:nvPr/>
        </p:nvSpPr>
        <p:spPr>
          <a:xfrm>
            <a:off x="7315200" y="4297680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45" name="Text 43"/>
          <p:cNvSpPr txBox="1"/>
          <p:nvPr/>
        </p:nvSpPr>
        <p:spPr>
          <a:xfrm>
            <a:off x="7607808" y="4233672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2017 · Codice del Terzo settore, art. 55</a:t>
            </a:r>
            <a:endParaRPr lang="en-US" sz="1100" dirty="0"/>
          </a:p>
        </p:txBody>
      </p:sp>
      <p:sp>
        <p:nvSpPr>
          <p:cNvPr id="46" name="Shape 44"/>
          <p:cNvSpPr/>
          <p:nvPr/>
        </p:nvSpPr>
        <p:spPr>
          <a:xfrm>
            <a:off x="7315200" y="4626864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47" name="Text 45"/>
          <p:cNvSpPr txBox="1"/>
          <p:nvPr/>
        </p:nvSpPr>
        <p:spPr>
          <a:xfrm>
            <a:off x="7607808" y="4562856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2020 · Corte costituzionale, sent. 131</a:t>
            </a:r>
            <a:endParaRPr lang="en-US" sz="1100" dirty="0"/>
          </a:p>
        </p:txBody>
      </p:sp>
      <p:sp>
        <p:nvSpPr>
          <p:cNvPr id="48" name="Shape 46"/>
          <p:cNvSpPr/>
          <p:nvPr/>
        </p:nvSpPr>
        <p:spPr>
          <a:xfrm>
            <a:off x="7315200" y="4956048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49" name="Text 47"/>
          <p:cNvSpPr txBox="1"/>
          <p:nvPr/>
        </p:nvSpPr>
        <p:spPr>
          <a:xfrm>
            <a:off x="7607808" y="4892040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2021 · DM 72: linee guida amministrazione condivisa</a:t>
            </a:r>
            <a:endParaRPr lang="en-US" sz="1100" dirty="0"/>
          </a:p>
        </p:txBody>
      </p:sp>
      <p:sp>
        <p:nvSpPr>
          <p:cNvPr id="50" name="Shape 48"/>
          <p:cNvSpPr/>
          <p:nvPr/>
        </p:nvSpPr>
        <p:spPr>
          <a:xfrm>
            <a:off x="7315200" y="5285232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1" name="Text 49"/>
          <p:cNvSpPr txBox="1"/>
          <p:nvPr/>
        </p:nvSpPr>
        <p:spPr>
          <a:xfrm>
            <a:off x="7607808" y="5221224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2021 · L. 234: LEPS; PNRR Missione 5</a:t>
            </a:r>
            <a:endParaRPr lang="en-US" sz="1100" dirty="0"/>
          </a:p>
        </p:txBody>
      </p:sp>
      <p:sp>
        <p:nvSpPr>
          <p:cNvPr id="52" name="Shape 50"/>
          <p:cNvSpPr/>
          <p:nvPr/>
        </p:nvSpPr>
        <p:spPr>
          <a:xfrm>
            <a:off x="7315200" y="5614416"/>
            <a:ext cx="182880" cy="164592"/>
          </a:xfrm>
          <a:prstGeom prst="rightArrow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3" name="Text 51"/>
          <p:cNvSpPr txBox="1"/>
          <p:nvPr/>
        </p:nvSpPr>
        <p:spPr>
          <a:xfrm>
            <a:off x="7607808" y="5550408"/>
            <a:ext cx="405079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2026 · Piano d'azione nazionale per </a:t>
            </a:r>
            <a:r>
              <a:rPr lang="en-US" sz="1100" dirty="0" err="1">
                <a:solidFill>
                  <a:schemeClr val="tx1"/>
                </a:solidFill>
              </a:rPr>
              <a:t>l'economia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sociale</a:t>
            </a:r>
            <a:endParaRPr lang="en-US" sz="1100" dirty="0"/>
          </a:p>
        </p:txBody>
      </p:sp>
      <p:sp>
        <p:nvSpPr>
          <p:cNvPr id="5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Le parole del Piano: dimensioni semantiche e frequenze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02</a:t>
            </a:r>
            <a:endParaRPr lang="en-US" sz="7200" dirty="0"/>
          </a:p>
        </p:txBody>
      </p:sp>
      <p:pic>
        <p:nvPicPr>
          <p:cNvPr id="4" name="Rete di co-occorrenza delle dimensioni semantiche del Piano" descr="/home/claude/infografiche/panel_lexne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188720"/>
            <a:ext cx="7589520" cy="4727448"/>
          </a:xfrm>
          <a:prstGeom prst="rect">
            <a:avLst/>
          </a:prstGeom>
        </p:spPr>
      </p:pic>
      <p:pic>
        <p:nvPicPr>
          <p:cNvPr id="5" name="Distribuzione delle frequenze" descr="/home/claude/infografiche/panel_lexbar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7340" y="941832"/>
            <a:ext cx="4369980" cy="4745736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8367823" y="5916168"/>
            <a:ext cx="3591679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i="1" dirty="0">
                <a:solidFill>
                  <a:schemeClr val="accent5"/>
                </a:solidFill>
              </a:rPr>
              <a:t>Il lessico del Piano parla di istituzioni, regole, risorse e impresa. Persona, comunità, responsabilità e sussidiarietà stanno ai margini: compaiono nella definizione iniziale e nel capitolo finale, non nell'architettura.</a:t>
            </a:r>
            <a:endParaRPr lang="en-US" sz="105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dirty="0">
                <a:solidFill>
                  <a:schemeClr val="accent5"/>
                </a:solidFill>
              </a:rPr>
              <a:t>Testo integrale della consultazione, 136 paragrafi, 18.837 parole; 34 dimensioni definite da espressioni esatte; co-occorrenza per paragrafo; gruppi di modularità.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Piano nazionale e Raccomandazione europea: lessici a confronto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03</a:t>
            </a:r>
            <a:endParaRPr lang="en-US" sz="7200" dirty="0"/>
          </a:p>
        </p:txBody>
      </p:sp>
      <p:pic>
        <p:nvPicPr>
          <p:cNvPr id="4" name="Confronto delle frequenze per mille parole tra Piano nazionale e Raccomandazione del Consiglio" descr="/home/claude/infografiche/panel_lexcm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097280"/>
            <a:ext cx="6949440" cy="49834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863840" y="1188720"/>
            <a:ext cx="3840480" cy="224028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6" name="Shape 3"/>
          <p:cNvSpPr/>
          <p:nvPr/>
        </p:nvSpPr>
        <p:spPr>
          <a:xfrm>
            <a:off x="8028432" y="1371600"/>
            <a:ext cx="201168" cy="20116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7" name="Text 4"/>
          <p:cNvSpPr txBox="1"/>
          <p:nvPr/>
        </p:nvSpPr>
        <p:spPr>
          <a:xfrm>
            <a:off x="8339328" y="1316736"/>
            <a:ext cx="3246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Due lessici, due prospettive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028432" y="1664208"/>
            <a:ext cx="3511296" cy="1673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La Raccomandazione (C/2023/1344, base artt. 149 e 153 TFUE) parla di lavoro 10‰, inclusione e persone: economia sociale come politica attiva. Il Piano italiano parla di riconoscimento, fiscalità, Terzo settore e PA; solo qui compaiono co-programmazione, co-progettazione e amministrazione condivisa.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7863840" y="3566160"/>
            <a:ext cx="3840480" cy="224028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0" name="Shape 7"/>
          <p:cNvSpPr/>
          <p:nvPr/>
        </p:nvSpPr>
        <p:spPr>
          <a:xfrm>
            <a:off x="8028432" y="3749040"/>
            <a:ext cx="201168" cy="201168"/>
          </a:xfrm>
          <a:prstGeom prst="rect">
            <a:avLst/>
          </a:prstGeom>
          <a:solidFill>
            <a:schemeClr val="accent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1" name="Text 8"/>
          <p:cNvSpPr txBox="1"/>
          <p:nvPr/>
        </p:nvSpPr>
        <p:spPr>
          <a:xfrm>
            <a:off x="8339328" y="3694176"/>
            <a:ext cx="3246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Lo stesso vuoto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8028432" y="4041648"/>
            <a:ext cx="3511296" cy="1673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Comunità, sussidiarietà e responsabilità sotto l'1‰ in entrambi. «Responsabilità» è quasi sempre l'aggettivo degli «appalti socialmente responsabili»: criterio di acquisto, non principio di sistema. Unica eccezione: «cultura di partecipazione, responsabilità e trasparenza» (cons. 7).</a:t>
            </a:r>
            <a:endParaRPr lang="en-US" sz="12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" y="608076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50" dirty="0">
                <a:solidFill>
                  <a:schemeClr val="accent5"/>
                </a:solidFill>
              </a:rPr>
              <a:t>Occorrenze per mille parole (Piano · Raccomandazione), stesse 34 dimensioni. Piano d'azione nazionale, consultazione: 18.837 parole; Raccomandazione del Consiglio 27.11.2023: 12.044 parole.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Nota metodologica: come sono state contate le parole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04</a:t>
            </a:r>
            <a:endParaRPr lang="en-US" sz="7200" dirty="0"/>
          </a:p>
        </p:txBody>
      </p:sp>
      <p:sp>
        <p:nvSpPr>
          <p:cNvPr id="4" name="Shape 2"/>
          <p:cNvSpPr/>
          <p:nvPr/>
        </p:nvSpPr>
        <p:spPr>
          <a:xfrm>
            <a:off x="548640" y="1188720"/>
            <a:ext cx="3703320" cy="237744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" name="Shape 3"/>
          <p:cNvSpPr/>
          <p:nvPr/>
        </p:nvSpPr>
        <p:spPr>
          <a:xfrm>
            <a:off x="713232" y="1371600"/>
            <a:ext cx="201168" cy="20116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6" name="Text 4"/>
          <p:cNvSpPr txBox="1"/>
          <p:nvPr/>
        </p:nvSpPr>
        <p:spPr>
          <a:xfrm>
            <a:off x="1024128" y="1316736"/>
            <a:ext cx="31089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Corpus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713232" y="1664208"/>
            <a:ext cx="3374136" cy="1810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chemeClr val="tx1"/>
                </a:solidFill>
              </a:rPr>
              <a:t>Piano d'azione nazionale per l'economia sociale, testo integrale della consultazione pubblica (MEF): 136 paragrafi, 18.837 parole. Raccomandazione del Consiglio dell'UE del 27 novembre 2023 (C/2023/1344), versione italiana: 12.044 parole. Testo estratto dai PDF e normalizzato (trattini, maiuscole, «co-» unificato).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434840" y="1188720"/>
            <a:ext cx="3703320" cy="237744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Shape 7"/>
          <p:cNvSpPr/>
          <p:nvPr/>
        </p:nvSpPr>
        <p:spPr>
          <a:xfrm>
            <a:off x="4599432" y="1371600"/>
            <a:ext cx="201168" cy="201168"/>
          </a:xfrm>
          <a:prstGeom prst="rect">
            <a:avLst/>
          </a:prstGeom>
          <a:solidFill>
            <a:schemeClr val="accent3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0" name="Text 8"/>
          <p:cNvSpPr txBox="1"/>
          <p:nvPr/>
        </p:nvSpPr>
        <p:spPr>
          <a:xfrm>
            <a:off x="4910328" y="1316736"/>
            <a:ext cx="31089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Dimensioni semantiche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4599432" y="1664208"/>
            <a:ext cx="3374136" cy="1810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chemeClr val="tx1"/>
                </a:solidFill>
              </a:rPr>
              <a:t>34 dimensioni definite a priori da espressioni esatte su lemmi e locuzioni multiparola (regex): per esempio «credito e investimenti» conta credito, garanzie, finanziamenti, investitori, social bond; «amministrazione condivisa» conta co-programmazione, co-progettazione, co-gestione. Nessuna lemmatizzazione automatica: le definizioni sono ispezionabili.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321040" y="1188720"/>
            <a:ext cx="3703320" cy="237744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3" name="Shape 11"/>
          <p:cNvSpPr/>
          <p:nvPr/>
        </p:nvSpPr>
        <p:spPr>
          <a:xfrm>
            <a:off x="8485632" y="1371600"/>
            <a:ext cx="201168" cy="201168"/>
          </a:xfrm>
          <a:prstGeom prst="rect">
            <a:avLst/>
          </a:prstGeom>
          <a:solidFill>
            <a:schemeClr val="accent4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4" name="Text 12"/>
          <p:cNvSpPr txBox="1"/>
          <p:nvPr/>
        </p:nvSpPr>
        <p:spPr>
          <a:xfrm>
            <a:off x="8796528" y="1316736"/>
            <a:ext cx="31089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Misure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8485632" y="1664208"/>
            <a:ext cx="3374136" cy="1810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chemeClr val="tx1"/>
                </a:solidFill>
              </a:rPr>
              <a:t>Occorrenze assolute e per mille parole (per confrontare testi di lunghezza diversa). Concordanze keyword in context (80 caratteri a destra e a sinistra) per le parole del welfare responsabile: responsabilità, persona, comunità, sussidiarietà, co-programmazione, welfare.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3749040"/>
            <a:ext cx="5623560" cy="2286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Shape 15"/>
          <p:cNvSpPr/>
          <p:nvPr/>
        </p:nvSpPr>
        <p:spPr>
          <a:xfrm>
            <a:off x="713232" y="3931920"/>
            <a:ext cx="201168" cy="201168"/>
          </a:xfrm>
          <a:prstGeom prst="rect">
            <a:avLst/>
          </a:prstGeom>
          <a:solidFill>
            <a:schemeClr val="accent2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8" name="Text 16"/>
          <p:cNvSpPr txBox="1"/>
          <p:nvPr/>
        </p:nvSpPr>
        <p:spPr>
          <a:xfrm>
            <a:off x="1024128" y="3877056"/>
            <a:ext cx="50292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Rete di co-occorrenza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713232" y="4224528"/>
            <a:ext cx="5294376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chemeClr val="tx1"/>
                </a:solidFill>
              </a:rPr>
              <a:t>Unità di analisi: il paragrafo numerato. Due dimensioni sono collegate se compaiono insieme in almeno 4 paragrafi e l'indice di Jaccard (paragrafi comuni / paragrafi in cui compare almeno una delle due) è ≥ 0,15. Dimensione del nodo = occorrenze; spessore dell'arco = Jaccard. Gruppi individuati per massimizzazione della modularità (Clauset-Newman-Moore).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6355080" y="3749040"/>
            <a:ext cx="5669280" cy="2286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1" name="Shape 19"/>
          <p:cNvSpPr/>
          <p:nvPr/>
        </p:nvSpPr>
        <p:spPr>
          <a:xfrm>
            <a:off x="6519672" y="3931920"/>
            <a:ext cx="201168" cy="201168"/>
          </a:xfrm>
          <a:prstGeom prst="rect">
            <a:avLst/>
          </a:prstGeom>
          <a:solidFill>
            <a:schemeClr val="accent5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2" name="Text 20"/>
          <p:cNvSpPr txBox="1"/>
          <p:nvPr/>
        </p:nvSpPr>
        <p:spPr>
          <a:xfrm>
            <a:off x="6830568" y="3877056"/>
            <a:ext cx="5074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Strumenti e limiti</a:t>
            </a:r>
            <a:endParaRPr lang="en-US" sz="1400" dirty="0"/>
          </a:p>
        </p:txBody>
      </p:sp>
      <p:sp>
        <p:nvSpPr>
          <p:cNvPr id="23" name="Text 21"/>
          <p:cNvSpPr txBox="1"/>
          <p:nvPr/>
        </p:nvSpPr>
        <p:spPr>
          <a:xfrm>
            <a:off x="6519672" y="4224528"/>
            <a:ext cx="5340096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chemeClr val="tx1"/>
                </a:solidFill>
              </a:rPr>
              <a:t>Python 3 (re, networkx), estrazione con pdftotext; grafici disegnati in SVG. I conteggi dipendono dalle definizioni delle dimensioni e vanno letti come ordini di grandezza, non come misure esatte; l'analisi è lessicale, non semantica: dice quali parole il testo usa, non quali intenzioni ha. Script e definizioni disponibili su richiesta.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Il sistema valoriale: i concetti che reggono l'economia sociale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05</a:t>
            </a:r>
            <a:endParaRPr lang="en-US" sz="72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" name="Shape 3"/>
          <p:cNvSpPr/>
          <p:nvPr/>
        </p:nvSpPr>
        <p:spPr>
          <a:xfrm>
            <a:off x="713232" y="1554480"/>
            <a:ext cx="201168" cy="201168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6" name="Text 4"/>
          <p:cNvSpPr txBox="1"/>
          <p:nvPr/>
        </p:nvSpPr>
        <p:spPr>
          <a:xfrm>
            <a:off x="1024128" y="149961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Persona</a:t>
            </a:r>
            <a:endParaRPr lang="en-US" dirty="0"/>
          </a:p>
        </p:txBody>
      </p:sp>
      <p:sp>
        <p:nvSpPr>
          <p:cNvPr id="7" name="Text 5"/>
          <p:cNvSpPr txBox="1"/>
          <p:nvPr/>
        </p:nvSpPr>
        <p:spPr>
          <a:xfrm>
            <a:off x="713232" y="200593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Unica, storica e relazionale; né individualistica né assistenzialistica. Soggetto attivo, non utente.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3364992" y="137160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Shape 7"/>
          <p:cNvSpPr/>
          <p:nvPr/>
        </p:nvSpPr>
        <p:spPr>
          <a:xfrm>
            <a:off x="3529584" y="1554480"/>
            <a:ext cx="201168" cy="201168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0" name="Text 8"/>
          <p:cNvSpPr txBox="1"/>
          <p:nvPr/>
        </p:nvSpPr>
        <p:spPr>
          <a:xfrm>
            <a:off x="3840480" y="149961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Sussidiarietà</a:t>
            </a:r>
            <a:endParaRPr lang="en-US" dirty="0"/>
          </a:p>
        </p:txBody>
      </p:sp>
      <p:sp>
        <p:nvSpPr>
          <p:cNvPr id="11" name="Text 9"/>
          <p:cNvSpPr txBox="1"/>
          <p:nvPr/>
        </p:nvSpPr>
        <p:spPr>
          <a:xfrm>
            <a:off x="3529584" y="200593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Verticale (art. 118 c. 1), orizzontale (c. 4), circolare (Zamagni): Stato, imprese e società civile insieme.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181344" y="137160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3" name="Shape 11"/>
          <p:cNvSpPr/>
          <p:nvPr/>
        </p:nvSpPr>
        <p:spPr>
          <a:xfrm>
            <a:off x="6345936" y="1554480"/>
            <a:ext cx="201168" cy="201168"/>
          </a:xfrm>
          <a:prstGeom prst="rect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4" name="Text 12"/>
          <p:cNvSpPr txBox="1"/>
          <p:nvPr/>
        </p:nvSpPr>
        <p:spPr>
          <a:xfrm>
            <a:off x="6656832" y="149961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Solidarietà</a:t>
            </a:r>
            <a:endParaRPr lang="en-US" dirty="0"/>
          </a:p>
        </p:txBody>
      </p:sp>
      <p:sp>
        <p:nvSpPr>
          <p:cNvPr id="15" name="Text 13"/>
          <p:cNvSpPr txBox="1"/>
          <p:nvPr/>
        </p:nvSpPr>
        <p:spPr>
          <a:xfrm>
            <a:off x="6345936" y="200593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Dovere </a:t>
            </a:r>
            <a:r>
              <a:rPr lang="en-US" sz="1600" dirty="0" err="1">
                <a:solidFill>
                  <a:schemeClr val="tx1"/>
                </a:solidFill>
              </a:rPr>
              <a:t>inderogabile</a:t>
            </a:r>
            <a:r>
              <a:rPr lang="en-US" sz="1600" dirty="0">
                <a:solidFill>
                  <a:schemeClr val="tx1"/>
                </a:solidFill>
              </a:rPr>
              <a:t> (Cost.): «valore fondante» che dà forma alla relazione di reciprocità.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8997696" y="137160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Shape 15"/>
          <p:cNvSpPr/>
          <p:nvPr/>
        </p:nvSpPr>
        <p:spPr>
          <a:xfrm>
            <a:off x="9162288" y="1554480"/>
            <a:ext cx="201168" cy="201168"/>
          </a:xfrm>
          <a:prstGeom prst="rect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8" name="Text 16"/>
          <p:cNvSpPr txBox="1"/>
          <p:nvPr/>
        </p:nvSpPr>
        <p:spPr>
          <a:xfrm>
            <a:off x="9473184" y="149961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Reciprocità</a:t>
            </a:r>
            <a:endParaRPr lang="en-US" dirty="0"/>
          </a:p>
        </p:txBody>
      </p:sp>
      <p:sp>
        <p:nvSpPr>
          <p:cNvPr id="19" name="Text 17"/>
          <p:cNvSpPr txBox="1"/>
          <p:nvPr/>
        </p:nvSpPr>
        <p:spPr>
          <a:xfrm>
            <a:off x="9162288" y="1922569"/>
            <a:ext cx="2514600" cy="17109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it-IT" sz="1400" dirty="0"/>
              <a:t>Per Polanyi l’economia integra tre principi, scambio di mercato, redistribuzione e reciprocità; per Laville l’economia solidale è la forma organizzata della reciprocità, ibridata con le altre due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548640" y="374904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1" name="Shape 19"/>
          <p:cNvSpPr/>
          <p:nvPr/>
        </p:nvSpPr>
        <p:spPr>
          <a:xfrm>
            <a:off x="713232" y="3931920"/>
            <a:ext cx="201168" cy="201168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2" name="Text 20"/>
          <p:cNvSpPr txBox="1"/>
          <p:nvPr/>
        </p:nvSpPr>
        <p:spPr>
          <a:xfrm>
            <a:off x="1024128" y="387705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Gratuità e filantropia</a:t>
            </a:r>
            <a:endParaRPr lang="en-US" dirty="0"/>
          </a:p>
        </p:txBody>
      </p:sp>
      <p:sp>
        <p:nvSpPr>
          <p:cNvPr id="23" name="Text 21"/>
          <p:cNvSpPr txBox="1"/>
          <p:nvPr/>
        </p:nvSpPr>
        <p:spPr>
          <a:xfrm>
            <a:off x="713232" y="448970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Volontariato (Piano C.9), fondazioni ed enti filantropici come investitori sociali (D.2): il dono dentro l'economia.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3364992" y="374904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5" name="Shape 23"/>
          <p:cNvSpPr/>
          <p:nvPr/>
        </p:nvSpPr>
        <p:spPr>
          <a:xfrm>
            <a:off x="3529584" y="3931920"/>
            <a:ext cx="201168" cy="201168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6" name="Text 24"/>
          <p:cNvSpPr txBox="1"/>
          <p:nvPr/>
        </p:nvSpPr>
        <p:spPr>
          <a:xfrm>
            <a:off x="3840480" y="387705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Bene comune</a:t>
            </a:r>
            <a:endParaRPr lang="en-US" dirty="0"/>
          </a:p>
        </p:txBody>
      </p:sp>
      <p:sp>
        <p:nvSpPr>
          <p:cNvPr id="27" name="Text 25"/>
          <p:cNvSpPr txBox="1"/>
          <p:nvPr/>
        </p:nvSpPr>
        <p:spPr>
          <a:xfrm>
            <a:off x="3529584" y="448970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Interesse generale e collettivo; «un'economia al servizio delle persone» (Piano d'azione UE 2021).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6181344" y="374904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9" name="Shape 27"/>
          <p:cNvSpPr/>
          <p:nvPr/>
        </p:nvSpPr>
        <p:spPr>
          <a:xfrm>
            <a:off x="6345936" y="3931920"/>
            <a:ext cx="201168" cy="201168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0" name="Text 28"/>
          <p:cNvSpPr txBox="1"/>
          <p:nvPr/>
        </p:nvSpPr>
        <p:spPr>
          <a:xfrm>
            <a:off x="6656832" y="387705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Prossimità</a:t>
            </a:r>
            <a:endParaRPr lang="en-US" dirty="0"/>
          </a:p>
        </p:txBody>
      </p:sp>
      <p:sp>
        <p:nvSpPr>
          <p:cNvPr id="31" name="Text 29"/>
          <p:cNvSpPr txBox="1"/>
          <p:nvPr/>
        </p:nvSpPr>
        <p:spPr>
          <a:xfrm>
            <a:off x="6345936" y="4489704"/>
            <a:ext cx="2350008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Spazio sociale in cui i bisogni dell'altro sono vissuti come propri; territorio come livello intermedio (RWR).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997696" y="3749040"/>
            <a:ext cx="2679192" cy="219456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3" name="Shape 31"/>
          <p:cNvSpPr/>
          <p:nvPr/>
        </p:nvSpPr>
        <p:spPr>
          <a:xfrm>
            <a:off x="9162288" y="3931920"/>
            <a:ext cx="201168" cy="201168"/>
          </a:xfrm>
          <a:prstGeom prst="rect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4" name="Text 32"/>
          <p:cNvSpPr txBox="1"/>
          <p:nvPr/>
        </p:nvSpPr>
        <p:spPr>
          <a:xfrm>
            <a:off x="9473184" y="3877056"/>
            <a:ext cx="2084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Responsabilità</a:t>
            </a:r>
            <a:endParaRPr lang="en-US" dirty="0"/>
          </a:p>
        </p:txBody>
      </p:sp>
      <p:sp>
        <p:nvSpPr>
          <p:cNvPr id="35" name="Text 33"/>
          <p:cNvSpPr txBox="1"/>
          <p:nvPr/>
        </p:nvSpPr>
        <p:spPr>
          <a:xfrm>
            <a:off x="9128760" y="4248562"/>
            <a:ext cx="2429256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it-IT" sz="1400" dirty="0"/>
              <a:t>Un modo di stare nella rete: orientamento al valore, relazionalità solidale, assunzione del rischio. Il Piano la nomina solo nel capitolo finale, «responsabilità diverse, obiettivi comuni» (F.1)</a:t>
            </a:r>
            <a:endParaRPr lang="en-US" sz="1400" dirty="0"/>
          </a:p>
        </p:txBody>
      </p:sp>
      <p:sp>
        <p:nvSpPr>
          <p:cNvPr id="3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Come funziona: co-programmazione, co-progettazione, co-gestione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06</a:t>
            </a:r>
            <a:endParaRPr lang="en-US" sz="72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457200" cy="457200"/>
          </a:xfrm>
          <a:prstGeom prst="ellipse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" name="Text 3"/>
          <p:cNvSpPr txBox="1"/>
          <p:nvPr/>
        </p:nvSpPr>
        <p:spPr>
          <a:xfrm>
            <a:off x="548640" y="13716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1143000" y="1325880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Co-programmazione</a:t>
            </a:r>
            <a:endParaRPr lang="en-US" dirty="0"/>
          </a:p>
        </p:txBody>
      </p:sp>
      <p:sp>
        <p:nvSpPr>
          <p:cNvPr id="7" name="Text 5"/>
          <p:cNvSpPr txBox="1"/>
          <p:nvPr/>
        </p:nvSpPr>
        <p:spPr>
          <a:xfrm>
            <a:off x="1143000" y="1673352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Si definisce insieme il bisogno e gli obiettivi: profilo sociale locale, analisi partecipata, piano di zona (L. 328 art. 19; art. 55 c. 2 CTS).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48640" y="2578608"/>
            <a:ext cx="457200" cy="457200"/>
          </a:xfrm>
          <a:prstGeom prst="ellipse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Text 7"/>
          <p:cNvSpPr txBox="1"/>
          <p:nvPr/>
        </p:nvSpPr>
        <p:spPr>
          <a:xfrm>
            <a:off x="548640" y="257860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2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1143000" y="2532888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Co-progettazione</a:t>
            </a:r>
            <a:endParaRPr lang="en-US" dirty="0"/>
          </a:p>
        </p:txBody>
      </p:sp>
      <p:sp>
        <p:nvSpPr>
          <p:cNvPr id="11" name="Text 9"/>
          <p:cNvSpPr txBox="1"/>
          <p:nvPr/>
        </p:nvSpPr>
        <p:spPr>
          <a:xfrm>
            <a:off x="1143000" y="288036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Si progetta insieme la risposta: istruttoria pubblica, tavoli, convenzione senza corrispettivo (art. 55 c. 3; DM 72/2021).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548640" y="3785616"/>
            <a:ext cx="457200" cy="457200"/>
          </a:xfrm>
          <a:prstGeom prst="ellipse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3" name="Text 11"/>
          <p:cNvSpPr txBox="1"/>
          <p:nvPr/>
        </p:nvSpPr>
        <p:spPr>
          <a:xfrm>
            <a:off x="548640" y="3785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3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1143000" y="3739896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</a:rPr>
              <a:t>Co-gestione</a:t>
            </a:r>
            <a:endParaRPr lang="en-US" dirty="0"/>
          </a:p>
        </p:txBody>
      </p:sp>
      <p:sp>
        <p:nvSpPr>
          <p:cNvPr id="15" name="Text 13"/>
          <p:cNvSpPr txBox="1"/>
          <p:nvPr/>
        </p:nvSpPr>
        <p:spPr>
          <a:xfrm>
            <a:off x="1143000" y="4087368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Non imposta dalla norma: partenariato nella gestione, con rischi e responsabilità condivisi (Piano §67: valore pubblico «strategico-decisionale, non solo esecutivo»).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983480"/>
            <a:ext cx="5349240" cy="132588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Text 15"/>
          <p:cNvSpPr txBox="1"/>
          <p:nvPr/>
        </p:nvSpPr>
        <p:spPr>
          <a:xfrm>
            <a:off x="713232" y="5074920"/>
            <a:ext cx="5029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chemeClr val="tx2"/>
                </a:solidFill>
              </a:rPr>
              <a:t>Normativa di riferimento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713232" y="5349240"/>
            <a:ext cx="5029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L. 328/2000 (artt. 1, 5, 19) · Cost. art. 118 c. 4 · D.Lgs. 117/2017 artt. 55-57 · Corte cost. 131/2020 · DM Lavoro 72/2021 (linee guida) · D.Lgs. 36/2023 art. 6 (codice contratti) · Cons. Stato 9783/2026 (costi del lavoro rimborsabili)</a:t>
            </a:r>
            <a:endParaRPr lang="en-US" sz="1000" dirty="0"/>
          </a:p>
        </p:txBody>
      </p:sp>
      <p:pic>
        <p:nvPicPr>
          <p:cNvPr id="19" name="Piano sociale di zona: attori e percorso" descr="/home/claude/infografiche/panel_pdz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5040" y="1028700"/>
            <a:ext cx="6172200" cy="3703320"/>
          </a:xfrm>
          <a:prstGeom prst="rect">
            <a:avLst/>
          </a:prstGeom>
        </p:spPr>
      </p:pic>
      <p:sp>
        <p:nvSpPr>
          <p:cNvPr id="20" name="Text 17"/>
          <p:cNvSpPr txBox="1"/>
          <p:nvPr/>
        </p:nvSpPr>
        <p:spPr>
          <a:xfrm>
            <a:off x="6309360" y="4800600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b="1" dirty="0">
                <a:solidFill>
                  <a:srgbClr val="1F4D3A"/>
                </a:solidFill>
              </a:rPr>
              <a:t>3.200</a:t>
            </a:r>
            <a:endParaRPr lang="en-US" sz="3400" dirty="0"/>
          </a:p>
        </p:txBody>
      </p:sp>
      <p:sp>
        <p:nvSpPr>
          <p:cNvPr id="21" name="Text 18"/>
          <p:cNvSpPr txBox="1"/>
          <p:nvPr/>
        </p:nvSpPr>
        <p:spPr>
          <a:xfrm>
            <a:off x="6309360" y="5486400"/>
            <a:ext cx="2651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accent5"/>
                </a:solidFill>
              </a:rPr>
              <a:t>avvisi di amministrazione condivisa pubblicati nel 2018-2024; l'85% cita l'art. 55</a:t>
            </a:r>
            <a:endParaRPr lang="en-US" sz="1050" dirty="0"/>
          </a:p>
        </p:txBody>
      </p:sp>
      <p:sp>
        <p:nvSpPr>
          <p:cNvPr id="22" name="Text 19"/>
          <p:cNvSpPr txBox="1"/>
          <p:nvPr/>
        </p:nvSpPr>
        <p:spPr>
          <a:xfrm>
            <a:off x="9098280" y="4800600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b="1" dirty="0">
                <a:solidFill>
                  <a:srgbClr val="B3261E"/>
                </a:solidFill>
              </a:rPr>
              <a:t>92% / 8%</a:t>
            </a:r>
            <a:endParaRPr lang="en-US" sz="3400" dirty="0"/>
          </a:p>
        </p:txBody>
      </p:sp>
      <p:sp>
        <p:nvSpPr>
          <p:cNvPr id="23" name="Text 20"/>
          <p:cNvSpPr txBox="1"/>
          <p:nvPr/>
        </p:nvSpPr>
        <p:spPr>
          <a:xfrm>
            <a:off x="9098280" y="5486400"/>
            <a:ext cx="2651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accent5"/>
                </a:solidFill>
              </a:rPr>
              <a:t>co-progettazioni contro co-programmazioni: si condivide l'esecuzione, non la decisione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Come far funzionare il sistema: quattro strumenti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07</a:t>
            </a:r>
            <a:endParaRPr lang="en-US" sz="7200" dirty="0"/>
          </a:p>
        </p:txBody>
      </p:sp>
      <p:pic>
        <p:nvPicPr>
          <p:cNvPr id="4" name="Il sistema in quattro strumenti" descr="/home/claude/infografiche/panel_too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34440"/>
            <a:ext cx="6849282" cy="3666744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548640" y="5175504"/>
            <a:ext cx="5760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5"/>
                </a:solidFill>
              </a:rPr>
              <a:t>Patto di comunità al centro: persona e comunità, non le procedure. Il Sistema </a:t>
            </a:r>
            <a:r>
              <a:rPr lang="en-US" sz="1400" i="1" dirty="0" err="1">
                <a:solidFill>
                  <a:schemeClr val="accent5"/>
                </a:solidFill>
              </a:rPr>
              <a:t>si</a:t>
            </a:r>
            <a:r>
              <a:rPr lang="en-US" sz="1400" i="1" dirty="0">
                <a:solidFill>
                  <a:schemeClr val="accent5"/>
                </a:solidFill>
              </a:rPr>
              <a:t> </a:t>
            </a:r>
            <a:r>
              <a:rPr lang="en-US" sz="1400" i="1" dirty="0" err="1">
                <a:solidFill>
                  <a:schemeClr val="accent5"/>
                </a:solidFill>
              </a:rPr>
              <a:t>regge</a:t>
            </a:r>
            <a:r>
              <a:rPr lang="en-US" sz="1400" i="1" dirty="0">
                <a:solidFill>
                  <a:schemeClr val="accent5"/>
                </a:solidFill>
              </a:rPr>
              <a:t> solo se le quattro </a:t>
            </a:r>
            <a:r>
              <a:rPr lang="en-US" sz="1400" i="1" dirty="0" err="1">
                <a:solidFill>
                  <a:schemeClr val="accent5"/>
                </a:solidFill>
              </a:rPr>
              <a:t>aree</a:t>
            </a:r>
            <a:r>
              <a:rPr lang="en-US" sz="1400" i="1" dirty="0">
                <a:solidFill>
                  <a:schemeClr val="accent5"/>
                </a:solidFill>
              </a:rPr>
              <a:t> </a:t>
            </a:r>
            <a:r>
              <a:rPr lang="en-US" sz="1400" i="1" dirty="0" err="1">
                <a:solidFill>
                  <a:schemeClr val="accent5"/>
                </a:solidFill>
              </a:rPr>
              <a:t>sono</a:t>
            </a:r>
            <a:r>
              <a:rPr lang="en-US" sz="1400" i="1" dirty="0">
                <a:solidFill>
                  <a:schemeClr val="accent5"/>
                </a:solidFill>
              </a:rPr>
              <a:t> integrate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6959011" y="1234440"/>
            <a:ext cx="5029200" cy="1143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7" name="Shape 4"/>
          <p:cNvSpPr/>
          <p:nvPr/>
        </p:nvSpPr>
        <p:spPr>
          <a:xfrm>
            <a:off x="7123603" y="1417320"/>
            <a:ext cx="201168" cy="201168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8" name="Text 5"/>
          <p:cNvSpPr txBox="1"/>
          <p:nvPr/>
        </p:nvSpPr>
        <p:spPr>
          <a:xfrm>
            <a:off x="7434499" y="1362456"/>
            <a:ext cx="4434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Incentivi: il </a:t>
            </a:r>
            <a:r>
              <a:rPr lang="en-US" sz="1400" b="1" dirty="0" err="1">
                <a:solidFill>
                  <a:schemeClr val="tx2"/>
                </a:solidFill>
              </a:rPr>
              <a:t>sangue</a:t>
            </a:r>
            <a:r>
              <a:rPr lang="en-US" sz="1400" b="1" dirty="0">
                <a:solidFill>
                  <a:schemeClr val="tx2"/>
                </a:solidFill>
              </a:rPr>
              <a:t> del </a:t>
            </a:r>
            <a:r>
              <a:rPr lang="en-US" sz="1400" b="1" dirty="0" err="1">
                <a:solidFill>
                  <a:schemeClr val="tx2"/>
                </a:solidFill>
              </a:rPr>
              <a:t>sistema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7123603" y="1709928"/>
            <a:ext cx="47000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SIEG estesi senza convenzione, de minimis a 750 mila euro; fiscalità strutturale (utili a riserva indivisibile); IRAP, IVA, IMU armonizzate; Fondo di garanzia, rating sociale, social bond; riserva di destinazione obbligatoria sui fondi ordinari ed europei (Piano C.2-C.4, § 62).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6959011" y="2496312"/>
            <a:ext cx="5029200" cy="1143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1" name="Shape 8"/>
          <p:cNvSpPr/>
          <p:nvPr/>
        </p:nvSpPr>
        <p:spPr>
          <a:xfrm>
            <a:off x="7123603" y="2679192"/>
            <a:ext cx="201168" cy="201168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2" name="Text 9"/>
          <p:cNvSpPr txBox="1"/>
          <p:nvPr/>
        </p:nvSpPr>
        <p:spPr>
          <a:xfrm>
            <a:off x="7434499" y="2624328"/>
            <a:ext cx="4434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 b="1" dirty="0">
                <a:solidFill>
                  <a:schemeClr val="tx2"/>
                </a:solidFill>
              </a:rPr>
              <a:t>Amministrazione condivisa: </a:t>
            </a:r>
            <a:r>
              <a:rPr lang="it-IT" sz="1400" b="1" dirty="0">
                <a:solidFill>
                  <a:schemeClr val="tx2"/>
                </a:solidFill>
              </a:rPr>
              <a:t>la struttura che ordina le relazioni tra gli attori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13" name="Text 10"/>
          <p:cNvSpPr txBox="1"/>
          <p:nvPr/>
        </p:nvSpPr>
        <p:spPr>
          <a:xfrm>
            <a:off x="7123603" y="3150852"/>
            <a:ext cx="47000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it-IT" sz="1000" dirty="0"/>
              <a:t>Co-programmazione, co-progettazione e, dove possibile, co-gestione come sequenza che regola il rapporto tra pubblico e Terzo settore: dal bisogno alla risposta, dalla risposta alla gestione 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6959011" y="3758184"/>
            <a:ext cx="5029200" cy="1143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5" name="Shape 12"/>
          <p:cNvSpPr/>
          <p:nvPr/>
        </p:nvSpPr>
        <p:spPr>
          <a:xfrm>
            <a:off x="7123603" y="3941064"/>
            <a:ext cx="201168" cy="201168"/>
          </a:xfrm>
          <a:prstGeom prst="rect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6" name="Text 13"/>
          <p:cNvSpPr txBox="1"/>
          <p:nvPr/>
        </p:nvSpPr>
        <p:spPr>
          <a:xfrm>
            <a:off x="7434499" y="3886200"/>
            <a:ext cx="4434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Innovazione sociale: l'alimentazione delle pratiche</a:t>
            </a:r>
            <a:endParaRPr lang="en-US" sz="1400" dirty="0"/>
          </a:p>
        </p:txBody>
      </p:sp>
      <p:sp>
        <p:nvSpPr>
          <p:cNvPr id="17" name="Text 14"/>
          <p:cNvSpPr txBox="1"/>
          <p:nvPr/>
        </p:nvSpPr>
        <p:spPr>
          <a:xfrm>
            <a:off x="7123603" y="4233672"/>
            <a:ext cx="47000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Centro nazionale di competenza SEED e centri regionali; partenariati con università; start-up a vocazione sociale (§§ 91-92). Progetti contestualizzati «con riferimento ai soggetti che se ne fanno carico e ne assicurano la durata nel tempo».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6959011" y="5020056"/>
            <a:ext cx="5029200" cy="11430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9" name="Shape 16"/>
          <p:cNvSpPr/>
          <p:nvPr/>
        </p:nvSpPr>
        <p:spPr>
          <a:xfrm>
            <a:off x="7123603" y="5202936"/>
            <a:ext cx="201168" cy="201168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0" name="Text 17"/>
          <p:cNvSpPr txBox="1"/>
          <p:nvPr/>
        </p:nvSpPr>
        <p:spPr>
          <a:xfrm>
            <a:off x="7434499" y="5148072"/>
            <a:ext cx="4434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Formazione e monitoraggio: lo sguardo</a:t>
            </a:r>
            <a:endParaRPr lang="en-US" sz="1400" dirty="0"/>
          </a:p>
        </p:txBody>
      </p:sp>
      <p:sp>
        <p:nvSpPr>
          <p:cNvPr id="21" name="Text 18"/>
          <p:cNvSpPr txBox="1"/>
          <p:nvPr/>
        </p:nvSpPr>
        <p:spPr>
          <a:xfrm>
            <a:off x="7123603" y="5495544"/>
            <a:ext cx="47000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chemeClr val="tx1"/>
                </a:solidFill>
              </a:rPr>
              <a:t>La </a:t>
            </a:r>
            <a:r>
              <a:rPr lang="en-US" sz="1100" dirty="0" err="1">
                <a:solidFill>
                  <a:schemeClr val="tx1"/>
                </a:solidFill>
              </a:rPr>
              <a:t>formazione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universitaria</a:t>
            </a:r>
            <a:r>
              <a:rPr lang="en-US" sz="1100" dirty="0">
                <a:solidFill>
                  <a:schemeClr val="tx1"/>
                </a:solidFill>
              </a:rPr>
              <a:t>, un settore scientifico-disciplinare (§118); formazione della PA sull'amministrazione condivisa (§120)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Territori: non profit, co-progettazione, formazione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11</a:t>
            </a:r>
            <a:endParaRPr lang="en-US" sz="7200" dirty="0"/>
          </a:p>
        </p:txBody>
      </p:sp>
      <p:pic>
        <p:nvPicPr>
          <p:cNvPr id="4" name="Istituzioni non profit per 10.000 abitanti per regione, Istat 2023" descr="/home/claude/infografiche/panel_mapin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097280"/>
            <a:ext cx="4114800" cy="4114800"/>
          </a:xfrm>
          <a:prstGeom prst="rect">
            <a:avLst/>
          </a:prstGeom>
        </p:spPr>
      </p:pic>
      <p:pic>
        <p:nvPicPr>
          <p:cNvPr id="5" name="Mappa dei corsi universitari dedicati a economia sociale e amministrazione condivisa" descr="/home/claude/infografiche/panel_mapfor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6280" y="1097280"/>
            <a:ext cx="4114800" cy="4114800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548640" y="5212080"/>
            <a:ext cx="4114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chemeClr val="tx2"/>
                </a:solidFill>
              </a:rPr>
              <a:t>Istituzioni non profit per 10.000 abitanti, 2023</a:t>
            </a:r>
            <a:endParaRPr lang="en-US" sz="1100" dirty="0"/>
          </a:p>
        </p:txBody>
      </p:sp>
      <p:sp>
        <p:nvSpPr>
          <p:cNvPr id="7" name="Text 3"/>
          <p:cNvSpPr txBox="1"/>
          <p:nvPr/>
        </p:nvSpPr>
        <p:spPr>
          <a:xfrm>
            <a:off x="4526280" y="5212080"/>
            <a:ext cx="4114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chemeClr val="tx2"/>
                </a:solidFill>
              </a:rPr>
              <a:t>Formazione universitaria dedicata a Terzo settore ed economia sociale: 33 corsi in 19 sedi, nessuno nelle Isole</a:t>
            </a:r>
            <a:endParaRPr lang="en-US" sz="1100" dirty="0"/>
          </a:p>
        </p:txBody>
      </p:sp>
      <p:pic>
        <p:nvPicPr>
          <p:cNvPr id="8" name="Avvisi di co-programmazione e co-progettazione per macro-area" descr="/home/claude/infografiche/panel_copr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6209" y="365760"/>
            <a:ext cx="3727939" cy="2066544"/>
          </a:xfrm>
          <a:prstGeom prst="rect">
            <a:avLst/>
          </a:prstGeom>
        </p:spPr>
      </p:pic>
      <p:sp>
        <p:nvSpPr>
          <p:cNvPr id="9" name="Text 4"/>
          <p:cNvSpPr txBox="1"/>
          <p:nvPr/>
        </p:nvSpPr>
        <p:spPr>
          <a:xfrm>
            <a:off x="8869680" y="2450592"/>
            <a:ext cx="288036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i="1" dirty="0">
                <a:solidFill>
                  <a:schemeClr val="accent5"/>
                </a:solidFill>
              </a:rPr>
              <a:t>Avvisi 2021-24 per macro-area</a:t>
            </a:r>
            <a:endParaRPr lang="en-US" sz="950" dirty="0"/>
          </a:p>
        </p:txBody>
      </p:sp>
      <p:sp>
        <p:nvSpPr>
          <p:cNvPr id="10" name="Text 5"/>
          <p:cNvSpPr txBox="1"/>
          <p:nvPr/>
        </p:nvSpPr>
        <p:spPr>
          <a:xfrm>
            <a:off x="8750105" y="2766060"/>
            <a:ext cx="3334043" cy="22420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500"/>
              </a:spcAft>
            </a:pPr>
            <a:r>
              <a:rPr lang="en-US" sz="1600" b="1" dirty="0">
                <a:solidFill>
                  <a:schemeClr val="accent4"/>
                </a:solidFill>
              </a:rPr>
              <a:t>3.200 </a:t>
            </a:r>
            <a:r>
              <a:rPr lang="en-US" sz="1600" dirty="0">
                <a:solidFill>
                  <a:schemeClr val="tx1"/>
                </a:solidFill>
              </a:rPr>
              <a:t>avvisi nel 2018-24; l'85% cita l'art. 55 (52,9% nel 2021)
</a:t>
            </a:r>
            <a:r>
              <a:rPr lang="en-US" sz="1600" b="1" dirty="0">
                <a:solidFill>
                  <a:schemeClr val="accent4"/>
                </a:solidFill>
              </a:rPr>
              <a:t>92 / 8 </a:t>
            </a:r>
            <a:r>
              <a:rPr lang="en-US" sz="1600" dirty="0">
                <a:solidFill>
                  <a:schemeClr val="tx1"/>
                </a:solidFill>
              </a:rPr>
              <a:t>co-progettazione contro co-programmazione
</a:t>
            </a:r>
            <a:r>
              <a:rPr lang="en-US" sz="1600" b="1" dirty="0">
                <a:solidFill>
                  <a:schemeClr val="accent4"/>
                </a:solidFill>
              </a:rPr>
              <a:t>46,4% </a:t>
            </a:r>
            <a:r>
              <a:rPr lang="en-US" sz="1600" dirty="0">
                <a:solidFill>
                  <a:schemeClr val="tx1"/>
                </a:solidFill>
              </a:rPr>
              <a:t>delle istituzioni non profit ha </a:t>
            </a:r>
            <a:r>
              <a:rPr lang="en-US" sz="1600" dirty="0" err="1">
                <a:solidFill>
                  <a:schemeClr val="tx1"/>
                </a:solidFill>
              </a:rPr>
              <a:t>relazioni</a:t>
            </a:r>
            <a:r>
              <a:rPr lang="en-US" sz="1600" dirty="0">
                <a:solidFill>
                  <a:schemeClr val="tx1"/>
                </a:solidFill>
              </a:rPr>
              <a:t> con i Comuni
</a:t>
            </a:r>
            <a:r>
              <a:rPr lang="en-US" sz="1600" b="1" dirty="0">
                <a:solidFill>
                  <a:schemeClr val="accent4"/>
                </a:solidFill>
              </a:rPr>
              <a:t>3 / 7 / 10 </a:t>
            </a:r>
            <a:r>
              <a:rPr lang="en-US" sz="1600" dirty="0">
                <a:solidFill>
                  <a:schemeClr val="tx1"/>
                </a:solidFill>
              </a:rPr>
              <a:t>su 20 </a:t>
            </a:r>
            <a:r>
              <a:rPr lang="en-US" sz="1600" dirty="0" err="1">
                <a:solidFill>
                  <a:schemeClr val="tx1"/>
                </a:solidFill>
              </a:rPr>
              <a:t>casi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Euricse</a:t>
            </a:r>
            <a:r>
              <a:rPr lang="it-IT" sz="1600" dirty="0"/>
              <a:t>-CNEL</a:t>
            </a:r>
            <a:r>
              <a:rPr lang="en-US" sz="1600" dirty="0">
                <a:solidFill>
                  <a:schemeClr val="tx1"/>
                </a:solidFill>
              </a:rPr>
              <a:t>: </a:t>
            </a:r>
            <a:r>
              <a:rPr lang="en-US" sz="1600" dirty="0" err="1">
                <a:solidFill>
                  <a:schemeClr val="tx1"/>
                </a:solidFill>
              </a:rPr>
              <a:t>pieno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successo</a:t>
            </a:r>
            <a:r>
              <a:rPr lang="en-US" sz="1600" dirty="0">
                <a:solidFill>
                  <a:schemeClr val="tx1"/>
                </a:solidFill>
              </a:rPr>
              <a:t> / </a:t>
            </a:r>
            <a:r>
              <a:rPr lang="it-IT" sz="1600" dirty="0"/>
              <a:t>situazioni ibride / fallimenti</a:t>
            </a:r>
            <a:r>
              <a:rPr lang="en-US" sz="1400" dirty="0">
                <a:solidFill>
                  <a:schemeClr val="tx1"/>
                </a:solidFill>
              </a:rPr>
              <a:t>
</a:t>
            </a:r>
            <a:endParaRPr lang="en-US" sz="1400" dirty="0"/>
          </a:p>
        </p:txBody>
      </p:sp>
      <p:sp>
        <p:nvSpPr>
          <p:cNvPr id="11" name="Text 6"/>
          <p:cNvSpPr txBox="1"/>
          <p:nvPr/>
        </p:nvSpPr>
        <p:spPr>
          <a:xfrm>
            <a:off x="548640" y="5715000"/>
            <a:ext cx="11247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it-IT" sz="1200" dirty="0"/>
              <a:t>Fonti: Istat, </a:t>
            </a:r>
            <a:r>
              <a:rPr lang="it-IT" sz="1200" i="1" dirty="0"/>
              <a:t>Struttura e profili del settore non profit, anno 2023</a:t>
            </a:r>
            <a:r>
              <a:rPr lang="it-IT" sz="1200" dirty="0"/>
              <a:t> (ottobre 2025), prospetto 1; avvisi 2018-2024: </a:t>
            </a:r>
            <a:r>
              <a:rPr lang="it-IT" sz="1200" dirty="0" err="1"/>
              <a:t>Terzjus</a:t>
            </a:r>
            <a:r>
              <a:rPr lang="it-IT" sz="1200" dirty="0"/>
              <a:t> Report 2025, in G. Serra (Forum Nazionale del Terzo Settore), tavola rotonda Istat, 4 giugno 2026; </a:t>
            </a:r>
            <a:r>
              <a:rPr lang="it-IT" sz="1200" dirty="0" err="1"/>
              <a:t>Euricse</a:t>
            </a:r>
            <a:r>
              <a:rPr lang="it-IT" sz="1200" dirty="0"/>
              <a:t>-CNEL, ricerca coord. L. Fazzi, 3 maggio 2023; ricognizione CSVnet «Università e non profit 2025/26» integrata con i bandi 2026/27 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Modelli di welfare a confronto: welfare pubblico e welfare mix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08</a:t>
            </a:r>
            <a:endParaRPr lang="en-US" sz="7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23444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A. Welfare pubblico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600200"/>
            <a:ext cx="5394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5"/>
                </a:solidFill>
              </a:rPr>
              <a:t>Welfare state istituzionale (Titmuss): l'ente locale unico responsabile eroga al nucleo familiare</a:t>
            </a:r>
            <a:endParaRPr lang="en-US" sz="1400" dirty="0"/>
          </a:p>
        </p:txBody>
      </p:sp>
      <p:pic>
        <p:nvPicPr>
          <p:cNvPr id="6" name="A. Welfare pubblico" descr="/home/claude/infografiche/panel_ne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" y="1965960"/>
            <a:ext cx="4389120" cy="4535424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548640" y="6400800"/>
            <a:ext cx="539496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sz="100" dirty="0"/>
          </a:p>
        </p:txBody>
      </p:sp>
      <p:sp>
        <p:nvSpPr>
          <p:cNvPr id="8" name="Text 5"/>
          <p:cNvSpPr txBox="1"/>
          <p:nvPr/>
        </p:nvSpPr>
        <p:spPr>
          <a:xfrm>
            <a:off x="6309360" y="123444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B. Welfare mix</a:t>
            </a:r>
            <a:endParaRPr lang="en-US" sz="2000" dirty="0"/>
          </a:p>
        </p:txBody>
      </p:sp>
      <p:sp>
        <p:nvSpPr>
          <p:cNvPr id="9" name="Text 6"/>
          <p:cNvSpPr txBox="1"/>
          <p:nvPr/>
        </p:nvSpPr>
        <p:spPr>
          <a:xfrm>
            <a:off x="6309360" y="1600200"/>
            <a:ext cx="5394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5"/>
                </a:solidFill>
              </a:rPr>
              <a:t>Welfare pluralism e New Public Management (Evers, Hood): l'ente decide, i gestori erogano, le persone in fondo</a:t>
            </a:r>
            <a:endParaRPr lang="en-US" sz="1400" dirty="0"/>
          </a:p>
        </p:txBody>
      </p:sp>
      <p:pic>
        <p:nvPicPr>
          <p:cNvPr id="10" name="B. Welfare mix" descr="/home/claude/infografiche/panel_net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0840" y="1965960"/>
            <a:ext cx="4389120" cy="4535424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6309360" y="6400800"/>
            <a:ext cx="539496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sz="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Il modello emergente: l'economia sociale nelle sue due versioni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09</a:t>
            </a:r>
            <a:endParaRPr lang="en-US" sz="7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23444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C1. Le organizzazioni al centro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600200"/>
            <a:ext cx="5394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i="1" dirty="0">
                <a:solidFill>
                  <a:schemeClr val="accent5"/>
                </a:solidFill>
              </a:rPr>
              <a:t>Welfare society e welfare civile (Zamagni): il rovescio della A, il centro passa agli ETS e alle reti di II livello</a:t>
            </a:r>
            <a:endParaRPr lang="en-US" sz="1200" dirty="0"/>
          </a:p>
        </p:txBody>
      </p:sp>
      <p:pic>
        <p:nvPicPr>
          <p:cNvPr id="6" name="C1. Le organizzazioni al centro" descr="/home/claude/infografiche/panel_netC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" y="1965960"/>
            <a:ext cx="4389120" cy="4535424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548640" y="6400800"/>
            <a:ext cx="539496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sz="100" dirty="0"/>
          </a:p>
        </p:txBody>
      </p:sp>
      <p:sp>
        <p:nvSpPr>
          <p:cNvPr id="8" name="Text 5"/>
          <p:cNvSpPr txBox="1"/>
          <p:nvPr/>
        </p:nvSpPr>
        <p:spPr>
          <a:xfrm>
            <a:off x="6309360" y="123444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C2. La persona al centro</a:t>
            </a:r>
            <a:endParaRPr lang="en-US" sz="2400" dirty="0"/>
          </a:p>
        </p:txBody>
      </p:sp>
      <p:sp>
        <p:nvSpPr>
          <p:cNvPr id="9" name="Text 6"/>
          <p:cNvSpPr txBox="1"/>
          <p:nvPr/>
        </p:nvSpPr>
        <p:spPr>
          <a:xfrm>
            <a:off x="6309360" y="1600200"/>
            <a:ext cx="5394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i="1" dirty="0">
                <a:solidFill>
                  <a:schemeClr val="accent5"/>
                </a:solidFill>
              </a:rPr>
              <a:t>Co-produzione e </a:t>
            </a:r>
            <a:r>
              <a:rPr lang="en-US" sz="1200" i="1" dirty="0" err="1">
                <a:solidFill>
                  <a:schemeClr val="accent5"/>
                </a:solidFill>
              </a:rPr>
              <a:t>amministrazione</a:t>
            </a:r>
            <a:r>
              <a:rPr lang="en-US" sz="1200" i="1" dirty="0">
                <a:solidFill>
                  <a:schemeClr val="accent5"/>
                </a:solidFill>
              </a:rPr>
              <a:t> </a:t>
            </a:r>
            <a:r>
              <a:rPr lang="en-US" sz="1200" i="1" dirty="0" err="1">
                <a:solidFill>
                  <a:schemeClr val="accent5"/>
                </a:solidFill>
              </a:rPr>
              <a:t>condivisa</a:t>
            </a:r>
            <a:r>
              <a:rPr lang="en-US" sz="1200" i="1" dirty="0">
                <a:solidFill>
                  <a:schemeClr val="accent5"/>
                </a:solidFill>
              </a:rPr>
              <a:t>; welfare responsabile: corresponsabilità e comunità</a:t>
            </a:r>
            <a:endParaRPr lang="en-US" sz="1200" dirty="0"/>
          </a:p>
        </p:txBody>
      </p:sp>
      <p:pic>
        <p:nvPicPr>
          <p:cNvPr id="10" name="C2. La persona al centro" descr="/home/claude/infografiche/panel_net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0840" y="1965960"/>
            <a:ext cx="4389120" cy="4535424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6309360" y="6400800"/>
            <a:ext cx="539496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sz="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Al centro la persona: la responsabilità condivisa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10</a:t>
            </a:r>
            <a:endParaRPr lang="en-US" sz="7200" dirty="0"/>
          </a:p>
        </p:txBody>
      </p:sp>
      <p:sp>
        <p:nvSpPr>
          <p:cNvPr id="4" name="Shape 2"/>
          <p:cNvSpPr/>
          <p:nvPr/>
        </p:nvSpPr>
        <p:spPr>
          <a:xfrm>
            <a:off x="548640" y="1280160"/>
            <a:ext cx="5486400" cy="50292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5" name="Text 3"/>
          <p:cNvSpPr txBox="1"/>
          <p:nvPr/>
        </p:nvSpPr>
        <p:spPr>
          <a:xfrm>
            <a:off x="777240" y="141732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Il welfare responsabile (Rete nazionale, dal 2015)</a:t>
            </a:r>
            <a:endParaRPr lang="en-US" sz="140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1783080"/>
            <a:ext cx="5029200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300" b="1" dirty="0">
                <a:solidFill>
                  <a:schemeClr val="tx1"/>
                </a:solidFill>
              </a:rPr>
              <a:t>Due opzioni di fondo: </a:t>
            </a:r>
            <a:r>
              <a:rPr lang="en-US" sz="1300" dirty="0">
                <a:solidFill>
                  <a:schemeClr val="tx1"/>
                </a:solidFill>
              </a:rPr>
              <a:t>la persona unica, storica e relazionale; la responsabilità individuale e collettiva.</a:t>
            </a:r>
            <a:endParaRPr lang="en-US" sz="13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300" b="1" dirty="0">
                <a:solidFill>
                  <a:schemeClr val="tx1"/>
                </a:solidFill>
              </a:rPr>
              <a:t>Filiera di responsabilità: </a:t>
            </a:r>
            <a:r>
              <a:rPr lang="en-US" sz="1300" dirty="0">
                <a:solidFill>
                  <a:schemeClr val="tx1"/>
                </a:solidFill>
              </a:rPr>
              <a:t>Stato, mercato e Terzo settore, ciascuno secondo le proprie possibilità, nella logica dell'et-et.</a:t>
            </a:r>
            <a:endParaRPr lang="en-US" sz="13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300" b="1" dirty="0">
                <a:solidFill>
                  <a:schemeClr val="tx1"/>
                </a:solidFill>
              </a:rPr>
              <a:t>Quattro elementi: </a:t>
            </a:r>
            <a:r>
              <a:rPr lang="en-US" sz="1300" dirty="0">
                <a:solidFill>
                  <a:schemeClr val="tx1"/>
                </a:solidFill>
              </a:rPr>
              <a:t>attivazione capacitante · integrazione condivisa in governance a rete · centralità del livello territoriale · spazio sociale di prossimità.</a:t>
            </a:r>
            <a:endParaRPr lang="en-US" sz="13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300" b="1" dirty="0">
                <a:solidFill>
                  <a:schemeClr val="tx1"/>
                </a:solidFill>
              </a:rPr>
              <a:t>Lo Stato: </a:t>
            </a:r>
            <a:r>
              <a:rPr lang="en-US" sz="1300" dirty="0">
                <a:solidFill>
                  <a:schemeClr val="tx1"/>
                </a:solidFill>
              </a:rPr>
              <a:t>«garante dell'effettività e dell'esigibilità dei diritti». Corresponsabilità non significa delega.</a:t>
            </a:r>
            <a:endParaRPr lang="en-US" sz="1300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1300" b="1" dirty="0">
                <a:solidFill>
                  <a:schemeClr val="tx1"/>
                </a:solidFill>
              </a:rPr>
              <a:t>Il Piano (F.1, §§ 131-133): </a:t>
            </a:r>
            <a:r>
              <a:rPr lang="en-US" sz="1300" dirty="0">
                <a:solidFill>
                  <a:schemeClr val="tx1"/>
                </a:solidFill>
              </a:rPr>
              <a:t>«responsabilità diverse, obiettivi comuni»; successo misurato «in capacità trasformativa dei territori e delle comunità». Manca chi la Rete mette per primo: la persona e lo Stato garante.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6400800" y="1280160"/>
            <a:ext cx="5212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Tre domande da fare ad ogni esperienza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400800" y="1828800"/>
            <a:ext cx="457200" cy="457200"/>
          </a:xfrm>
          <a:prstGeom prst="ellipse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Text 7"/>
          <p:cNvSpPr txBox="1"/>
          <p:nvPr/>
        </p:nvSpPr>
        <p:spPr>
          <a:xfrm>
            <a:off x="6400800" y="18288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6995160" y="1783080"/>
            <a:ext cx="4663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La persona </a:t>
            </a:r>
            <a:r>
              <a:rPr lang="en-US" sz="1600" b="1" dirty="0" err="1">
                <a:solidFill>
                  <a:schemeClr val="tx1"/>
                </a:solidFill>
              </a:rPr>
              <a:t>esce</a:t>
            </a:r>
            <a:r>
              <a:rPr lang="en-US" sz="1600" b="1" dirty="0">
                <a:solidFill>
                  <a:schemeClr val="tx1"/>
                </a:solidFill>
              </a:rPr>
              <a:t> dal </a:t>
            </a:r>
            <a:r>
              <a:rPr lang="en-US" sz="1600" b="1" dirty="0" err="1">
                <a:solidFill>
                  <a:schemeClr val="tx1"/>
                </a:solidFill>
              </a:rPr>
              <a:t>percorso</a:t>
            </a:r>
            <a:r>
              <a:rPr lang="en-US" sz="1600" b="1" dirty="0">
                <a:solidFill>
                  <a:schemeClr val="tx1"/>
                </a:solidFill>
              </a:rPr>
              <a:t> con più capacità, o con una prestazione?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6995160" y="2496312"/>
            <a:ext cx="4663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Attivazione capacitante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400800" y="3154680"/>
            <a:ext cx="457200" cy="457200"/>
          </a:xfrm>
          <a:prstGeom prst="ellipse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3" name="Text 11"/>
          <p:cNvSpPr txBox="1"/>
          <p:nvPr/>
        </p:nvSpPr>
        <p:spPr>
          <a:xfrm>
            <a:off x="6400800" y="31546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2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6995160" y="3108960"/>
            <a:ext cx="4663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Gli enti hanno </a:t>
            </a:r>
            <a:r>
              <a:rPr lang="en-US" sz="1600" b="1" dirty="0" err="1">
                <a:solidFill>
                  <a:schemeClr val="tx1"/>
                </a:solidFill>
              </a:rPr>
              <a:t>definito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/>
              <a:t>insieme</a:t>
            </a:r>
            <a:r>
              <a:rPr lang="en-US" sz="1600" b="1" dirty="0"/>
              <a:t> </a:t>
            </a:r>
            <a:r>
              <a:rPr lang="en-US" sz="1600" b="1" dirty="0">
                <a:solidFill>
                  <a:schemeClr val="tx1"/>
                </a:solidFill>
              </a:rPr>
              <a:t>il problema, o eseguito una soluzione già decisa e finanziata?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6995160" y="3822192"/>
            <a:ext cx="4663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Integrazione condivisa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Shape 14"/>
          <p:cNvSpPr/>
          <p:nvPr/>
        </p:nvSpPr>
        <p:spPr>
          <a:xfrm>
            <a:off x="6400800" y="4480560"/>
            <a:ext cx="457200" cy="457200"/>
          </a:xfrm>
          <a:prstGeom prst="ellipse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Text 15"/>
          <p:cNvSpPr txBox="1"/>
          <p:nvPr/>
        </p:nvSpPr>
        <p:spPr>
          <a:xfrm>
            <a:off x="6400800" y="44805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3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6995160" y="4434840"/>
            <a:ext cx="4663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Chi risponde dei risultati, e con quali dati?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6995160" y="5001768"/>
            <a:ext cx="4663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Responsabilità rendicontabile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400800" y="5760720"/>
            <a:ext cx="5257800" cy="548640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1" name="Text 19"/>
          <p:cNvSpPr txBox="1"/>
          <p:nvPr/>
        </p:nvSpPr>
        <p:spPr>
          <a:xfrm>
            <a:off x="6583680" y="5760720"/>
            <a:ext cx="4937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bg1"/>
                </a:solidFill>
              </a:rPr>
              <a:t>Tre </a:t>
            </a:r>
            <a:r>
              <a:rPr lang="en-US" sz="1400" b="1" dirty="0" err="1">
                <a:solidFill>
                  <a:schemeClr val="bg1"/>
                </a:solidFill>
              </a:rPr>
              <a:t>sì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definiscono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sistema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responsabile</a:t>
            </a:r>
            <a:r>
              <a:rPr lang="en-US" sz="1400" b="1" dirty="0">
                <a:solidFill>
                  <a:schemeClr val="bg1"/>
                </a:solidFill>
              </a:rPr>
              <a:t> e </a:t>
            </a:r>
            <a:r>
              <a:rPr lang="en-US" sz="1400" b="1" dirty="0" err="1">
                <a:solidFill>
                  <a:schemeClr val="bg1"/>
                </a:solidFill>
              </a:rPr>
              <a:t>capacitante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7315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2600" dirty="0">
                <a:solidFill>
                  <a:schemeClr val="tx2"/>
                </a:solidFill>
              </a:rPr>
              <a:t>Difficoltà nella pratica, dipendenza da percorso, soluzioni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10085832" y="137160"/>
            <a:ext cx="1554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200" dirty="0">
                <a:solidFill>
                  <a:srgbClr val="E9F0EA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12</a:t>
            </a:r>
            <a:endParaRPr lang="en-US" sz="7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2344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Gli ostacoli osservati dal territorio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1673352"/>
            <a:ext cx="182880" cy="182880"/>
          </a:xfrm>
          <a:prstGeom prst="ellipse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6" name="Text 4"/>
          <p:cNvSpPr txBox="1"/>
          <p:nvPr/>
        </p:nvSpPr>
        <p:spPr>
          <a:xfrm>
            <a:off x="841248" y="164592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I tempi amministrativi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841248" y="1920240"/>
            <a:ext cx="5120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Scadenze del piano, esercizio di bilancio, rendicontazione: il tavolo si convoca, si verbalizza, si allega.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457200" y="3314700"/>
            <a:ext cx="182880" cy="182880"/>
          </a:xfrm>
          <a:prstGeom prst="ellipse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Text 7"/>
          <p:cNvSpPr txBox="1"/>
          <p:nvPr/>
        </p:nvSpPr>
        <p:spPr>
          <a:xfrm>
            <a:off x="697992" y="3276636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Il </a:t>
            </a:r>
            <a:r>
              <a:rPr lang="en-US" sz="1600" b="1" dirty="0" err="1">
                <a:solidFill>
                  <a:schemeClr val="tx1"/>
                </a:solidFill>
              </a:rPr>
              <a:t>consenso</a:t>
            </a:r>
            <a:r>
              <a:rPr lang="en-US" sz="1600" b="1" dirty="0">
                <a:solidFill>
                  <a:schemeClr val="tx1"/>
                </a:solidFill>
              </a:rPr>
              <a:t> politico ed </a:t>
            </a:r>
            <a:r>
              <a:rPr lang="en-US" sz="1600" b="1" dirty="0" err="1">
                <a:solidFill>
                  <a:schemeClr val="tx1"/>
                </a:solidFill>
              </a:rPr>
              <a:t>elettorale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731520" y="3596676"/>
            <a:ext cx="5120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it-IT" sz="1200" dirty="0"/>
              <a:t>Gli affidamenti come risorsa di consenso: l’ente locale distribuisce, le organizzazioni presidiano il territorio, i cittadini ricevono servizi; la co-programmazione rompe lo scambio.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84632" y="2389668"/>
            <a:ext cx="182880" cy="182880"/>
          </a:xfrm>
          <a:prstGeom prst="ellipse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2" name="Text 10"/>
          <p:cNvSpPr txBox="1"/>
          <p:nvPr/>
        </p:nvSpPr>
        <p:spPr>
          <a:xfrm>
            <a:off x="777240" y="2362236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 err="1">
                <a:solidFill>
                  <a:schemeClr val="tx1"/>
                </a:solidFill>
              </a:rPr>
              <a:t>Gli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interessi</a:t>
            </a:r>
            <a:r>
              <a:rPr lang="en-US" sz="1600" b="1" dirty="0">
                <a:solidFill>
                  <a:schemeClr val="tx1"/>
                </a:solidFill>
              </a:rPr>
              <a:t> del Terzo settore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777240" y="2636556"/>
            <a:ext cx="5120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Continuità di commesse, personale da mantenere; nel 39% delle co-progettazioni problemi di sostenibilità (Forum TS, 2025); su 20 casi Euricse (2023): 3 innovazioni, 7 adattamenti, 10 appalti in altra forma.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548640" y="4279392"/>
            <a:ext cx="182880" cy="182880"/>
          </a:xfrm>
          <a:prstGeom prst="ellipse">
            <a:avLst/>
          </a:prstGeom>
          <a:solidFill>
            <a:srgbClr val="B3261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5" name="Text 13"/>
          <p:cNvSpPr txBox="1"/>
          <p:nvPr/>
        </p:nvSpPr>
        <p:spPr>
          <a:xfrm>
            <a:off x="835153" y="4215384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La </a:t>
            </a:r>
            <a:r>
              <a:rPr lang="en-US" sz="1600" b="1" dirty="0" err="1">
                <a:solidFill>
                  <a:schemeClr val="tx1"/>
                </a:solidFill>
              </a:rPr>
              <a:t>frammentazione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settoriale</a:t>
            </a:r>
            <a:endParaRPr lang="en-US" sz="1600" dirty="0"/>
          </a:p>
        </p:txBody>
      </p:sp>
      <p:sp>
        <p:nvSpPr>
          <p:cNvPr id="16" name="Text 14"/>
          <p:cNvSpPr txBox="1"/>
          <p:nvPr/>
        </p:nvSpPr>
        <p:spPr>
          <a:xfrm>
            <a:off x="841248" y="4526280"/>
            <a:ext cx="5120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Sociale, sanità, lavoro, casa, mobilità con governance e fondi separati; il Piano al MEF, i servizi ai Comuni: l'approccio «a canne d'organo» (Piano §131).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5212080"/>
            <a:ext cx="5486400" cy="109728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8" name="Text 16"/>
          <p:cNvSpPr txBox="1"/>
          <p:nvPr/>
        </p:nvSpPr>
        <p:spPr>
          <a:xfrm>
            <a:off x="731520" y="5285232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b="1" dirty="0">
                <a:solidFill>
                  <a:schemeClr val="tx2"/>
                </a:solidFill>
              </a:rPr>
              <a:t>Dipendenza da percorso e trappola del consenso</a:t>
            </a:r>
            <a:endParaRPr lang="en-US" sz="1200" dirty="0"/>
          </a:p>
        </p:txBody>
      </p:sp>
      <p:sp>
        <p:nvSpPr>
          <p:cNvPr id="19" name="Text 17"/>
          <p:cNvSpPr txBox="1"/>
          <p:nvPr/>
        </p:nvSpPr>
        <p:spPr>
          <a:xfrm>
            <a:off x="731520" y="5559552"/>
            <a:ext cx="51206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Ogni passo sul binario vecchio costa meno del primo sul nuovo (Pierson 2000). E il welfare mix ha alimentato il consenso: ente locale, organizzazioni, cittadini in un triangolo che la co-programmazione minaccia.</a:t>
            </a:r>
            <a:endParaRPr lang="en-US" sz="1000" dirty="0"/>
          </a:p>
        </p:txBody>
      </p:sp>
      <p:sp>
        <p:nvSpPr>
          <p:cNvPr id="20" name="Text 18"/>
          <p:cNvSpPr txBox="1"/>
          <p:nvPr/>
        </p:nvSpPr>
        <p:spPr>
          <a:xfrm>
            <a:off x="6400800" y="1234440"/>
            <a:ext cx="5257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Le soluzioni: rendere il modello sostenibile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6400800" y="1645920"/>
            <a:ext cx="5257800" cy="9144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2" name="Shape 20"/>
          <p:cNvSpPr/>
          <p:nvPr/>
        </p:nvSpPr>
        <p:spPr>
          <a:xfrm>
            <a:off x="6565392" y="1828800"/>
            <a:ext cx="201168" cy="201168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3" name="Text 21"/>
          <p:cNvSpPr txBox="1"/>
          <p:nvPr/>
        </p:nvSpPr>
        <p:spPr>
          <a:xfrm>
            <a:off x="6876288" y="1773936"/>
            <a:ext cx="4663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Formazione</a:t>
            </a:r>
            <a:endParaRPr lang="en-US" sz="1400" dirty="0"/>
          </a:p>
        </p:txBody>
      </p:sp>
      <p:sp>
        <p:nvSpPr>
          <p:cNvPr id="24" name="Text 22"/>
          <p:cNvSpPr txBox="1"/>
          <p:nvPr/>
        </p:nvSpPr>
        <p:spPr>
          <a:xfrm>
            <a:off x="6565392" y="2121408"/>
            <a:ext cx="492861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tx1"/>
                </a:solidFill>
              </a:rPr>
              <a:t>Chi siede ai tavoli, nella PA e </a:t>
            </a:r>
            <a:r>
              <a:rPr lang="en-US" sz="1050" dirty="0" err="1">
                <a:solidFill>
                  <a:schemeClr val="tx1"/>
                </a:solidFill>
              </a:rPr>
              <a:t>negli</a:t>
            </a:r>
            <a:r>
              <a:rPr lang="en-US" sz="1050" dirty="0">
                <a:solidFill>
                  <a:schemeClr val="tx1"/>
                </a:solidFill>
              </a:rPr>
              <a:t> </a:t>
            </a:r>
            <a:r>
              <a:rPr lang="en-US" sz="1050" dirty="0" err="1">
                <a:solidFill>
                  <a:schemeClr val="tx1"/>
                </a:solidFill>
              </a:rPr>
              <a:t>enti</a:t>
            </a:r>
            <a:r>
              <a:rPr lang="en-US" sz="1050" dirty="0">
                <a:solidFill>
                  <a:schemeClr val="tx1"/>
                </a:solidFill>
              </a:rPr>
              <a:t>; competenze relazionali, negoziali, valutative, non solo gestionali.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6400800" y="2651760"/>
            <a:ext cx="5257800" cy="9144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6" name="Shape 24"/>
          <p:cNvSpPr/>
          <p:nvPr/>
        </p:nvSpPr>
        <p:spPr>
          <a:xfrm>
            <a:off x="6565392" y="2834640"/>
            <a:ext cx="201168" cy="201168"/>
          </a:xfrm>
          <a:prstGeom prst="rect">
            <a:avLst/>
          </a:prstGeom>
          <a:solidFill>
            <a:srgbClr val="8A4B6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27" name="Text 25"/>
          <p:cNvSpPr txBox="1"/>
          <p:nvPr/>
        </p:nvSpPr>
        <p:spPr>
          <a:xfrm>
            <a:off x="6876288" y="2779776"/>
            <a:ext cx="4663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Monitoraggio</a:t>
            </a:r>
            <a:endParaRPr lang="en-US" sz="1400" dirty="0"/>
          </a:p>
        </p:txBody>
      </p:sp>
      <p:sp>
        <p:nvSpPr>
          <p:cNvPr id="28" name="Text 26"/>
          <p:cNvSpPr txBox="1"/>
          <p:nvPr/>
        </p:nvSpPr>
        <p:spPr>
          <a:xfrm>
            <a:off x="6565392" y="3127248"/>
            <a:ext cx="492861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tx1"/>
                </a:solidFill>
              </a:rPr>
              <a:t>Guardare quello che accade davvero nei territori: Osservatorio, conto satellite, standard di </a:t>
            </a:r>
            <a:r>
              <a:rPr lang="en-US" sz="1050" dirty="0" err="1">
                <a:solidFill>
                  <a:schemeClr val="tx1"/>
                </a:solidFill>
              </a:rPr>
              <a:t>impatto</a:t>
            </a:r>
            <a:r>
              <a:rPr lang="en-US" sz="1050" dirty="0">
                <a:solidFill>
                  <a:schemeClr val="tx1"/>
                </a:solidFill>
              </a:rPr>
              <a:t>.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6400800" y="3657600"/>
            <a:ext cx="5257800" cy="9144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0" name="Shape 28"/>
          <p:cNvSpPr/>
          <p:nvPr/>
        </p:nvSpPr>
        <p:spPr>
          <a:xfrm>
            <a:off x="6565392" y="3840480"/>
            <a:ext cx="201168" cy="201168"/>
          </a:xfrm>
          <a:prstGeom prst="rect">
            <a:avLst/>
          </a:prstGeom>
          <a:solidFill>
            <a:srgbClr val="2E7D5B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1" name="Text 29"/>
          <p:cNvSpPr txBox="1"/>
          <p:nvPr/>
        </p:nvSpPr>
        <p:spPr>
          <a:xfrm>
            <a:off x="6876288" y="3785616"/>
            <a:ext cx="4663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Semplicità</a:t>
            </a:r>
            <a:endParaRPr lang="en-US" sz="1400" dirty="0"/>
          </a:p>
        </p:txBody>
      </p:sp>
      <p:sp>
        <p:nvSpPr>
          <p:cNvPr id="32" name="Text 30"/>
          <p:cNvSpPr txBox="1"/>
          <p:nvPr/>
        </p:nvSpPr>
        <p:spPr>
          <a:xfrm>
            <a:off x="6565392" y="4133088"/>
            <a:ext cx="492861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tx1"/>
                </a:solidFill>
              </a:rPr>
              <a:t>La co-programmazione deve diventare la procedura più facile, leggera ed economica a disposizione di un ambito, più della gara.</a:t>
            </a:r>
            <a:endParaRPr lang="en-US" sz="1050" dirty="0"/>
          </a:p>
        </p:txBody>
      </p:sp>
      <p:sp>
        <p:nvSpPr>
          <p:cNvPr id="33" name="Shape 31"/>
          <p:cNvSpPr/>
          <p:nvPr/>
        </p:nvSpPr>
        <p:spPr>
          <a:xfrm>
            <a:off x="6400800" y="4663440"/>
            <a:ext cx="5257800" cy="914400"/>
          </a:xfrm>
          <a:prstGeom prst="rect">
            <a:avLst/>
          </a:prstGeom>
          <a:solidFill>
            <a:schemeClr val="bg2"/>
          </a:solidFill>
          <a:ln w="12700">
            <a:solidFill>
              <a:srgbClr val="E9F0EA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4" name="Shape 32"/>
          <p:cNvSpPr/>
          <p:nvPr/>
        </p:nvSpPr>
        <p:spPr>
          <a:xfrm>
            <a:off x="6565392" y="4846320"/>
            <a:ext cx="201168" cy="201168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5" name="Text 33"/>
          <p:cNvSpPr txBox="1"/>
          <p:nvPr/>
        </p:nvSpPr>
        <p:spPr>
          <a:xfrm>
            <a:off x="6876288" y="4791456"/>
            <a:ext cx="4663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Armonizzare le esigenze</a:t>
            </a:r>
            <a:endParaRPr lang="en-US" sz="1400" dirty="0"/>
          </a:p>
        </p:txBody>
      </p:sp>
      <p:sp>
        <p:nvSpPr>
          <p:cNvPr id="36" name="Text 34"/>
          <p:cNvSpPr txBox="1"/>
          <p:nvPr/>
        </p:nvSpPr>
        <p:spPr>
          <a:xfrm>
            <a:off x="6565392" y="5138928"/>
            <a:ext cx="492861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chemeClr val="tx1"/>
                </a:solidFill>
              </a:rPr>
              <a:t>PA (tempi, certezza), politica locale (risultato inclusivo che premia), Terzo settore (lavoro riconosciuto): un modello snello che conviene a tutti.</a:t>
            </a:r>
            <a:endParaRPr lang="en-US" sz="1050" dirty="0"/>
          </a:p>
        </p:txBody>
      </p:sp>
      <p:sp>
        <p:nvSpPr>
          <p:cNvPr id="37" name="Shape 35"/>
          <p:cNvSpPr/>
          <p:nvPr/>
        </p:nvSpPr>
        <p:spPr>
          <a:xfrm>
            <a:off x="6400800" y="5715000"/>
            <a:ext cx="5257800" cy="594360"/>
          </a:xfrm>
          <a:prstGeom prst="rect">
            <a:avLst/>
          </a:prstGeom>
          <a:solidFill>
            <a:srgbClr val="1F4D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38" name="Text 36"/>
          <p:cNvSpPr txBox="1"/>
          <p:nvPr/>
        </p:nvSpPr>
        <p:spPr>
          <a:xfrm>
            <a:off x="6583680" y="571500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C000"/>
                </a:solidFill>
              </a:rPr>
              <a:t>Un sistema responsabile è un sistema in cui fare la cosa giusta è la cosa più facile.</a:t>
            </a:r>
            <a:endParaRPr lang="en-US" sz="1250" dirty="0">
              <a:solidFill>
                <a:srgbClr val="FFC000"/>
              </a:solidFill>
            </a:endParaRPr>
          </a:p>
        </p:txBody>
      </p:sp>
      <p:sp>
        <p:nvSpPr>
          <p:cNvPr id="39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473952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6B7470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005840"/>
            <a:ext cx="3566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dirty="0">
                <a:solidFill>
                  <a:srgbClr val="C874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Responsabilità</a:t>
            </a:r>
            <a:endParaRPr lang="en-US" sz="40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2057400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FE3D6"/>
                </a:solidFill>
              </a:rPr>
              <a:t>condivisa, non </a:t>
            </a:r>
            <a:r>
              <a:rPr lang="en-US" sz="1600" dirty="0" err="1">
                <a:solidFill>
                  <a:srgbClr val="CFE3D6"/>
                </a:solidFill>
              </a:rPr>
              <a:t>delegata</a:t>
            </a:r>
            <a:endParaRPr lang="en-US" sz="1600" dirty="0"/>
          </a:p>
        </p:txBody>
      </p:sp>
      <p:sp>
        <p:nvSpPr>
          <p:cNvPr id="4" name="Text 2"/>
          <p:cNvSpPr txBox="1"/>
          <p:nvPr/>
        </p:nvSpPr>
        <p:spPr>
          <a:xfrm>
            <a:off x="4297680" y="1005840"/>
            <a:ext cx="3566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dirty="0">
                <a:solidFill>
                  <a:srgbClr val="CFE3D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Comunità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4297680" y="2057400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FE3D6"/>
                </a:solidFill>
              </a:rPr>
              <a:t>il livello in cui il welfare si decide, non solo si eroga: il patto che regge l'economia sociale</a:t>
            </a:r>
            <a:endParaRPr lang="en-US" sz="1400" dirty="0"/>
          </a:p>
        </p:txBody>
      </p:sp>
      <p:sp>
        <p:nvSpPr>
          <p:cNvPr id="6" name="Text 4"/>
          <p:cNvSpPr txBox="1"/>
          <p:nvPr/>
        </p:nvSpPr>
        <p:spPr>
          <a:xfrm>
            <a:off x="8046720" y="1005840"/>
            <a:ext cx="3566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dirty="0">
                <a:solidFill>
                  <a:srgbClr val="E9A0C4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Persone</a:t>
            </a:r>
            <a:endParaRPr lang="en-US" sz="4000" dirty="0"/>
          </a:p>
        </p:txBody>
      </p:sp>
      <p:sp>
        <p:nvSpPr>
          <p:cNvPr id="7" name="Text 5"/>
          <p:cNvSpPr txBox="1"/>
          <p:nvPr/>
        </p:nvSpPr>
        <p:spPr>
          <a:xfrm>
            <a:off x="8046720" y="2057400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FE3D6"/>
                </a:solidFill>
              </a:rPr>
              <a:t>Il la persona </a:t>
            </a:r>
            <a:r>
              <a:rPr lang="en-US" sz="1400" dirty="0" err="1">
                <a:solidFill>
                  <a:srgbClr val="CFE3D6"/>
                </a:solidFill>
              </a:rPr>
              <a:t>è</a:t>
            </a:r>
            <a:r>
              <a:rPr lang="en-US" sz="1400" dirty="0">
                <a:solidFill>
                  <a:srgbClr val="CFE3D6"/>
                </a:solidFill>
              </a:rPr>
              <a:t> il </a:t>
            </a:r>
            <a:r>
              <a:rPr lang="en-US" sz="1400" dirty="0" err="1">
                <a:solidFill>
                  <a:srgbClr val="CFE3D6"/>
                </a:solidFill>
              </a:rPr>
              <a:t>centro</a:t>
            </a:r>
            <a:r>
              <a:rPr lang="en-US" sz="1400" dirty="0">
                <a:solidFill>
                  <a:srgbClr val="CFE3D6"/>
                </a:solidFill>
              </a:rPr>
              <a:t> delle </a:t>
            </a:r>
            <a:r>
              <a:rPr lang="en-US" sz="1400" dirty="0" err="1">
                <a:solidFill>
                  <a:srgbClr val="CFE3D6"/>
                </a:solidFill>
              </a:rPr>
              <a:t>decisionie</a:t>
            </a:r>
            <a:r>
              <a:rPr lang="en-US" sz="1400" dirty="0">
                <a:solidFill>
                  <a:srgbClr val="CFE3D6"/>
                </a:solidFill>
              </a:rPr>
              <a:t> </a:t>
            </a:r>
            <a:r>
              <a:rPr lang="en-US" sz="1400" dirty="0" err="1">
                <a:solidFill>
                  <a:srgbClr val="CFE3D6"/>
                </a:solidFill>
              </a:rPr>
              <a:t>dei</a:t>
            </a:r>
            <a:r>
              <a:rPr lang="en-US" sz="1400" dirty="0">
                <a:solidFill>
                  <a:srgbClr val="CFE3D6"/>
                </a:solidFill>
              </a:rPr>
              <a:t> </a:t>
            </a:r>
            <a:r>
              <a:rPr lang="en-US" sz="1400" dirty="0" err="1">
                <a:solidFill>
                  <a:srgbClr val="CFE3D6"/>
                </a:solidFill>
              </a:rPr>
              <a:t>servizi</a:t>
            </a:r>
            <a:r>
              <a:rPr lang="en-US" sz="1400" dirty="0">
                <a:solidFill>
                  <a:srgbClr val="CFE3D6"/>
                </a:solidFill>
              </a:rPr>
              <a:t> ma  </a:t>
            </a:r>
            <a:r>
              <a:rPr lang="en-US" sz="1400" dirty="0" err="1">
                <a:solidFill>
                  <a:srgbClr val="CFE3D6"/>
                </a:solidFill>
              </a:rPr>
              <a:t>corresponsabili</a:t>
            </a:r>
            <a:r>
              <a:rPr lang="en-US" sz="1400" dirty="0">
                <a:solidFill>
                  <a:srgbClr val="CFE3D6"/>
                </a:solidFill>
              </a:rPr>
              <a:t>, non </a:t>
            </a:r>
            <a:r>
              <a:rPr lang="en-US" sz="1400" dirty="0" err="1">
                <a:solidFill>
                  <a:srgbClr val="CFE3D6"/>
                </a:solidFill>
              </a:rPr>
              <a:t>destinatarie</a:t>
            </a:r>
            <a:r>
              <a:rPr lang="en-US" sz="1400" dirty="0">
                <a:solidFill>
                  <a:srgbClr val="CFE3D6"/>
                </a:solidFill>
              </a:rPr>
              <a:t> passive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548640" y="3520440"/>
            <a:ext cx="11091672" cy="0"/>
          </a:xfrm>
          <a:prstGeom prst="line">
            <a:avLst/>
          </a:prstGeom>
          <a:noFill/>
          <a:ln w="12700">
            <a:solidFill>
              <a:srgbClr val="3E7A5E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9" name="Text 7"/>
          <p:cNvSpPr txBox="1"/>
          <p:nvPr/>
        </p:nvSpPr>
        <p:spPr>
          <a:xfrm>
            <a:off x="548640" y="3703320"/>
            <a:ext cx="110916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Non </a:t>
            </a:r>
            <a:r>
              <a:rPr lang="en-US" sz="2200" strike="sngStrike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procedure</a:t>
            </a:r>
            <a:r>
              <a:rPr lang="en-US" sz="2200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· non </a:t>
            </a:r>
            <a:r>
              <a:rPr lang="en-US" sz="2200" strike="sngStrike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semplificazione</a:t>
            </a:r>
            <a:r>
              <a:rPr lang="en-US" sz="2200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· non </a:t>
            </a:r>
            <a:r>
              <a:rPr lang="en-US" sz="2200" strike="sngStrike" dirty="0">
                <a:solidFill>
                  <a:schemeClr val="accent4">
                    <a:lumMod val="40000"/>
                    <a:lumOff val="60000"/>
                  </a:schemeClr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risparmio</a:t>
            </a:r>
            <a:endParaRPr lang="en-US" sz="22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48640" y="4572000"/>
            <a:ext cx="109728" cy="868680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1" name="Text 9"/>
          <p:cNvSpPr txBox="1"/>
          <p:nvPr/>
        </p:nvSpPr>
        <p:spPr>
          <a:xfrm>
            <a:off x="822960" y="4572000"/>
            <a:ext cx="3200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Formare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822960" y="49834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FE3D6"/>
                </a:solidFill>
              </a:rPr>
              <a:t>chi siede ai tavoli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297680" y="4572000"/>
            <a:ext cx="109728" cy="868680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4" name="Text 12"/>
          <p:cNvSpPr txBox="1"/>
          <p:nvPr/>
        </p:nvSpPr>
        <p:spPr>
          <a:xfrm>
            <a:off x="4572000" y="4572000"/>
            <a:ext cx="3200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 err="1">
                <a:solidFill>
                  <a:srgbClr val="FFFFFF"/>
                </a:solidFill>
              </a:rPr>
              <a:t>Osservare</a:t>
            </a:r>
            <a:r>
              <a:rPr lang="en-US" b="1" dirty="0">
                <a:solidFill>
                  <a:srgbClr val="FFFFFF"/>
                </a:solidFill>
              </a:rPr>
              <a:t> e </a:t>
            </a:r>
            <a:r>
              <a:rPr lang="en-US" b="1" dirty="0" err="1">
                <a:solidFill>
                  <a:srgbClr val="FFFFFF"/>
                </a:solidFill>
              </a:rPr>
              <a:t>monitorare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4572000" y="49834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FE3D6"/>
                </a:solidFill>
              </a:rPr>
              <a:t>quello che accade nei territori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8046720" y="4572000"/>
            <a:ext cx="109728" cy="868680"/>
          </a:xfrm>
          <a:prstGeom prst="rect">
            <a:avLst/>
          </a:prstGeom>
          <a:solidFill>
            <a:srgbClr val="C8742E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it-IT"/>
          </a:p>
        </p:txBody>
      </p:sp>
      <p:sp>
        <p:nvSpPr>
          <p:cNvPr id="17" name="Text 15"/>
          <p:cNvSpPr txBox="1"/>
          <p:nvPr/>
        </p:nvSpPr>
        <p:spPr>
          <a:xfrm>
            <a:off x="8321040" y="4572000"/>
            <a:ext cx="3200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Facilitare</a:t>
            </a:r>
            <a:endParaRPr lang="en-US" sz="1800" dirty="0"/>
          </a:p>
        </p:txBody>
      </p:sp>
      <p:sp>
        <p:nvSpPr>
          <p:cNvPr id="18" name="Text 16"/>
          <p:cNvSpPr txBox="1"/>
          <p:nvPr/>
        </p:nvSpPr>
        <p:spPr>
          <a:xfrm>
            <a:off x="8321040" y="49834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FE3D6"/>
                </a:solidFill>
              </a:rPr>
              <a:t>la strada della corresponsabilità</a:t>
            </a:r>
            <a:endParaRPr lang="en-US" sz="1300" dirty="0"/>
          </a:p>
        </p:txBody>
      </p:sp>
      <p:sp>
        <p:nvSpPr>
          <p:cNvPr id="19" name="Text 17"/>
          <p:cNvSpPr txBox="1"/>
          <p:nvPr/>
        </p:nvSpPr>
        <p:spPr>
          <a:xfrm>
            <a:off x="548640" y="5806440"/>
            <a:ext cx="8686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</a:rPr>
              <a:t>Un sistema responsabile è un sistema in cui fare la cosa giusta è la cosa più facile.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8257032" y="5852160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600" dirty="0">
                <a:solidFill>
                  <a:srgbClr val="FFC000"/>
                </a:solidFill>
              </a:rPr>
              <a:t>Grazie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conomia sociale">
  <a:themeElements>
    <a:clrScheme name="Economia sociale">
      <a:dk1>
        <a:srgbClr val="1B1F1D"/>
      </a:dk1>
      <a:lt1>
        <a:srgbClr val="FFFFFF"/>
      </a:lt1>
      <a:dk2>
        <a:srgbClr val="1F4D3A"/>
      </a:dk2>
      <a:lt2>
        <a:srgbClr val="E9F0EA"/>
      </a:lt2>
      <a:accent1>
        <a:srgbClr val="2E7D5B"/>
      </a:accent1>
      <a:accent2>
        <a:srgbClr val="1F4D3A"/>
      </a:accent2>
      <a:accent3>
        <a:srgbClr val="8A4B6E"/>
      </a:accent3>
      <a:accent4>
        <a:srgbClr val="C8742E"/>
      </a:accent4>
      <a:accent5>
        <a:srgbClr val="6B7470"/>
      </a:accent5>
      <a:accent6>
        <a:srgbClr val="B3261E"/>
      </a:accent6>
      <a:hlink>
        <a:srgbClr val="1F4D3A"/>
      </a:hlink>
      <a:folHlink>
        <a:srgbClr val="8A4B6E"/>
      </a:folHlink>
    </a:clrScheme>
    <a:fontScheme name="Economia sociale">
      <a:majorFont>
        <a:latin typeface="Century Schoolbook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3153</Words>
  <Application>Microsoft Macintosh PowerPoint</Application>
  <PresentationFormat>Widescreen</PresentationFormat>
  <Paragraphs>219</Paragraphs>
  <Slides>14</Slides>
  <Notes>14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7" baseType="lpstr">
      <vt:lpstr>Arial</vt:lpstr>
      <vt:lpstr>Century Schoolbook</vt:lpstr>
      <vt:lpstr>Economia sociale</vt:lpstr>
      <vt:lpstr>Economia sociale, welfare e responsabilità condivisa</vt:lpstr>
      <vt:lpstr>Economia sociale: definizioni cardine e documenti a cascata</vt:lpstr>
      <vt:lpstr>Le parole del Piano: dimensioni semantiche e frequenze</vt:lpstr>
      <vt:lpstr>Piano nazionale e Raccomandazione europea: lessici a confronto</vt:lpstr>
      <vt:lpstr>Nota metodologica: come sono state contate le parole</vt:lpstr>
      <vt:lpstr>Il sistema valoriale: i concetti che reggono l'economia sociale</vt:lpstr>
      <vt:lpstr>Come funziona: co-programmazione, co-progettazione, co-gestione</vt:lpstr>
      <vt:lpstr>Come far funzionare il sistema: quattro strumenti</vt:lpstr>
      <vt:lpstr>Territori: non profit, co-progettazione, formazione</vt:lpstr>
      <vt:lpstr>Modelli di welfare a confronto: welfare pubblico e welfare mix</vt:lpstr>
      <vt:lpstr>Il modello emergente: l'economia sociale nelle sue due versioni</vt:lpstr>
      <vt:lpstr>Al centro la persona: la responsabilità condivisa</vt:lpstr>
      <vt:lpstr>Difficoltà nella pratica, dipendenza da percorso, soluzioni</vt:lpstr>
      <vt:lpstr>Presentazione standard di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Economia sociale, welfare e responsabilità condivisa</dc:title>
  <dc:subject>PptxGenJS Presentation</dc:subject>
  <dc:creator>Mara Maretti</dc:creator>
  <cp:lastModifiedBy>Mara Maretti</cp:lastModifiedBy>
  <cp:revision>5</cp:revision>
  <dcterms:created xsi:type="dcterms:W3CDTF">2026-10-29T07:27:51Z</dcterms:created>
  <dcterms:modified xsi:type="dcterms:W3CDTF">2026-10-29T12:56:56Z</dcterms:modified>
</cp:coreProperties>
</file>