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bf72c71d9ab46e1" /><Relationship Type="http://schemas.openxmlformats.org/officeDocument/2006/relationships/extended-properties" Target="/docProps/app.xml" Id="Rd103c0800ccd4e79" /><Relationship Type="http://schemas.openxmlformats.org/officeDocument/2006/relationships/officeDocument" Target="/ppt/presentation.xml" Id="Rcae91596347e4ab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f6ceca34b87466d"/>
  </p:sldMasterIdLst>
  <p:notesMasterIdLst>
    <p:notesMasterId xmlns:r="http://schemas.openxmlformats.org/officeDocument/2006/relationships" r:id="R83978afb13dc46a1"/>
  </p:notesMasterIdLst>
  <p:sldIdLst>
    <p:sldId xmlns:r="http://schemas.openxmlformats.org/officeDocument/2006/relationships" id="256" r:id="R925d31e3aa8b47c1"/>
    <p:sldId xmlns:r="http://schemas.openxmlformats.org/officeDocument/2006/relationships" id="257" r:id="Ra9d1dec7359a4591"/>
    <p:sldId xmlns:r="http://schemas.openxmlformats.org/officeDocument/2006/relationships" id="258" r:id="R1a4b252635fe441f"/>
    <p:sldId xmlns:r="http://schemas.openxmlformats.org/officeDocument/2006/relationships" id="259" r:id="R67a52518c6964bfa"/>
    <p:sldId xmlns:r="http://schemas.openxmlformats.org/officeDocument/2006/relationships" id="260" r:id="R451cb4be587f41d5"/>
    <p:sldId xmlns:r="http://schemas.openxmlformats.org/officeDocument/2006/relationships" id="261" r:id="Rb750e4561fc74c2a"/>
    <p:sldId xmlns:r="http://schemas.openxmlformats.org/officeDocument/2006/relationships" id="262" r:id="Rf694054f59f640e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7568447c3dc48ad" /><Relationship Type="http://schemas.openxmlformats.org/officeDocument/2006/relationships/slideMaster" Target="/ppt/slideMasters/slideMaster1.xml" Id="R4f6ceca34b87466d" /><Relationship Type="http://schemas.openxmlformats.org/officeDocument/2006/relationships/notesMaster" Target="/ppt/notesMasters/notesMaster1.xml" Id="R83978afb13dc46a1" /><Relationship Type="http://schemas.openxmlformats.org/officeDocument/2006/relationships/presProps" Target="/ppt/presProps.xml" Id="R91e95e8d168c4ccd" /><Relationship Type="http://schemas.openxmlformats.org/officeDocument/2006/relationships/tableStyles" Target="/ppt/tableStyles.xml" Id="Rd5298c4569f646a6" /><Relationship Type="http://schemas.openxmlformats.org/officeDocument/2006/relationships/slide" Target="/ppt/slides/slide1.xml" Id="R925d31e3aa8b47c1" /><Relationship Type="http://schemas.openxmlformats.org/officeDocument/2006/relationships/slide" Target="/ppt/slides/slide2.xml" Id="Ra9d1dec7359a4591" /><Relationship Type="http://schemas.openxmlformats.org/officeDocument/2006/relationships/slide" Target="/ppt/slides/slide3.xml" Id="R1a4b252635fe441f" /><Relationship Type="http://schemas.openxmlformats.org/officeDocument/2006/relationships/slide" Target="/ppt/slides/slide4.xml" Id="R67a52518c6964bfa" /><Relationship Type="http://schemas.openxmlformats.org/officeDocument/2006/relationships/slide" Target="/ppt/slides/slide5.xml" Id="R451cb4be587f41d5" /><Relationship Type="http://schemas.openxmlformats.org/officeDocument/2006/relationships/slide" Target="/ppt/slides/slide6.xml" Id="Rb750e4561fc74c2a" /><Relationship Type="http://schemas.openxmlformats.org/officeDocument/2006/relationships/slide" Target="/ppt/slides/slide7.xml" Id="Rf694054f59f640e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b33180b9e59472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a934e541823422b" /><Relationship Type="http://schemas.openxmlformats.org/officeDocument/2006/relationships/notesMaster" Target="/ppt/notesMasters/notesMaster1.xml" Id="Rfcbf9ff2835649f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9116db8f7c7410f" /><Relationship Type="http://schemas.openxmlformats.org/officeDocument/2006/relationships/notesMaster" Target="/ppt/notesMasters/notesMaster1.xml" Id="R262d878bd0a44df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5ece9fe753c42a2" /><Relationship Type="http://schemas.openxmlformats.org/officeDocument/2006/relationships/notesMaster" Target="/ppt/notesMasters/notesMaster1.xml" Id="R0cce29d216944e7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7e3861d7b2b46d8" /><Relationship Type="http://schemas.openxmlformats.org/officeDocument/2006/relationships/notesMaster" Target="/ppt/notesMasters/notesMaster1.xml" Id="R18b71c6041ab4af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11c6e57488c4e87" /><Relationship Type="http://schemas.openxmlformats.org/officeDocument/2006/relationships/notesMaster" Target="/ppt/notesMasters/notesMaster1.xml" Id="R169d6e1dfad24ef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659520da71c4c52" /><Relationship Type="http://schemas.openxmlformats.org/officeDocument/2006/relationships/notesMaster" Target="/ppt/notesMasters/notesMaster1.xml" Id="Rbe5a48f49faf433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78adbfabf074304" /><Relationship Type="http://schemas.openxmlformats.org/officeDocument/2006/relationships/notesMaster" Target="/ppt/notesMasters/notesMaster1.xml" Id="R79549bf479e0417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b1c81dd4eaf48e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63cbe02be834db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4fba76bd7194a0c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5fde11d0abd462e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68523828a9047e7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bea1d87b5344649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5A13619E-E23D-48F9-B07B-387093AEDAAA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17A18ADA-9DA6-4C22-9193-22B4EB6AA94D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C49DF369-75B6-444B-9D5F-6952EE84490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18C98C86-45D2-4800-B6E6-2B2322171621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4351CDC2-5CBB-4F7C-B52B-EFF81202BBAA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6CB63688-2320-4475-9634-F0F5A0F6CC97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9C6894AB-58B6-4AE4-8396-74AA42918E39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CACF4B18-BF94-48FA-ADA3-3E80F1CDA99F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93562D63-B919-4EA2-9BE6-4B5BF6C1661C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BF3E5570-EFC5-4796-A0A6-16CF40BCA1A0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fe6e730f06640b4" /><Relationship Type="http://schemas.openxmlformats.org/officeDocument/2006/relationships/slideLayout" Target="/ppt/slideLayouts/slideLayout1.xml" Id="Rf60b11c4425c4928" /><Relationship Type="http://schemas.openxmlformats.org/officeDocument/2006/relationships/slideLayout" Target="/ppt/slideLayouts/slideLayout2.xml" Id="R21f56c62c39243f5" /><Relationship Type="http://schemas.openxmlformats.org/officeDocument/2006/relationships/slideLayout" Target="/ppt/slideLayouts/slideLayout3.xml" Id="R8ae6488879fc47eb" /><Relationship Type="http://schemas.openxmlformats.org/officeDocument/2006/relationships/slideLayout" Target="/ppt/slideLayouts/slideLayout4.xml" Id="R3446d81dc12a41c6" /><Relationship Type="http://schemas.openxmlformats.org/officeDocument/2006/relationships/slideLayout" Target="/ppt/slideLayouts/slideLayout5.xml" Id="R5d693360e2404182" /><Relationship Type="http://schemas.openxmlformats.org/officeDocument/2006/relationships/slideLayout" Target="/ppt/slideLayouts/slideLayout6.xml" Id="Rbbe334e8bda74939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60b11c4425c4928"/>
    <p:sldLayoutId xmlns:r="http://schemas.openxmlformats.org/officeDocument/2006/relationships" id="2147483650" r:id="R21f56c62c39243f5"/>
    <p:sldLayoutId xmlns:r="http://schemas.openxmlformats.org/officeDocument/2006/relationships" id="2147483651" r:id="R8ae6488879fc47eb"/>
    <p:sldLayoutId xmlns:r="http://schemas.openxmlformats.org/officeDocument/2006/relationships" id="2147483652" r:id="R3446d81dc12a41c6"/>
    <p:sldLayoutId xmlns:r="http://schemas.openxmlformats.org/officeDocument/2006/relationships" id="2147483653" r:id="R5d693360e2404182"/>
    <p:sldLayoutId xmlns:r="http://schemas.openxmlformats.org/officeDocument/2006/relationships" id="2147483654" r:id="Rbbe334e8bda74939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346f7ccd09224744" /><Relationship Type="http://schemas.openxmlformats.org/officeDocument/2006/relationships/image" Target="/ppt/media/image.png" Id="R4325108352f44485" /><Relationship Type="http://schemas.openxmlformats.org/officeDocument/2006/relationships/notesSlide" Target="/ppt/notesSlides/notesSlide1.xml" Id="Rd004fd85f40c4d0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9d6659966f2487a" /><Relationship Type="http://schemas.openxmlformats.org/officeDocument/2006/relationships/image" Target="/ppt/media/image2.png" Id="R19b83e4c127247a6" /><Relationship Type="http://schemas.openxmlformats.org/officeDocument/2006/relationships/notesSlide" Target="/ppt/notesSlides/notesSlide2.xml" Id="R979b19c14cae48c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961314945c64726" /><Relationship Type="http://schemas.openxmlformats.org/officeDocument/2006/relationships/image" Target="/ppt/media/image3.png" Id="Rb7d645f554544cd6" /><Relationship Type="http://schemas.openxmlformats.org/officeDocument/2006/relationships/notesSlide" Target="/ppt/notesSlides/notesSlide3.xml" Id="R06b38d3820e14f6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3aa3d36ec864038" /><Relationship Type="http://schemas.openxmlformats.org/officeDocument/2006/relationships/image" Target="/ppt/media/image4.png" Id="Rb2093a12d12d4110" /><Relationship Type="http://schemas.openxmlformats.org/officeDocument/2006/relationships/notesSlide" Target="/ppt/notesSlides/notesSlide4.xml" Id="R22a00ac38b06462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22a705e8469c42b4" /><Relationship Type="http://schemas.openxmlformats.org/officeDocument/2006/relationships/image" Target="/ppt/media/image5.png" Id="R1c9db1fc89c64f29" /><Relationship Type="http://schemas.openxmlformats.org/officeDocument/2006/relationships/notesSlide" Target="/ppt/notesSlides/notesSlide5.xml" Id="R2342dc99d24b456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8cd607c0204493c" /><Relationship Type="http://schemas.openxmlformats.org/officeDocument/2006/relationships/image" Target="/ppt/media/image6.png" Id="R40567a1756834784" /><Relationship Type="http://schemas.openxmlformats.org/officeDocument/2006/relationships/notesSlide" Target="/ppt/notesSlides/notesSlide6.xml" Id="R87a41e6d25444c5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6811d8ffe0e453d" /><Relationship Type="http://schemas.openxmlformats.org/officeDocument/2006/relationships/image" Target="/ppt/media/image7.png" Id="R84a867562f0549da" /><Relationship Type="http://schemas.openxmlformats.org/officeDocument/2006/relationships/image" Target="/ppt/media/image8.png" Id="Rb8cf8cfc077047c0" /><Relationship Type="http://schemas.openxmlformats.org/officeDocument/2006/relationships/image" Target="/ppt/media/image9.png" Id="R9f85adebadc64187" /><Relationship Type="http://schemas.openxmlformats.org/officeDocument/2006/relationships/notesSlide" Target="/ppt/notesSlides/notesSlide7.xml" Id="Rbcaa8dcb2fb04ae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7F2E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opening-title">
            <a:extLst xmlns:a="http://schemas.openxmlformats.org/drawingml/2006/main">
              <a:ext uri="{FF2B5EF4-FFF2-40B4-BE49-F238E27FC236}">
                <a16:creationId xmlns:a16="http://schemas.microsoft.com/office/drawing/2014/main" id="{0A9D21BC-D0E2-44FF-9DDE-9DD1769EA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52450"/>
            <a:ext cx="72390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150" b="1">
                <a:solidFill>
                  <a:srgbClr val="3B2B20"/>
                </a:solidFill>
              </a:defRPr>
            </a:defPPr>
            <a:lvl1pPr>
              <a:defRPr sz="3150" b="1">
                <a:solidFill>
                  <a:srgbClr val="3B2B20"/>
                </a:solidFill>
              </a:defRPr>
            </a:lvl1pPr>
            <a:lvl2pPr>
              <a:defRPr sz="3150" b="1">
                <a:solidFill>
                  <a:srgbClr val="3B2B20"/>
                </a:solidFill>
              </a:defRPr>
            </a:lvl2pPr>
            <a:lvl3pPr>
              <a:defRPr sz="3150" b="1">
                <a:solidFill>
                  <a:srgbClr val="3B2B20"/>
                </a:solidFill>
              </a:defRPr>
            </a:lvl3pPr>
            <a:lvl4pPr>
              <a:defRPr sz="3150" b="1">
                <a:solidFill>
                  <a:srgbClr val="3B2B20"/>
                </a:solidFill>
              </a:defRPr>
            </a:lvl4pPr>
            <a:lvl5pPr>
              <a:defRPr sz="3150" b="1">
                <a:solidFill>
                  <a:srgbClr val="3B2B20"/>
                </a:solidFill>
              </a:defRPr>
            </a:lvl5pPr>
            <a:lvl6pPr>
              <a:defRPr sz="3150" b="1">
                <a:solidFill>
                  <a:srgbClr val="3B2B20"/>
                </a:solidFill>
              </a:defRPr>
            </a:lvl6pPr>
            <a:lvl7pPr>
              <a:defRPr sz="3150" b="1">
                <a:solidFill>
                  <a:srgbClr val="3B2B20"/>
                </a:solidFill>
              </a:defRPr>
            </a:lvl7pPr>
            <a:lvl8pPr>
              <a:defRPr sz="3150" b="1">
                <a:solidFill>
                  <a:srgbClr val="3B2B20"/>
                </a:solidFill>
              </a:defRPr>
            </a:lvl8pPr>
            <a:lvl9pPr>
              <a:defRPr sz="315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3150" b="1">
                <a:solidFill>
                  <a:srgbClr val="3B2B20"/>
                </a:solidFill>
              </a:defRPr>
            </a:pPr>
            <a:r>
              <a:rPr sz="3150" b="1">
                <a:solidFill>
                  <a:srgbClr val="3B2B20"/>
                </a:solidFill>
              </a:rPr>
              <a:t>Che cos’è il Frollino?</a:t>
            </a:r>
          </a:p>
        </p:txBody>
      </p:sp>
      <p:sp>
        <p:nvSpPr>
          <p:cNvPr id="3" name="accent-rule">
            <a:extLst xmlns:a="http://schemas.openxmlformats.org/drawingml/2006/main">
              <a:ext uri="{FF2B5EF4-FFF2-40B4-BE49-F238E27FC236}">
                <a16:creationId xmlns:a16="http://schemas.microsoft.com/office/drawing/2014/main" id="{E9EB132E-CACA-4875-8372-C307C753B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1438275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9643C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founder-anecdote">
            <a:extLst xmlns:a="http://schemas.openxmlformats.org/drawingml/2006/main">
              <a:ext uri="{FF2B5EF4-FFF2-40B4-BE49-F238E27FC236}">
                <a16:creationId xmlns:a16="http://schemas.microsoft.com/office/drawing/2014/main" id="{E18B9203-CFA3-4213-8347-9A56BCDCB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1828800"/>
            <a:ext cx="7524750" cy="2343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100" i="1">
                <a:solidFill>
                  <a:srgbClr val="49372A"/>
                </a:solidFill>
              </a:defRPr>
            </a:defPPr>
            <a:lvl1pPr>
              <a:defRPr sz="2100" i="1">
                <a:solidFill>
                  <a:srgbClr val="49372A"/>
                </a:solidFill>
              </a:defRPr>
            </a:lvl1pPr>
            <a:lvl2pPr>
              <a:defRPr sz="2100" i="1">
                <a:solidFill>
                  <a:srgbClr val="49372A"/>
                </a:solidFill>
              </a:defRPr>
            </a:lvl2pPr>
            <a:lvl3pPr>
              <a:defRPr sz="2100" i="1">
                <a:solidFill>
                  <a:srgbClr val="49372A"/>
                </a:solidFill>
              </a:defRPr>
            </a:lvl3pPr>
            <a:lvl4pPr>
              <a:defRPr sz="2100" i="1">
                <a:solidFill>
                  <a:srgbClr val="49372A"/>
                </a:solidFill>
              </a:defRPr>
            </a:lvl4pPr>
            <a:lvl5pPr>
              <a:defRPr sz="2100" i="1">
                <a:solidFill>
                  <a:srgbClr val="49372A"/>
                </a:solidFill>
              </a:defRPr>
            </a:lvl5pPr>
            <a:lvl6pPr>
              <a:defRPr sz="2100" i="1">
                <a:solidFill>
                  <a:srgbClr val="49372A"/>
                </a:solidFill>
              </a:defRPr>
            </a:lvl6pPr>
            <a:lvl7pPr>
              <a:defRPr sz="2100" i="1">
                <a:solidFill>
                  <a:srgbClr val="49372A"/>
                </a:solidFill>
              </a:defRPr>
            </a:lvl7pPr>
            <a:lvl8pPr>
              <a:defRPr sz="2100" i="1">
                <a:solidFill>
                  <a:srgbClr val="49372A"/>
                </a:solidFill>
              </a:defRPr>
            </a:lvl8pPr>
            <a:lvl9pPr>
              <a:defRPr sz="2100" i="1">
                <a:solidFill>
                  <a:srgbClr val="49372A"/>
                </a:solidFill>
              </a:defRPr>
            </a:lvl9pPr>
          </a:lstStyle>
          <a:p xmlns:a="http://schemas.openxmlformats.org/drawingml/2006/main">
            <a:pPr>
              <a:defRPr sz="2100" i="1">
                <a:solidFill>
                  <a:srgbClr val="49372A"/>
                </a:solidFill>
              </a:defRPr>
            </a:pPr>
            <a:r>
              <a:rPr sz="2100" i="1">
                <a:solidFill>
                  <a:srgbClr val="49372A"/>
                </a:solidFill>
              </a:rPr>
              <a:t>«Io credo che dovremmo rafforzare nei ragazzi che si sono aggiunti il senso del Frollino, il biscotto che caratterizza Frolla, perché temo che alcuni di loro non sappiano nemmeno più cos’è.»</a:t>
            </a:r>
          </a:p>
        </p:txBody>
      </p:sp>
      <p:sp>
        <p:nvSpPr>
          <p:cNvPr id="5" name="attribution">
            <a:extLst xmlns:a="http://schemas.openxmlformats.org/drawingml/2006/main">
              <a:ext uri="{FF2B5EF4-FFF2-40B4-BE49-F238E27FC236}">
                <a16:creationId xmlns:a16="http://schemas.microsoft.com/office/drawing/2014/main" id="{FCE92268-D9C8-4320-9381-4167EFCB9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314825"/>
            <a:ext cx="590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75" b="1">
                <a:solidFill>
                  <a:srgbClr val="80634C"/>
                </a:solidFill>
              </a:defRPr>
            </a:defPPr>
            <a:lvl1pPr>
              <a:defRPr sz="1275" b="1">
                <a:solidFill>
                  <a:srgbClr val="80634C"/>
                </a:solidFill>
              </a:defRPr>
            </a:lvl1pPr>
            <a:lvl2pPr>
              <a:defRPr sz="1275" b="1">
                <a:solidFill>
                  <a:srgbClr val="80634C"/>
                </a:solidFill>
              </a:defRPr>
            </a:lvl2pPr>
            <a:lvl3pPr>
              <a:defRPr sz="1275" b="1">
                <a:solidFill>
                  <a:srgbClr val="80634C"/>
                </a:solidFill>
              </a:defRPr>
            </a:lvl3pPr>
            <a:lvl4pPr>
              <a:defRPr sz="1275" b="1">
                <a:solidFill>
                  <a:srgbClr val="80634C"/>
                </a:solidFill>
              </a:defRPr>
            </a:lvl4pPr>
            <a:lvl5pPr>
              <a:defRPr sz="1275" b="1">
                <a:solidFill>
                  <a:srgbClr val="80634C"/>
                </a:solidFill>
              </a:defRPr>
            </a:lvl5pPr>
            <a:lvl6pPr>
              <a:defRPr sz="1275" b="1">
                <a:solidFill>
                  <a:srgbClr val="80634C"/>
                </a:solidFill>
              </a:defRPr>
            </a:lvl6pPr>
            <a:lvl7pPr>
              <a:defRPr sz="1275" b="1">
                <a:solidFill>
                  <a:srgbClr val="80634C"/>
                </a:solidFill>
              </a:defRPr>
            </a:lvl7pPr>
            <a:lvl8pPr>
              <a:defRPr sz="1275" b="1">
                <a:solidFill>
                  <a:srgbClr val="80634C"/>
                </a:solidFill>
              </a:defRPr>
            </a:lvl8pPr>
            <a:lvl9pPr>
              <a:defRPr sz="1275" b="1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275" b="1">
                <a:solidFill>
                  <a:srgbClr val="80634C"/>
                </a:solidFill>
              </a:defRPr>
            </a:pPr>
            <a:r>
              <a:rPr sz="1275" b="1">
                <a:solidFill>
                  <a:srgbClr val="80634C"/>
                </a:solidFill>
              </a:rPr>
              <a:t>Gianluca, socio fondatore</a:t>
            </a:r>
          </a:p>
          <a:p xmlns:a="http://schemas.openxmlformats.org/drawingml/2006/main">
            <a:pPr>
              <a:defRPr sz="1275" b="1">
                <a:solidFill>
                  <a:srgbClr val="80634C"/>
                </a:solidFill>
              </a:defRPr>
            </a:pPr>
            <a:r>
              <a:rPr sz="1275" b="1">
                <a:solidFill>
                  <a:srgbClr val="80634C"/>
                </a:solidFill>
              </a:rPr>
              <a:t>Durante una riunione del CdA</a:t>
            </a:r>
          </a:p>
        </p:txBody>
      </p:sp>
      <p:sp>
        <p:nvSpPr>
          <p:cNvPr id="6" name="key-phrase">
            <a:extLst xmlns:a="http://schemas.openxmlformats.org/drawingml/2006/main">
              <a:ext uri="{FF2B5EF4-FFF2-40B4-BE49-F238E27FC236}">
                <a16:creationId xmlns:a16="http://schemas.microsoft.com/office/drawing/2014/main" id="{55856036-AF0A-4D9B-8040-50CD8B102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5467350"/>
            <a:ext cx="1019175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725" b="1">
                <a:solidFill>
                  <a:srgbClr val="3B2B20"/>
                </a:solidFill>
              </a:defRPr>
            </a:defPPr>
            <a:lvl1pPr>
              <a:defRPr sz="1725" b="1">
                <a:solidFill>
                  <a:srgbClr val="3B2B20"/>
                </a:solidFill>
              </a:defRPr>
            </a:lvl1pPr>
            <a:lvl2pPr>
              <a:defRPr sz="1725" b="1">
                <a:solidFill>
                  <a:srgbClr val="3B2B20"/>
                </a:solidFill>
              </a:defRPr>
            </a:lvl2pPr>
            <a:lvl3pPr>
              <a:defRPr sz="1725" b="1">
                <a:solidFill>
                  <a:srgbClr val="3B2B20"/>
                </a:solidFill>
              </a:defRPr>
            </a:lvl3pPr>
            <a:lvl4pPr>
              <a:defRPr sz="1725" b="1">
                <a:solidFill>
                  <a:srgbClr val="3B2B20"/>
                </a:solidFill>
              </a:defRPr>
            </a:lvl4pPr>
            <a:lvl5pPr>
              <a:defRPr sz="1725" b="1">
                <a:solidFill>
                  <a:srgbClr val="3B2B20"/>
                </a:solidFill>
              </a:defRPr>
            </a:lvl5pPr>
            <a:lvl6pPr>
              <a:defRPr sz="1725" b="1">
                <a:solidFill>
                  <a:srgbClr val="3B2B20"/>
                </a:solidFill>
              </a:defRPr>
            </a:lvl6pPr>
            <a:lvl7pPr>
              <a:defRPr sz="1725" b="1">
                <a:solidFill>
                  <a:srgbClr val="3B2B20"/>
                </a:solidFill>
              </a:defRPr>
            </a:lvl7pPr>
            <a:lvl8pPr>
              <a:defRPr sz="1725" b="1">
                <a:solidFill>
                  <a:srgbClr val="3B2B20"/>
                </a:solidFill>
              </a:defRPr>
            </a:lvl8pPr>
            <a:lvl9pPr>
              <a:defRPr sz="1725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725" b="1">
                <a:solidFill>
                  <a:srgbClr val="3B2B20"/>
                </a:solidFill>
              </a:defRPr>
            </a:pPr>
            <a:r>
              <a:rPr sz="1725" b="1">
                <a:solidFill>
                  <a:srgbClr val="3B2B20"/>
                </a:solidFill>
              </a:rPr>
              <a:t>Il biscotto è il nostro linguaggio comune: parla di qualità, di lavoro e di appartenenza al territorio.</a:t>
            </a:r>
          </a:p>
        </p:txBody>
      </p:sp>
      <p:sp>
        <p:nvSpPr>
          <p:cNvPr id="7" name="biscuit">
            <a:extLst xmlns:a="http://schemas.openxmlformats.org/drawingml/2006/main">
              <a:ext uri="{FF2B5EF4-FFF2-40B4-BE49-F238E27FC236}">
                <a16:creationId xmlns:a16="http://schemas.microsoft.com/office/drawing/2014/main" id="{B9AF87A9-31AD-46C6-AA83-2316932130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05850" y="1714500"/>
            <a:ext cx="2571750" cy="25717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D9A66D"/>
          </a:solidFill>
          <a:ln xmlns:a="http://schemas.openxmlformats.org/drawingml/2006/main" w="38100">
            <a:solidFill>
              <a:srgbClr val="B97943"/>
            </a:solidFill>
            <a:prstDash val="solid"/>
          </a:ln>
        </p:spPr>
      </p:sp>
      <p:sp>
        <p:nvSpPr>
          <p:cNvPr id="8" name="biscuit-inner">
            <a:extLst xmlns:a="http://schemas.openxmlformats.org/drawingml/2006/main">
              <a:ext uri="{FF2B5EF4-FFF2-40B4-BE49-F238E27FC236}">
                <a16:creationId xmlns:a16="http://schemas.microsoft.com/office/drawing/2014/main" id="{FFD2F2D5-0164-48FD-987A-F1DA1D4362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48725" y="1857375"/>
            <a:ext cx="2286000" cy="2286000"/>
          </a:xfrm>
          <a:prstGeom xmlns:a="http://schemas.openxmlformats.org/drawingml/2006/main" prst="ellipse">
            <a:avLst/>
          </a:prstGeom>
          <a:noFill xmlns:a="http://schemas.openxmlformats.org/drawingml/2006/main"/>
          <a:ln xmlns:a="http://schemas.openxmlformats.org/drawingml/2006/main" w="19050">
            <a:solidFill>
              <a:srgbClr val="E9C08C"/>
            </a:solidFill>
            <a:prstDash val="solid"/>
          </a:ln>
        </p:spPr>
      </p:sp>
      <p:sp>
        <p:nvSpPr>
          <p:cNvPr id="9" name="biscuit-hole-0">
            <a:extLst xmlns:a="http://schemas.openxmlformats.org/drawingml/2006/main">
              <a:ext uri="{FF2B5EF4-FFF2-40B4-BE49-F238E27FC236}">
                <a16:creationId xmlns:a16="http://schemas.microsoft.com/office/drawing/2014/main" id="{83A15BE0-83DD-4876-A04D-EB186BF4A1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82125" y="2343150"/>
            <a:ext cx="190500" cy="1905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B9794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biscuit-hole-1">
            <a:extLst xmlns:a="http://schemas.openxmlformats.org/drawingml/2006/main">
              <a:ext uri="{FF2B5EF4-FFF2-40B4-BE49-F238E27FC236}">
                <a16:creationId xmlns:a16="http://schemas.microsoft.com/office/drawing/2014/main" id="{A452DDB7-ADB9-4F59-AE23-A97AF831E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20325" y="2209800"/>
            <a:ext cx="152400" cy="15240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B9794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biscuit-hole-2">
            <a:extLst xmlns:a="http://schemas.openxmlformats.org/drawingml/2006/main">
              <a:ext uri="{FF2B5EF4-FFF2-40B4-BE49-F238E27FC236}">
                <a16:creationId xmlns:a16="http://schemas.microsoft.com/office/drawing/2014/main" id="{C064E318-8558-4FE3-93B0-2B4ACD34C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677525" y="2714625"/>
            <a:ext cx="200025" cy="20002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B9794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biscuit-hole-3">
            <a:extLst xmlns:a="http://schemas.openxmlformats.org/drawingml/2006/main">
              <a:ext uri="{FF2B5EF4-FFF2-40B4-BE49-F238E27FC236}">
                <a16:creationId xmlns:a16="http://schemas.microsoft.com/office/drawing/2014/main" id="{112E7272-5E27-4CD0-BF2B-6581A7BD5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401300" y="3390900"/>
            <a:ext cx="171450" cy="1714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B9794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biscuit-hole-4">
            <a:extLst xmlns:a="http://schemas.openxmlformats.org/drawingml/2006/main">
              <a:ext uri="{FF2B5EF4-FFF2-40B4-BE49-F238E27FC236}">
                <a16:creationId xmlns:a16="http://schemas.microsoft.com/office/drawing/2014/main" id="{3BE3A91D-5287-45A4-B2F8-D2A7487066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629775" y="3638550"/>
            <a:ext cx="209550" cy="20955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B9794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biscuit-hole-5">
            <a:extLst xmlns:a="http://schemas.openxmlformats.org/drawingml/2006/main">
              <a:ext uri="{FF2B5EF4-FFF2-40B4-BE49-F238E27FC236}">
                <a16:creationId xmlns:a16="http://schemas.microsoft.com/office/drawing/2014/main" id="{CAE0C327-4D52-4D5D-983B-E2E8146781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05900" y="3067050"/>
            <a:ext cx="142875" cy="14287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B9794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biscuit-hole-6">
            <a:extLst xmlns:a="http://schemas.openxmlformats.org/drawingml/2006/main">
              <a:ext uri="{FF2B5EF4-FFF2-40B4-BE49-F238E27FC236}">
                <a16:creationId xmlns:a16="http://schemas.microsoft.com/office/drawing/2014/main" id="{4DC12403-EE32-4AC6-80DF-1C52B168D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44100" y="2876550"/>
            <a:ext cx="123825" cy="12382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B97943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logo-clear-background">
            <a:extLst xmlns:a="http://schemas.openxmlformats.org/drawingml/2006/main">
              <a:ext uri="{FF2B5EF4-FFF2-40B4-BE49-F238E27FC236}">
                <a16:creationId xmlns:a16="http://schemas.microsoft.com/office/drawing/2014/main" id="{0AF95D57-33E3-40CD-9C50-3213CBB3D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1524000"/>
            <a:ext cx="3048000" cy="304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7F2E9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0120CAD-D739-40E6-AFBB-2FD0C7F009F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325108352f44485"/>
          <a:stretch xmlns:a="http://schemas.openxmlformats.org/drawingml/2006/main"/>
        </p:blipFill>
        <p:spPr>
          <a:xfrm xmlns:a="http://schemas.openxmlformats.org/drawingml/2006/main">
            <a:off x="8477250" y="1524000"/>
            <a:ext cx="3048000" cy="30480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21555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7F2E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origins-title">
            <a:extLst xmlns:a="http://schemas.openxmlformats.org/drawingml/2006/main">
              <a:ext uri="{FF2B5EF4-FFF2-40B4-BE49-F238E27FC236}">
                <a16:creationId xmlns:a16="http://schemas.microsoft.com/office/drawing/2014/main" id="{E61AE5A9-4B56-4E1B-8A0B-4B5BBB29F2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33400"/>
            <a:ext cx="1028700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850" b="1">
                <a:solidFill>
                  <a:srgbClr val="3B2B20"/>
                </a:solidFill>
              </a:defRPr>
            </a:defPPr>
            <a:lvl1pPr>
              <a:defRPr sz="2850" b="1">
                <a:solidFill>
                  <a:srgbClr val="3B2B20"/>
                </a:solidFill>
              </a:defRPr>
            </a:lvl1pPr>
            <a:lvl2pPr>
              <a:defRPr sz="2850" b="1">
                <a:solidFill>
                  <a:srgbClr val="3B2B20"/>
                </a:solidFill>
              </a:defRPr>
            </a:lvl2pPr>
            <a:lvl3pPr>
              <a:defRPr sz="2850" b="1">
                <a:solidFill>
                  <a:srgbClr val="3B2B20"/>
                </a:solidFill>
              </a:defRPr>
            </a:lvl3pPr>
            <a:lvl4pPr>
              <a:defRPr sz="2850" b="1">
                <a:solidFill>
                  <a:srgbClr val="3B2B20"/>
                </a:solidFill>
              </a:defRPr>
            </a:lvl4pPr>
            <a:lvl5pPr>
              <a:defRPr sz="2850" b="1">
                <a:solidFill>
                  <a:srgbClr val="3B2B20"/>
                </a:solidFill>
              </a:defRPr>
            </a:lvl5pPr>
            <a:lvl6pPr>
              <a:defRPr sz="2850" b="1">
                <a:solidFill>
                  <a:srgbClr val="3B2B20"/>
                </a:solidFill>
              </a:defRPr>
            </a:lvl6pPr>
            <a:lvl7pPr>
              <a:defRPr sz="2850" b="1">
                <a:solidFill>
                  <a:srgbClr val="3B2B20"/>
                </a:solidFill>
              </a:defRPr>
            </a:lvl7pPr>
            <a:lvl8pPr>
              <a:defRPr sz="2850" b="1">
                <a:solidFill>
                  <a:srgbClr val="3B2B20"/>
                </a:solidFill>
              </a:defRPr>
            </a:lvl8pPr>
            <a:lvl9pPr>
              <a:defRPr sz="285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2850" b="1">
                <a:solidFill>
                  <a:srgbClr val="3B2B20"/>
                </a:solidFill>
              </a:defRPr>
            </a:pPr>
            <a:r>
              <a:rPr sz="2850" b="1">
                <a:solidFill>
                  <a:srgbClr val="3B2B20"/>
                </a:solidFill>
              </a:rPr>
              <a:t>Gli inizi: due competenze, un’idea concreta</a:t>
            </a:r>
          </a:p>
        </p:txBody>
      </p:sp>
      <p:sp>
        <p:nvSpPr>
          <p:cNvPr id="3" name="origins-place">
            <a:extLst xmlns:a="http://schemas.openxmlformats.org/drawingml/2006/main">
              <a:ext uri="{FF2B5EF4-FFF2-40B4-BE49-F238E27FC236}">
                <a16:creationId xmlns:a16="http://schemas.microsoft.com/office/drawing/2014/main" id="{03867F77-6D2A-4038-8B54-C549F9F41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1352550"/>
            <a:ext cx="3048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1">
                <a:solidFill>
                  <a:srgbClr val="B9643C"/>
                </a:solidFill>
              </a:defRPr>
            </a:defPPr>
            <a:lvl1pPr>
              <a:defRPr sz="1200" b="1">
                <a:solidFill>
                  <a:srgbClr val="B9643C"/>
                </a:solidFill>
              </a:defRPr>
            </a:lvl1pPr>
            <a:lvl2pPr>
              <a:defRPr sz="1200" b="1">
                <a:solidFill>
                  <a:srgbClr val="B9643C"/>
                </a:solidFill>
              </a:defRPr>
            </a:lvl2pPr>
            <a:lvl3pPr>
              <a:defRPr sz="1200" b="1">
                <a:solidFill>
                  <a:srgbClr val="B9643C"/>
                </a:solidFill>
              </a:defRPr>
            </a:lvl3pPr>
            <a:lvl4pPr>
              <a:defRPr sz="1200" b="1">
                <a:solidFill>
                  <a:srgbClr val="B9643C"/>
                </a:solidFill>
              </a:defRPr>
            </a:lvl4pPr>
            <a:lvl5pPr>
              <a:defRPr sz="1200" b="1">
                <a:solidFill>
                  <a:srgbClr val="B9643C"/>
                </a:solidFill>
              </a:defRPr>
            </a:lvl5pPr>
            <a:lvl6pPr>
              <a:defRPr sz="1200" b="1">
                <a:solidFill>
                  <a:srgbClr val="B9643C"/>
                </a:solidFill>
              </a:defRPr>
            </a:lvl6pPr>
            <a:lvl7pPr>
              <a:defRPr sz="1200" b="1">
                <a:solidFill>
                  <a:srgbClr val="B9643C"/>
                </a:solidFill>
              </a:defRPr>
            </a:lvl7pPr>
            <a:lvl8pPr>
              <a:defRPr sz="1200" b="1">
                <a:solidFill>
                  <a:srgbClr val="B9643C"/>
                </a:solidFill>
              </a:defRPr>
            </a:lvl8pPr>
            <a:lvl9pPr>
              <a:defRPr sz="1200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B9643C"/>
                </a:solidFill>
              </a:defRPr>
            </a:pPr>
            <a:r>
              <a:rPr sz="1200" b="1">
                <a:solidFill>
                  <a:srgbClr val="B9643C"/>
                </a:solidFill>
              </a:rPr>
              <a:t>OSIMO, 2018</a:t>
            </a:r>
          </a:p>
        </p:txBody>
      </p:sp>
      <p:sp>
        <p:nvSpPr>
          <p:cNvPr id="4" name="founder-jacopo">
            <a:extLst xmlns:a="http://schemas.openxmlformats.org/drawingml/2006/main">
              <a:ext uri="{FF2B5EF4-FFF2-40B4-BE49-F238E27FC236}">
                <a16:creationId xmlns:a16="http://schemas.microsoft.com/office/drawing/2014/main" id="{BE434FF9-66A9-4124-91C9-6729207B7B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076450"/>
            <a:ext cx="39052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025" b="1">
                <a:solidFill>
                  <a:srgbClr val="3B2B20"/>
                </a:solidFill>
              </a:defRPr>
            </a:defPPr>
            <a:lvl1pPr>
              <a:defRPr sz="2025" b="1">
                <a:solidFill>
                  <a:srgbClr val="3B2B20"/>
                </a:solidFill>
              </a:defRPr>
            </a:lvl1pPr>
            <a:lvl2pPr>
              <a:defRPr sz="2025" b="1">
                <a:solidFill>
                  <a:srgbClr val="3B2B20"/>
                </a:solidFill>
              </a:defRPr>
            </a:lvl2pPr>
            <a:lvl3pPr>
              <a:defRPr sz="2025" b="1">
                <a:solidFill>
                  <a:srgbClr val="3B2B20"/>
                </a:solidFill>
              </a:defRPr>
            </a:lvl3pPr>
            <a:lvl4pPr>
              <a:defRPr sz="2025" b="1">
                <a:solidFill>
                  <a:srgbClr val="3B2B20"/>
                </a:solidFill>
              </a:defRPr>
            </a:lvl4pPr>
            <a:lvl5pPr>
              <a:defRPr sz="2025" b="1">
                <a:solidFill>
                  <a:srgbClr val="3B2B20"/>
                </a:solidFill>
              </a:defRPr>
            </a:lvl5pPr>
            <a:lvl6pPr>
              <a:defRPr sz="2025" b="1">
                <a:solidFill>
                  <a:srgbClr val="3B2B20"/>
                </a:solidFill>
              </a:defRPr>
            </a:lvl6pPr>
            <a:lvl7pPr>
              <a:defRPr sz="2025" b="1">
                <a:solidFill>
                  <a:srgbClr val="3B2B20"/>
                </a:solidFill>
              </a:defRPr>
            </a:lvl7pPr>
            <a:lvl8pPr>
              <a:defRPr sz="2025" b="1">
                <a:solidFill>
                  <a:srgbClr val="3B2B20"/>
                </a:solidFill>
              </a:defRPr>
            </a:lvl8pPr>
            <a:lvl9pPr>
              <a:defRPr sz="2025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2025" b="1">
                <a:solidFill>
                  <a:srgbClr val="3B2B20"/>
                </a:solidFill>
              </a:defRPr>
            </a:pPr>
            <a:r>
              <a:rPr sz="2025" b="1">
                <a:solidFill>
                  <a:srgbClr val="3B2B20"/>
                </a:solidFill>
              </a:rPr>
              <a:t>Jacopo Corona</a:t>
            </a:r>
          </a:p>
        </p:txBody>
      </p:sp>
      <p:sp>
        <p:nvSpPr>
          <p:cNvPr id="5" name="founder-jacopo-role">
            <a:extLst xmlns:a="http://schemas.openxmlformats.org/drawingml/2006/main">
              <a:ext uri="{FF2B5EF4-FFF2-40B4-BE49-F238E27FC236}">
                <a16:creationId xmlns:a16="http://schemas.microsoft.com/office/drawing/2014/main" id="{C5DD545A-C841-4240-892E-D93AB2F3D1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2514600"/>
            <a:ext cx="3905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425">
                <a:solidFill>
                  <a:srgbClr val="80634C"/>
                </a:solidFill>
              </a:defRPr>
            </a:defPPr>
            <a:lvl1pPr>
              <a:defRPr sz="1425">
                <a:solidFill>
                  <a:srgbClr val="80634C"/>
                </a:solidFill>
              </a:defRPr>
            </a:lvl1pPr>
            <a:lvl2pPr>
              <a:defRPr sz="1425">
                <a:solidFill>
                  <a:srgbClr val="80634C"/>
                </a:solidFill>
              </a:defRPr>
            </a:lvl2pPr>
            <a:lvl3pPr>
              <a:defRPr sz="1425">
                <a:solidFill>
                  <a:srgbClr val="80634C"/>
                </a:solidFill>
              </a:defRPr>
            </a:lvl3pPr>
            <a:lvl4pPr>
              <a:defRPr sz="1425">
                <a:solidFill>
                  <a:srgbClr val="80634C"/>
                </a:solidFill>
              </a:defRPr>
            </a:lvl4pPr>
            <a:lvl5pPr>
              <a:defRPr sz="1425">
                <a:solidFill>
                  <a:srgbClr val="80634C"/>
                </a:solidFill>
              </a:defRPr>
            </a:lvl5pPr>
            <a:lvl6pPr>
              <a:defRPr sz="1425">
                <a:solidFill>
                  <a:srgbClr val="80634C"/>
                </a:solidFill>
              </a:defRPr>
            </a:lvl6pPr>
            <a:lvl7pPr>
              <a:defRPr sz="1425">
                <a:solidFill>
                  <a:srgbClr val="80634C"/>
                </a:solidFill>
              </a:defRPr>
            </a:lvl7pPr>
            <a:lvl8pPr>
              <a:defRPr sz="1425">
                <a:solidFill>
                  <a:srgbClr val="80634C"/>
                </a:solidFill>
              </a:defRPr>
            </a:lvl8pPr>
            <a:lvl9pPr>
              <a:defRPr sz="1425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425">
                <a:solidFill>
                  <a:srgbClr val="80634C"/>
                </a:solidFill>
              </a:defRPr>
            </a:pPr>
            <a:r>
              <a:rPr sz="1425">
                <a:solidFill>
                  <a:srgbClr val="80634C"/>
                </a:solidFill>
              </a:rPr>
              <a:t>Competenze di pasticceria</a:t>
            </a:r>
          </a:p>
        </p:txBody>
      </p:sp>
      <p:sp>
        <p:nvSpPr>
          <p:cNvPr id="6" name="founder-plus">
            <a:extLst xmlns:a="http://schemas.openxmlformats.org/drawingml/2006/main">
              <a:ext uri="{FF2B5EF4-FFF2-40B4-BE49-F238E27FC236}">
                <a16:creationId xmlns:a16="http://schemas.microsoft.com/office/drawing/2014/main" id="{19F8EF33-E68F-4D90-B8D1-1D611817C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38800" y="2133600"/>
            <a:ext cx="4572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B9643C"/>
                </a:solidFill>
              </a:defRPr>
            </a:defPPr>
            <a:lvl1pPr>
              <a:defRPr sz="2550" b="1">
                <a:solidFill>
                  <a:srgbClr val="B9643C"/>
                </a:solidFill>
              </a:defRPr>
            </a:lvl1pPr>
            <a:lvl2pPr>
              <a:defRPr sz="2550" b="1">
                <a:solidFill>
                  <a:srgbClr val="B9643C"/>
                </a:solidFill>
              </a:defRPr>
            </a:lvl2pPr>
            <a:lvl3pPr>
              <a:defRPr sz="2550" b="1">
                <a:solidFill>
                  <a:srgbClr val="B9643C"/>
                </a:solidFill>
              </a:defRPr>
            </a:lvl3pPr>
            <a:lvl4pPr>
              <a:defRPr sz="2550" b="1">
                <a:solidFill>
                  <a:srgbClr val="B9643C"/>
                </a:solidFill>
              </a:defRPr>
            </a:lvl4pPr>
            <a:lvl5pPr>
              <a:defRPr sz="2550" b="1">
                <a:solidFill>
                  <a:srgbClr val="B9643C"/>
                </a:solidFill>
              </a:defRPr>
            </a:lvl5pPr>
            <a:lvl6pPr>
              <a:defRPr sz="2550" b="1">
                <a:solidFill>
                  <a:srgbClr val="B9643C"/>
                </a:solidFill>
              </a:defRPr>
            </a:lvl6pPr>
            <a:lvl7pPr>
              <a:defRPr sz="2550" b="1">
                <a:solidFill>
                  <a:srgbClr val="B9643C"/>
                </a:solidFill>
              </a:defRPr>
            </a:lvl7pPr>
            <a:lvl8pPr>
              <a:defRPr sz="2550" b="1">
                <a:solidFill>
                  <a:srgbClr val="B9643C"/>
                </a:solidFill>
              </a:defRPr>
            </a:lvl8pPr>
            <a:lvl9pPr>
              <a:defRPr sz="2550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B9643C"/>
                </a:solidFill>
              </a:defRPr>
            </a:pPr>
            <a:r>
              <a:rPr sz="2550" b="1">
                <a:solidFill>
                  <a:srgbClr val="B9643C"/>
                </a:solidFill>
              </a:rPr>
              <a:t>+</a:t>
            </a:r>
          </a:p>
        </p:txBody>
      </p:sp>
      <p:sp>
        <p:nvSpPr>
          <p:cNvPr id="7" name="founder-gianluca">
            <a:extLst xmlns:a="http://schemas.openxmlformats.org/drawingml/2006/main">
              <a:ext uri="{FF2B5EF4-FFF2-40B4-BE49-F238E27FC236}">
                <a16:creationId xmlns:a16="http://schemas.microsoft.com/office/drawing/2014/main" id="{0DBBCC60-E187-4770-A6E8-A9BE02CE5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34150" y="2076450"/>
            <a:ext cx="4762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025" b="1">
                <a:solidFill>
                  <a:srgbClr val="3B2B20"/>
                </a:solidFill>
              </a:defRPr>
            </a:defPPr>
            <a:lvl1pPr>
              <a:defRPr sz="2025" b="1">
                <a:solidFill>
                  <a:srgbClr val="3B2B20"/>
                </a:solidFill>
              </a:defRPr>
            </a:lvl1pPr>
            <a:lvl2pPr>
              <a:defRPr sz="2025" b="1">
                <a:solidFill>
                  <a:srgbClr val="3B2B20"/>
                </a:solidFill>
              </a:defRPr>
            </a:lvl2pPr>
            <a:lvl3pPr>
              <a:defRPr sz="2025" b="1">
                <a:solidFill>
                  <a:srgbClr val="3B2B20"/>
                </a:solidFill>
              </a:defRPr>
            </a:lvl3pPr>
            <a:lvl4pPr>
              <a:defRPr sz="2025" b="1">
                <a:solidFill>
                  <a:srgbClr val="3B2B20"/>
                </a:solidFill>
              </a:defRPr>
            </a:lvl4pPr>
            <a:lvl5pPr>
              <a:defRPr sz="2025" b="1">
                <a:solidFill>
                  <a:srgbClr val="3B2B20"/>
                </a:solidFill>
              </a:defRPr>
            </a:lvl5pPr>
            <a:lvl6pPr>
              <a:defRPr sz="2025" b="1">
                <a:solidFill>
                  <a:srgbClr val="3B2B20"/>
                </a:solidFill>
              </a:defRPr>
            </a:lvl6pPr>
            <a:lvl7pPr>
              <a:defRPr sz="2025" b="1">
                <a:solidFill>
                  <a:srgbClr val="3B2B20"/>
                </a:solidFill>
              </a:defRPr>
            </a:lvl7pPr>
            <a:lvl8pPr>
              <a:defRPr sz="2025" b="1">
                <a:solidFill>
                  <a:srgbClr val="3B2B20"/>
                </a:solidFill>
              </a:defRPr>
            </a:lvl8pPr>
            <a:lvl9pPr>
              <a:defRPr sz="2025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2025" b="1">
                <a:solidFill>
                  <a:srgbClr val="3B2B20"/>
                </a:solidFill>
              </a:defRPr>
            </a:pPr>
            <a:r>
              <a:rPr sz="2025" b="1">
                <a:solidFill>
                  <a:srgbClr val="3B2B20"/>
                </a:solidFill>
              </a:rPr>
              <a:t>Gianluca Di Lorenzo</a:t>
            </a:r>
          </a:p>
        </p:txBody>
      </p:sp>
      <p:sp>
        <p:nvSpPr>
          <p:cNvPr id="8" name="founder-gianluca-role">
            <a:extLst xmlns:a="http://schemas.openxmlformats.org/drawingml/2006/main">
              <a:ext uri="{FF2B5EF4-FFF2-40B4-BE49-F238E27FC236}">
                <a16:creationId xmlns:a16="http://schemas.microsoft.com/office/drawing/2014/main" id="{C78FE49E-6F53-4958-8CF4-8751062879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53200" y="2514600"/>
            <a:ext cx="4667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425">
                <a:solidFill>
                  <a:srgbClr val="80634C"/>
                </a:solidFill>
              </a:defRPr>
            </a:defPPr>
            <a:lvl1pPr>
              <a:defRPr sz="1425">
                <a:solidFill>
                  <a:srgbClr val="80634C"/>
                </a:solidFill>
              </a:defRPr>
            </a:lvl1pPr>
            <a:lvl2pPr>
              <a:defRPr sz="1425">
                <a:solidFill>
                  <a:srgbClr val="80634C"/>
                </a:solidFill>
              </a:defRPr>
            </a:lvl2pPr>
            <a:lvl3pPr>
              <a:defRPr sz="1425">
                <a:solidFill>
                  <a:srgbClr val="80634C"/>
                </a:solidFill>
              </a:defRPr>
            </a:lvl3pPr>
            <a:lvl4pPr>
              <a:defRPr sz="1425">
                <a:solidFill>
                  <a:srgbClr val="80634C"/>
                </a:solidFill>
              </a:defRPr>
            </a:lvl4pPr>
            <a:lvl5pPr>
              <a:defRPr sz="1425">
                <a:solidFill>
                  <a:srgbClr val="80634C"/>
                </a:solidFill>
              </a:defRPr>
            </a:lvl5pPr>
            <a:lvl6pPr>
              <a:defRPr sz="1425">
                <a:solidFill>
                  <a:srgbClr val="80634C"/>
                </a:solidFill>
              </a:defRPr>
            </a:lvl6pPr>
            <a:lvl7pPr>
              <a:defRPr sz="1425">
                <a:solidFill>
                  <a:srgbClr val="80634C"/>
                </a:solidFill>
              </a:defRPr>
            </a:lvl7pPr>
            <a:lvl8pPr>
              <a:defRPr sz="1425">
                <a:solidFill>
                  <a:srgbClr val="80634C"/>
                </a:solidFill>
              </a:defRPr>
            </a:lvl8pPr>
            <a:lvl9pPr>
              <a:defRPr sz="1425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425">
                <a:solidFill>
                  <a:srgbClr val="80634C"/>
                </a:solidFill>
              </a:defRPr>
            </a:pPr>
            <a:r>
              <a:rPr sz="1425">
                <a:solidFill>
                  <a:srgbClr val="80634C"/>
                </a:solidFill>
              </a:rPr>
              <a:t>Esperienza nel lavoro sociale</a:t>
            </a:r>
          </a:p>
        </p:txBody>
      </p:sp>
      <p:sp>
        <p:nvSpPr>
          <p:cNvPr id="9" name="idea-rule">
            <a:extLst xmlns:a="http://schemas.openxmlformats.org/drawingml/2006/main">
              <a:ext uri="{FF2B5EF4-FFF2-40B4-BE49-F238E27FC236}">
                <a16:creationId xmlns:a16="http://schemas.microsoft.com/office/drawing/2014/main" id="{A48520F6-7665-4549-84E2-2D8E31C4B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3105150"/>
            <a:ext cx="1064895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CFC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origins-thesis">
            <a:extLst xmlns:a="http://schemas.openxmlformats.org/drawingml/2006/main">
              <a:ext uri="{FF2B5EF4-FFF2-40B4-BE49-F238E27FC236}">
                <a16:creationId xmlns:a16="http://schemas.microsoft.com/office/drawing/2014/main" id="{CD957F82-6E62-4B41-9CE0-5E44ED14A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3381375"/>
            <a:ext cx="10287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950" b="1">
                <a:solidFill>
                  <a:srgbClr val="3B2B20"/>
                </a:solidFill>
              </a:defRPr>
            </a:defPPr>
            <a:lvl1pPr>
              <a:defRPr sz="1950" b="1">
                <a:solidFill>
                  <a:srgbClr val="3B2B20"/>
                </a:solidFill>
              </a:defRPr>
            </a:lvl1pPr>
            <a:lvl2pPr>
              <a:defRPr sz="1950" b="1">
                <a:solidFill>
                  <a:srgbClr val="3B2B20"/>
                </a:solidFill>
              </a:defRPr>
            </a:lvl2pPr>
            <a:lvl3pPr>
              <a:defRPr sz="1950" b="1">
                <a:solidFill>
                  <a:srgbClr val="3B2B20"/>
                </a:solidFill>
              </a:defRPr>
            </a:lvl3pPr>
            <a:lvl4pPr>
              <a:defRPr sz="1950" b="1">
                <a:solidFill>
                  <a:srgbClr val="3B2B20"/>
                </a:solidFill>
              </a:defRPr>
            </a:lvl4pPr>
            <a:lvl5pPr>
              <a:defRPr sz="1950" b="1">
                <a:solidFill>
                  <a:srgbClr val="3B2B20"/>
                </a:solidFill>
              </a:defRPr>
            </a:lvl5pPr>
            <a:lvl6pPr>
              <a:defRPr sz="1950" b="1">
                <a:solidFill>
                  <a:srgbClr val="3B2B20"/>
                </a:solidFill>
              </a:defRPr>
            </a:lvl6pPr>
            <a:lvl7pPr>
              <a:defRPr sz="1950" b="1">
                <a:solidFill>
                  <a:srgbClr val="3B2B20"/>
                </a:solidFill>
              </a:defRPr>
            </a:lvl7pPr>
            <a:lvl8pPr>
              <a:defRPr sz="1950" b="1">
                <a:solidFill>
                  <a:srgbClr val="3B2B20"/>
                </a:solidFill>
              </a:defRPr>
            </a:lvl8pPr>
            <a:lvl9pPr>
              <a:defRPr sz="195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950" b="1">
                <a:solidFill>
                  <a:srgbClr val="3B2B20"/>
                </a:solidFill>
              </a:defRPr>
            </a:pPr>
            <a:r>
              <a:rPr sz="1950" b="1">
                <a:solidFill>
                  <a:srgbClr val="3B2B20"/>
                </a:solidFill>
              </a:rPr>
              <a:t>Unire qualità del prodotto e inserimento lavorativo in un’impresa concreta.</a:t>
            </a:r>
          </a:p>
        </p:txBody>
      </p:sp>
      <p:sp>
        <p:nvSpPr>
          <p:cNvPr id="11" name="stage-mark-0">
            <a:extLst xmlns:a="http://schemas.openxmlformats.org/drawingml/2006/main">
              <a:ext uri="{FF2B5EF4-FFF2-40B4-BE49-F238E27FC236}">
                <a16:creationId xmlns:a16="http://schemas.microsoft.com/office/drawing/2014/main" id="{28B187F9-0BC0-4605-88A1-65EBE74780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4495800"/>
            <a:ext cx="123825" cy="12382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B9643C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stage-heading-0">
            <a:extLst xmlns:a="http://schemas.openxmlformats.org/drawingml/2006/main">
              <a:ext uri="{FF2B5EF4-FFF2-40B4-BE49-F238E27FC236}">
                <a16:creationId xmlns:a16="http://schemas.microsoft.com/office/drawing/2014/main" id="{487FBBE4-76B4-4B3F-B7D7-77CED96418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4781550"/>
            <a:ext cx="3143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125" b="1">
                <a:solidFill>
                  <a:srgbClr val="B9643C"/>
                </a:solidFill>
              </a:defRPr>
            </a:defPPr>
            <a:lvl1pPr>
              <a:defRPr sz="1125" b="1">
                <a:solidFill>
                  <a:srgbClr val="B9643C"/>
                </a:solidFill>
              </a:defRPr>
            </a:lvl1pPr>
            <a:lvl2pPr>
              <a:defRPr sz="1125" b="1">
                <a:solidFill>
                  <a:srgbClr val="B9643C"/>
                </a:solidFill>
              </a:defRPr>
            </a:lvl2pPr>
            <a:lvl3pPr>
              <a:defRPr sz="1125" b="1">
                <a:solidFill>
                  <a:srgbClr val="B9643C"/>
                </a:solidFill>
              </a:defRPr>
            </a:lvl3pPr>
            <a:lvl4pPr>
              <a:defRPr sz="1125" b="1">
                <a:solidFill>
                  <a:srgbClr val="B9643C"/>
                </a:solidFill>
              </a:defRPr>
            </a:lvl4pPr>
            <a:lvl5pPr>
              <a:defRPr sz="1125" b="1">
                <a:solidFill>
                  <a:srgbClr val="B9643C"/>
                </a:solidFill>
              </a:defRPr>
            </a:lvl5pPr>
            <a:lvl6pPr>
              <a:defRPr sz="1125" b="1">
                <a:solidFill>
                  <a:srgbClr val="B9643C"/>
                </a:solidFill>
              </a:defRPr>
            </a:lvl6pPr>
            <a:lvl7pPr>
              <a:defRPr sz="1125" b="1">
                <a:solidFill>
                  <a:srgbClr val="B9643C"/>
                </a:solidFill>
              </a:defRPr>
            </a:lvl7pPr>
            <a:lvl8pPr>
              <a:defRPr sz="1125" b="1">
                <a:solidFill>
                  <a:srgbClr val="B9643C"/>
                </a:solidFill>
              </a:defRPr>
            </a:lvl8pPr>
            <a:lvl9pPr>
              <a:defRPr sz="1125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1125" b="1">
                <a:solidFill>
                  <a:srgbClr val="B9643C"/>
                </a:solidFill>
              </a:defRPr>
            </a:pPr>
            <a:r>
              <a:rPr sz="1125" b="1">
                <a:solidFill>
                  <a:srgbClr val="B9643C"/>
                </a:solidFill>
              </a:rPr>
              <a:t>2018</a:t>
            </a:r>
          </a:p>
        </p:txBody>
      </p:sp>
      <p:sp>
        <p:nvSpPr>
          <p:cNvPr id="13" name="stage-title-0">
            <a:extLst xmlns:a="http://schemas.openxmlformats.org/drawingml/2006/main">
              <a:ext uri="{FF2B5EF4-FFF2-40B4-BE49-F238E27FC236}">
                <a16:creationId xmlns:a16="http://schemas.microsoft.com/office/drawing/2014/main" id="{A9D9A8AC-4725-466C-9F0D-BA5EA8CC04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5095875"/>
            <a:ext cx="3143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500" b="1">
                <a:solidFill>
                  <a:srgbClr val="3B2B20"/>
                </a:solidFill>
              </a:defRPr>
            </a:defPPr>
            <a:lvl1pPr>
              <a:defRPr sz="1500" b="1">
                <a:solidFill>
                  <a:srgbClr val="3B2B20"/>
                </a:solidFill>
              </a:defRPr>
            </a:lvl1pPr>
            <a:lvl2pPr>
              <a:defRPr sz="1500" b="1">
                <a:solidFill>
                  <a:srgbClr val="3B2B20"/>
                </a:solidFill>
              </a:defRPr>
            </a:lvl2pPr>
            <a:lvl3pPr>
              <a:defRPr sz="1500" b="1">
                <a:solidFill>
                  <a:srgbClr val="3B2B20"/>
                </a:solidFill>
              </a:defRPr>
            </a:lvl3pPr>
            <a:lvl4pPr>
              <a:defRPr sz="1500" b="1">
                <a:solidFill>
                  <a:srgbClr val="3B2B20"/>
                </a:solidFill>
              </a:defRPr>
            </a:lvl4pPr>
            <a:lvl5pPr>
              <a:defRPr sz="1500" b="1">
                <a:solidFill>
                  <a:srgbClr val="3B2B20"/>
                </a:solidFill>
              </a:defRPr>
            </a:lvl5pPr>
            <a:lvl6pPr>
              <a:defRPr sz="1500" b="1">
                <a:solidFill>
                  <a:srgbClr val="3B2B20"/>
                </a:solidFill>
              </a:defRPr>
            </a:lvl6pPr>
            <a:lvl7pPr>
              <a:defRPr sz="1500" b="1">
                <a:solidFill>
                  <a:srgbClr val="3B2B20"/>
                </a:solidFill>
              </a:defRPr>
            </a:lvl7pPr>
            <a:lvl8pPr>
              <a:defRPr sz="1500" b="1">
                <a:solidFill>
                  <a:srgbClr val="3B2B20"/>
                </a:solidFill>
              </a:defRPr>
            </a:lvl8pPr>
            <a:lvl9pPr>
              <a:defRPr sz="150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3B2B20"/>
                </a:solidFill>
              </a:defRPr>
            </a:pPr>
            <a:r>
              <a:rPr sz="1500" b="1">
                <a:solidFill>
                  <a:srgbClr val="3B2B20"/>
                </a:solidFill>
              </a:rPr>
              <a:t>Il progetto nasce a Osimo</a:t>
            </a:r>
          </a:p>
        </p:txBody>
      </p:sp>
      <p:sp>
        <p:nvSpPr>
          <p:cNvPr id="14" name="stage-detail-0">
            <a:extLst xmlns:a="http://schemas.openxmlformats.org/drawingml/2006/main">
              <a:ext uri="{FF2B5EF4-FFF2-40B4-BE49-F238E27FC236}">
                <a16:creationId xmlns:a16="http://schemas.microsoft.com/office/drawing/2014/main" id="{1214324D-EA12-4CC8-B6F5-FD963F978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5562600"/>
            <a:ext cx="3143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>
                <a:solidFill>
                  <a:srgbClr val="80634C"/>
                </a:solidFill>
              </a:defRPr>
            </a:defPPr>
            <a:lvl1pPr>
              <a:defRPr sz="1200">
                <a:solidFill>
                  <a:srgbClr val="80634C"/>
                </a:solidFill>
              </a:defRPr>
            </a:lvl1pPr>
            <a:lvl2pPr>
              <a:defRPr sz="1200">
                <a:solidFill>
                  <a:srgbClr val="80634C"/>
                </a:solidFill>
              </a:defRPr>
            </a:lvl2pPr>
            <a:lvl3pPr>
              <a:defRPr sz="1200">
                <a:solidFill>
                  <a:srgbClr val="80634C"/>
                </a:solidFill>
              </a:defRPr>
            </a:lvl3pPr>
            <a:lvl4pPr>
              <a:defRPr sz="1200">
                <a:solidFill>
                  <a:srgbClr val="80634C"/>
                </a:solidFill>
              </a:defRPr>
            </a:lvl4pPr>
            <a:lvl5pPr>
              <a:defRPr sz="1200">
                <a:solidFill>
                  <a:srgbClr val="80634C"/>
                </a:solidFill>
              </a:defRPr>
            </a:lvl5pPr>
            <a:lvl6pPr>
              <a:defRPr sz="1200">
                <a:solidFill>
                  <a:srgbClr val="80634C"/>
                </a:solidFill>
              </a:defRPr>
            </a:lvl6pPr>
            <a:lvl7pPr>
              <a:defRPr sz="1200">
                <a:solidFill>
                  <a:srgbClr val="80634C"/>
                </a:solidFill>
              </a:defRPr>
            </a:lvl7pPr>
            <a:lvl8pPr>
              <a:defRPr sz="1200">
                <a:solidFill>
                  <a:srgbClr val="80634C"/>
                </a:solidFill>
              </a:defRPr>
            </a:lvl8pPr>
            <a:lvl9pPr>
              <a:defRPr sz="120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200">
                <a:solidFill>
                  <a:srgbClr val="80634C"/>
                </a:solidFill>
              </a:defRPr>
            </a:pPr>
            <a:r>
              <a:rPr sz="1200">
                <a:solidFill>
                  <a:srgbClr val="80634C"/>
                </a:solidFill>
              </a:rPr>
              <a:t>Un biscotto artigianale come primo prodotto condiviso.</a:t>
            </a:r>
          </a:p>
        </p:txBody>
      </p:sp>
      <p:sp>
        <p:nvSpPr>
          <p:cNvPr id="15" name="stage-mark-1">
            <a:extLst xmlns:a="http://schemas.openxmlformats.org/drawingml/2006/main">
              <a:ext uri="{FF2B5EF4-FFF2-40B4-BE49-F238E27FC236}">
                <a16:creationId xmlns:a16="http://schemas.microsoft.com/office/drawing/2014/main" id="{B3E8B19F-DE8F-42C9-92FC-2DA7C3DA9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4495800"/>
            <a:ext cx="123825" cy="12382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B9643C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stage-heading-1">
            <a:extLst xmlns:a="http://schemas.openxmlformats.org/drawingml/2006/main">
              <a:ext uri="{FF2B5EF4-FFF2-40B4-BE49-F238E27FC236}">
                <a16:creationId xmlns:a16="http://schemas.microsoft.com/office/drawing/2014/main" id="{B4FFE964-F100-432D-8053-A3F1C3A21E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4781550"/>
            <a:ext cx="3143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125" b="1">
                <a:solidFill>
                  <a:srgbClr val="B9643C"/>
                </a:solidFill>
              </a:defRPr>
            </a:defPPr>
            <a:lvl1pPr>
              <a:defRPr sz="1125" b="1">
                <a:solidFill>
                  <a:srgbClr val="B9643C"/>
                </a:solidFill>
              </a:defRPr>
            </a:lvl1pPr>
            <a:lvl2pPr>
              <a:defRPr sz="1125" b="1">
                <a:solidFill>
                  <a:srgbClr val="B9643C"/>
                </a:solidFill>
              </a:defRPr>
            </a:lvl2pPr>
            <a:lvl3pPr>
              <a:defRPr sz="1125" b="1">
                <a:solidFill>
                  <a:srgbClr val="B9643C"/>
                </a:solidFill>
              </a:defRPr>
            </a:lvl3pPr>
            <a:lvl4pPr>
              <a:defRPr sz="1125" b="1">
                <a:solidFill>
                  <a:srgbClr val="B9643C"/>
                </a:solidFill>
              </a:defRPr>
            </a:lvl4pPr>
            <a:lvl5pPr>
              <a:defRPr sz="1125" b="1">
                <a:solidFill>
                  <a:srgbClr val="B9643C"/>
                </a:solidFill>
              </a:defRPr>
            </a:lvl5pPr>
            <a:lvl6pPr>
              <a:defRPr sz="1125" b="1">
                <a:solidFill>
                  <a:srgbClr val="B9643C"/>
                </a:solidFill>
              </a:defRPr>
            </a:lvl6pPr>
            <a:lvl7pPr>
              <a:defRPr sz="1125" b="1">
                <a:solidFill>
                  <a:srgbClr val="B9643C"/>
                </a:solidFill>
              </a:defRPr>
            </a:lvl7pPr>
            <a:lvl8pPr>
              <a:defRPr sz="1125" b="1">
                <a:solidFill>
                  <a:srgbClr val="B9643C"/>
                </a:solidFill>
              </a:defRPr>
            </a:lvl8pPr>
            <a:lvl9pPr>
              <a:defRPr sz="1125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1125" b="1">
                <a:solidFill>
                  <a:srgbClr val="B9643C"/>
                </a:solidFill>
              </a:defRPr>
            </a:pPr>
            <a:r>
              <a:rPr sz="1125" b="1">
                <a:solidFill>
                  <a:srgbClr val="B9643C"/>
                </a:solidFill>
              </a:rPr>
              <a:t>LA COMUNITÀ</a:t>
            </a:r>
          </a:p>
        </p:txBody>
      </p:sp>
      <p:sp>
        <p:nvSpPr>
          <p:cNvPr id="17" name="stage-title-1">
            <a:extLst xmlns:a="http://schemas.openxmlformats.org/drawingml/2006/main">
              <a:ext uri="{FF2B5EF4-FFF2-40B4-BE49-F238E27FC236}">
                <a16:creationId xmlns:a16="http://schemas.microsoft.com/office/drawing/2014/main" id="{43819D3C-DEAD-4423-8EB9-74D34AB61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5095875"/>
            <a:ext cx="3143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500" b="1">
                <a:solidFill>
                  <a:srgbClr val="3B2B20"/>
                </a:solidFill>
              </a:defRPr>
            </a:defPPr>
            <a:lvl1pPr>
              <a:defRPr sz="1500" b="1">
                <a:solidFill>
                  <a:srgbClr val="3B2B20"/>
                </a:solidFill>
              </a:defRPr>
            </a:lvl1pPr>
            <a:lvl2pPr>
              <a:defRPr sz="1500" b="1">
                <a:solidFill>
                  <a:srgbClr val="3B2B20"/>
                </a:solidFill>
              </a:defRPr>
            </a:lvl2pPr>
            <a:lvl3pPr>
              <a:defRPr sz="1500" b="1">
                <a:solidFill>
                  <a:srgbClr val="3B2B20"/>
                </a:solidFill>
              </a:defRPr>
            </a:lvl3pPr>
            <a:lvl4pPr>
              <a:defRPr sz="1500" b="1">
                <a:solidFill>
                  <a:srgbClr val="3B2B20"/>
                </a:solidFill>
              </a:defRPr>
            </a:lvl4pPr>
            <a:lvl5pPr>
              <a:defRPr sz="1500" b="1">
                <a:solidFill>
                  <a:srgbClr val="3B2B20"/>
                </a:solidFill>
              </a:defRPr>
            </a:lvl5pPr>
            <a:lvl6pPr>
              <a:defRPr sz="1500" b="1">
                <a:solidFill>
                  <a:srgbClr val="3B2B20"/>
                </a:solidFill>
              </a:defRPr>
            </a:lvl6pPr>
            <a:lvl7pPr>
              <a:defRPr sz="1500" b="1">
                <a:solidFill>
                  <a:srgbClr val="3B2B20"/>
                </a:solidFill>
              </a:defRPr>
            </a:lvl7pPr>
            <a:lvl8pPr>
              <a:defRPr sz="1500" b="1">
                <a:solidFill>
                  <a:srgbClr val="3B2B20"/>
                </a:solidFill>
              </a:defRPr>
            </a:lvl8pPr>
            <a:lvl9pPr>
              <a:defRPr sz="150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3B2B20"/>
                </a:solidFill>
              </a:defRPr>
            </a:pPr>
            <a:r>
              <a:rPr sz="1500" b="1">
                <a:solidFill>
                  <a:srgbClr val="3B2B20"/>
                </a:solidFill>
              </a:rPr>
              <a:t>Crowdfunding e rete locale</a:t>
            </a:r>
          </a:p>
        </p:txBody>
      </p:sp>
      <p:sp>
        <p:nvSpPr>
          <p:cNvPr id="18" name="stage-detail-1">
            <a:extLst xmlns:a="http://schemas.openxmlformats.org/drawingml/2006/main">
              <a:ext uri="{FF2B5EF4-FFF2-40B4-BE49-F238E27FC236}">
                <a16:creationId xmlns:a16="http://schemas.microsoft.com/office/drawing/2014/main" id="{00611CD0-F4D6-422E-9174-10BBA16E7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5562600"/>
            <a:ext cx="3143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>
                <a:solidFill>
                  <a:srgbClr val="80634C"/>
                </a:solidFill>
              </a:defRPr>
            </a:defPPr>
            <a:lvl1pPr>
              <a:defRPr sz="1200">
                <a:solidFill>
                  <a:srgbClr val="80634C"/>
                </a:solidFill>
              </a:defRPr>
            </a:lvl1pPr>
            <a:lvl2pPr>
              <a:defRPr sz="1200">
                <a:solidFill>
                  <a:srgbClr val="80634C"/>
                </a:solidFill>
              </a:defRPr>
            </a:lvl2pPr>
            <a:lvl3pPr>
              <a:defRPr sz="1200">
                <a:solidFill>
                  <a:srgbClr val="80634C"/>
                </a:solidFill>
              </a:defRPr>
            </a:lvl3pPr>
            <a:lvl4pPr>
              <a:defRPr sz="1200">
                <a:solidFill>
                  <a:srgbClr val="80634C"/>
                </a:solidFill>
              </a:defRPr>
            </a:lvl4pPr>
            <a:lvl5pPr>
              <a:defRPr sz="1200">
                <a:solidFill>
                  <a:srgbClr val="80634C"/>
                </a:solidFill>
              </a:defRPr>
            </a:lvl5pPr>
            <a:lvl6pPr>
              <a:defRPr sz="1200">
                <a:solidFill>
                  <a:srgbClr val="80634C"/>
                </a:solidFill>
              </a:defRPr>
            </a:lvl6pPr>
            <a:lvl7pPr>
              <a:defRPr sz="1200">
                <a:solidFill>
                  <a:srgbClr val="80634C"/>
                </a:solidFill>
              </a:defRPr>
            </a:lvl7pPr>
            <a:lvl8pPr>
              <a:defRPr sz="1200">
                <a:solidFill>
                  <a:srgbClr val="80634C"/>
                </a:solidFill>
              </a:defRPr>
            </a:lvl8pPr>
            <a:lvl9pPr>
              <a:defRPr sz="120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200">
                <a:solidFill>
                  <a:srgbClr val="80634C"/>
                </a:solidFill>
              </a:defRPr>
            </a:pPr>
            <a:r>
              <a:rPr sz="1200">
                <a:solidFill>
                  <a:srgbClr val="80634C"/>
                </a:solidFill>
              </a:rPr>
              <a:t>Il territorio aiuta l’idea a diventare attività.</a:t>
            </a:r>
          </a:p>
        </p:txBody>
      </p:sp>
      <p:sp>
        <p:nvSpPr>
          <p:cNvPr id="19" name="stage-mark-2">
            <a:extLst xmlns:a="http://schemas.openxmlformats.org/drawingml/2006/main">
              <a:ext uri="{FF2B5EF4-FFF2-40B4-BE49-F238E27FC236}">
                <a16:creationId xmlns:a16="http://schemas.microsoft.com/office/drawing/2014/main" id="{DCF544DA-8E57-43AE-A689-8CD77E6D6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4495800"/>
            <a:ext cx="123825" cy="12382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B9643C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stage-heading-2">
            <a:extLst xmlns:a="http://schemas.openxmlformats.org/drawingml/2006/main">
              <a:ext uri="{FF2B5EF4-FFF2-40B4-BE49-F238E27FC236}">
                <a16:creationId xmlns:a16="http://schemas.microsoft.com/office/drawing/2014/main" id="{A4B558B2-7E4E-482D-A811-4DE48BB2C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4781550"/>
            <a:ext cx="3143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125" b="1">
                <a:solidFill>
                  <a:srgbClr val="B9643C"/>
                </a:solidFill>
              </a:defRPr>
            </a:defPPr>
            <a:lvl1pPr>
              <a:defRPr sz="1125" b="1">
                <a:solidFill>
                  <a:srgbClr val="B9643C"/>
                </a:solidFill>
              </a:defRPr>
            </a:lvl1pPr>
            <a:lvl2pPr>
              <a:defRPr sz="1125" b="1">
                <a:solidFill>
                  <a:srgbClr val="B9643C"/>
                </a:solidFill>
              </a:defRPr>
            </a:lvl2pPr>
            <a:lvl3pPr>
              <a:defRPr sz="1125" b="1">
                <a:solidFill>
                  <a:srgbClr val="B9643C"/>
                </a:solidFill>
              </a:defRPr>
            </a:lvl3pPr>
            <a:lvl4pPr>
              <a:defRPr sz="1125" b="1">
                <a:solidFill>
                  <a:srgbClr val="B9643C"/>
                </a:solidFill>
              </a:defRPr>
            </a:lvl4pPr>
            <a:lvl5pPr>
              <a:defRPr sz="1125" b="1">
                <a:solidFill>
                  <a:srgbClr val="B9643C"/>
                </a:solidFill>
              </a:defRPr>
            </a:lvl5pPr>
            <a:lvl6pPr>
              <a:defRPr sz="1125" b="1">
                <a:solidFill>
                  <a:srgbClr val="B9643C"/>
                </a:solidFill>
              </a:defRPr>
            </a:lvl6pPr>
            <a:lvl7pPr>
              <a:defRPr sz="1125" b="1">
                <a:solidFill>
                  <a:srgbClr val="B9643C"/>
                </a:solidFill>
              </a:defRPr>
            </a:lvl7pPr>
            <a:lvl8pPr>
              <a:defRPr sz="1125" b="1">
                <a:solidFill>
                  <a:srgbClr val="B9643C"/>
                </a:solidFill>
              </a:defRPr>
            </a:lvl8pPr>
            <a:lvl9pPr>
              <a:defRPr sz="1125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1125" b="1">
                <a:solidFill>
                  <a:srgbClr val="B9643C"/>
                </a:solidFill>
              </a:defRPr>
            </a:pPr>
            <a:r>
              <a:rPr sz="1125" b="1">
                <a:solidFill>
                  <a:srgbClr val="B9643C"/>
                </a:solidFill>
              </a:rPr>
              <a:t>2019</a:t>
            </a:r>
          </a:p>
        </p:txBody>
      </p:sp>
      <p:sp>
        <p:nvSpPr>
          <p:cNvPr id="21" name="stage-title-2">
            <a:extLst xmlns:a="http://schemas.openxmlformats.org/drawingml/2006/main">
              <a:ext uri="{FF2B5EF4-FFF2-40B4-BE49-F238E27FC236}">
                <a16:creationId xmlns:a16="http://schemas.microsoft.com/office/drawing/2014/main" id="{83B22E55-0E44-4ADA-88E4-47579C2D1E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5095875"/>
            <a:ext cx="3143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500" b="1">
                <a:solidFill>
                  <a:srgbClr val="3B2B20"/>
                </a:solidFill>
              </a:defRPr>
            </a:defPPr>
            <a:lvl1pPr>
              <a:defRPr sz="1500" b="1">
                <a:solidFill>
                  <a:srgbClr val="3B2B20"/>
                </a:solidFill>
              </a:defRPr>
            </a:lvl1pPr>
            <a:lvl2pPr>
              <a:defRPr sz="1500" b="1">
                <a:solidFill>
                  <a:srgbClr val="3B2B20"/>
                </a:solidFill>
              </a:defRPr>
            </a:lvl2pPr>
            <a:lvl3pPr>
              <a:defRPr sz="1500" b="1">
                <a:solidFill>
                  <a:srgbClr val="3B2B20"/>
                </a:solidFill>
              </a:defRPr>
            </a:lvl3pPr>
            <a:lvl4pPr>
              <a:defRPr sz="1500" b="1">
                <a:solidFill>
                  <a:srgbClr val="3B2B20"/>
                </a:solidFill>
              </a:defRPr>
            </a:lvl4pPr>
            <a:lvl5pPr>
              <a:defRPr sz="1500" b="1">
                <a:solidFill>
                  <a:srgbClr val="3B2B20"/>
                </a:solidFill>
              </a:defRPr>
            </a:lvl5pPr>
            <a:lvl6pPr>
              <a:defRPr sz="1500" b="1">
                <a:solidFill>
                  <a:srgbClr val="3B2B20"/>
                </a:solidFill>
              </a:defRPr>
            </a:lvl6pPr>
            <a:lvl7pPr>
              <a:defRPr sz="1500" b="1">
                <a:solidFill>
                  <a:srgbClr val="3B2B20"/>
                </a:solidFill>
              </a:defRPr>
            </a:lvl7pPr>
            <a:lvl8pPr>
              <a:defRPr sz="1500" b="1">
                <a:solidFill>
                  <a:srgbClr val="3B2B20"/>
                </a:solidFill>
              </a:defRPr>
            </a:lvl8pPr>
            <a:lvl9pPr>
              <a:defRPr sz="150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500" b="1">
                <a:solidFill>
                  <a:srgbClr val="3B2B20"/>
                </a:solidFill>
              </a:defRPr>
            </a:pPr>
            <a:r>
              <a:rPr sz="1500" b="1">
                <a:solidFill>
                  <a:srgbClr val="3B2B20"/>
                </a:solidFill>
              </a:rPr>
              <a:t>Nasce la cooperativa sociale</a:t>
            </a:r>
          </a:p>
        </p:txBody>
      </p:sp>
      <p:sp>
        <p:nvSpPr>
          <p:cNvPr id="22" name="stage-detail-2">
            <a:extLst xmlns:a="http://schemas.openxmlformats.org/drawingml/2006/main">
              <a:ext uri="{FF2B5EF4-FFF2-40B4-BE49-F238E27FC236}">
                <a16:creationId xmlns:a16="http://schemas.microsoft.com/office/drawing/2014/main" id="{9432C5EE-C799-4603-9D18-8B5CBA829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5562600"/>
            <a:ext cx="3143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>
                <a:solidFill>
                  <a:srgbClr val="80634C"/>
                </a:solidFill>
              </a:defRPr>
            </a:defPPr>
            <a:lvl1pPr>
              <a:defRPr sz="1200">
                <a:solidFill>
                  <a:srgbClr val="80634C"/>
                </a:solidFill>
              </a:defRPr>
            </a:lvl1pPr>
            <a:lvl2pPr>
              <a:defRPr sz="1200">
                <a:solidFill>
                  <a:srgbClr val="80634C"/>
                </a:solidFill>
              </a:defRPr>
            </a:lvl2pPr>
            <a:lvl3pPr>
              <a:defRPr sz="1200">
                <a:solidFill>
                  <a:srgbClr val="80634C"/>
                </a:solidFill>
              </a:defRPr>
            </a:lvl3pPr>
            <a:lvl4pPr>
              <a:defRPr sz="1200">
                <a:solidFill>
                  <a:srgbClr val="80634C"/>
                </a:solidFill>
              </a:defRPr>
            </a:lvl4pPr>
            <a:lvl5pPr>
              <a:defRPr sz="1200">
                <a:solidFill>
                  <a:srgbClr val="80634C"/>
                </a:solidFill>
              </a:defRPr>
            </a:lvl5pPr>
            <a:lvl6pPr>
              <a:defRPr sz="1200">
                <a:solidFill>
                  <a:srgbClr val="80634C"/>
                </a:solidFill>
              </a:defRPr>
            </a:lvl6pPr>
            <a:lvl7pPr>
              <a:defRPr sz="1200">
                <a:solidFill>
                  <a:srgbClr val="80634C"/>
                </a:solidFill>
              </a:defRPr>
            </a:lvl7pPr>
            <a:lvl8pPr>
              <a:defRPr sz="1200">
                <a:solidFill>
                  <a:srgbClr val="80634C"/>
                </a:solidFill>
              </a:defRPr>
            </a:lvl8pPr>
            <a:lvl9pPr>
              <a:defRPr sz="120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200">
                <a:solidFill>
                  <a:srgbClr val="80634C"/>
                </a:solidFill>
              </a:defRPr>
            </a:pPr>
            <a:r>
              <a:rPr sz="1200">
                <a:solidFill>
                  <a:srgbClr val="80634C"/>
                </a:solidFill>
              </a:rPr>
              <a:t>L’iniziativa prende una forma stabile d’impresa.</a:t>
            </a:r>
          </a:p>
        </p:txBody>
      </p:sp>
      <p:sp>
        <p:nvSpPr>
          <p:cNvPr id="23" name="timeline">
            <a:extLst xmlns:a="http://schemas.openxmlformats.org/drawingml/2006/main">
              <a:ext uri="{FF2B5EF4-FFF2-40B4-BE49-F238E27FC236}">
                <a16:creationId xmlns:a16="http://schemas.microsoft.com/office/drawing/2014/main" id="{4595722A-B7A7-40DD-AFD3-76DC4664D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" y="4543425"/>
            <a:ext cx="764857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9B39E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B19127E-0D40-4B74-A623-231B8FE0702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9b83e4c127247a6"/>
          <a:stretch xmlns:a="http://schemas.openxmlformats.org/drawingml/2006/main"/>
        </p:blipFill>
        <p:spPr>
          <a:xfrm xmlns:a="http://schemas.openxmlformats.org/drawingml/2006/main">
            <a:off x="10032985" y="133350"/>
            <a:ext cx="1943100" cy="19431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407498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7F2E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genesis-title">
            <a:extLst xmlns:a="http://schemas.openxmlformats.org/drawingml/2006/main">
              <a:ext uri="{FF2B5EF4-FFF2-40B4-BE49-F238E27FC236}">
                <a16:creationId xmlns:a16="http://schemas.microsoft.com/office/drawing/2014/main" id="{0E93F7A3-EE4A-448C-9966-85CAD1464A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33400"/>
            <a:ext cx="1066800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925" b="1">
                <a:solidFill>
                  <a:srgbClr val="3B2B20"/>
                </a:solidFill>
              </a:defRPr>
            </a:defPPr>
            <a:lvl1pPr>
              <a:defRPr sz="2925" b="1">
                <a:solidFill>
                  <a:srgbClr val="3B2B20"/>
                </a:solidFill>
              </a:defRPr>
            </a:lvl1pPr>
            <a:lvl2pPr>
              <a:defRPr sz="2925" b="1">
                <a:solidFill>
                  <a:srgbClr val="3B2B20"/>
                </a:solidFill>
              </a:defRPr>
            </a:lvl2pPr>
            <a:lvl3pPr>
              <a:defRPr sz="2925" b="1">
                <a:solidFill>
                  <a:srgbClr val="3B2B20"/>
                </a:solidFill>
              </a:defRPr>
            </a:lvl3pPr>
            <a:lvl4pPr>
              <a:defRPr sz="2925" b="1">
                <a:solidFill>
                  <a:srgbClr val="3B2B20"/>
                </a:solidFill>
              </a:defRPr>
            </a:lvl4pPr>
            <a:lvl5pPr>
              <a:defRPr sz="2925" b="1">
                <a:solidFill>
                  <a:srgbClr val="3B2B20"/>
                </a:solidFill>
              </a:defRPr>
            </a:lvl5pPr>
            <a:lvl6pPr>
              <a:defRPr sz="2925" b="1">
                <a:solidFill>
                  <a:srgbClr val="3B2B20"/>
                </a:solidFill>
              </a:defRPr>
            </a:lvl6pPr>
            <a:lvl7pPr>
              <a:defRPr sz="2925" b="1">
                <a:solidFill>
                  <a:srgbClr val="3B2B20"/>
                </a:solidFill>
              </a:defRPr>
            </a:lvl7pPr>
            <a:lvl8pPr>
              <a:defRPr sz="2925" b="1">
                <a:solidFill>
                  <a:srgbClr val="3B2B20"/>
                </a:solidFill>
              </a:defRPr>
            </a:lvl8pPr>
            <a:lvl9pPr>
              <a:defRPr sz="2925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2925" b="1">
                <a:solidFill>
                  <a:srgbClr val="3B2B20"/>
                </a:solidFill>
              </a:defRPr>
            </a:pPr>
            <a:r>
              <a:rPr sz="2925" b="1">
                <a:solidFill>
                  <a:srgbClr val="3B2B20"/>
                </a:solidFill>
              </a:rPr>
              <a:t>L’impresa nasce da bisogni concreti</a:t>
            </a:r>
          </a:p>
        </p:txBody>
      </p:sp>
      <p:sp>
        <p:nvSpPr>
          <p:cNvPr id="3" name="genesis-intro">
            <a:extLst xmlns:a="http://schemas.openxmlformats.org/drawingml/2006/main">
              <a:ext uri="{FF2B5EF4-FFF2-40B4-BE49-F238E27FC236}">
                <a16:creationId xmlns:a16="http://schemas.microsoft.com/office/drawing/2014/main" id="{752A8C16-A65C-45B4-9B7E-2108D5EB1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1381125"/>
            <a:ext cx="103822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500">
                <a:solidFill>
                  <a:srgbClr val="80634C"/>
                </a:solidFill>
              </a:defRPr>
            </a:defPPr>
            <a:lvl1pPr>
              <a:defRPr sz="1500">
                <a:solidFill>
                  <a:srgbClr val="80634C"/>
                </a:solidFill>
              </a:defRPr>
            </a:lvl1pPr>
            <a:lvl2pPr>
              <a:defRPr sz="1500">
                <a:solidFill>
                  <a:srgbClr val="80634C"/>
                </a:solidFill>
              </a:defRPr>
            </a:lvl2pPr>
            <a:lvl3pPr>
              <a:defRPr sz="1500">
                <a:solidFill>
                  <a:srgbClr val="80634C"/>
                </a:solidFill>
              </a:defRPr>
            </a:lvl3pPr>
            <a:lvl4pPr>
              <a:defRPr sz="1500">
                <a:solidFill>
                  <a:srgbClr val="80634C"/>
                </a:solidFill>
              </a:defRPr>
            </a:lvl4pPr>
            <a:lvl5pPr>
              <a:defRPr sz="1500">
                <a:solidFill>
                  <a:srgbClr val="80634C"/>
                </a:solidFill>
              </a:defRPr>
            </a:lvl5pPr>
            <a:lvl6pPr>
              <a:defRPr sz="1500">
                <a:solidFill>
                  <a:srgbClr val="80634C"/>
                </a:solidFill>
              </a:defRPr>
            </a:lvl6pPr>
            <a:lvl7pPr>
              <a:defRPr sz="1500">
                <a:solidFill>
                  <a:srgbClr val="80634C"/>
                </a:solidFill>
              </a:defRPr>
            </a:lvl7pPr>
            <a:lvl8pPr>
              <a:defRPr sz="1500">
                <a:solidFill>
                  <a:srgbClr val="80634C"/>
                </a:solidFill>
              </a:defRPr>
            </a:lvl8pPr>
            <a:lvl9pPr>
              <a:defRPr sz="150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500">
                <a:solidFill>
                  <a:srgbClr val="80634C"/>
                </a:solidFill>
              </a:defRPr>
            </a:pPr>
            <a:r>
              <a:rPr sz="1500">
                <a:solidFill>
                  <a:srgbClr val="80634C"/>
                </a:solidFill>
              </a:rPr>
              <a:t>Nel territorio, Jacopo e Gianluca vedono tre vuoti a cui provare a rispondere.</a:t>
            </a:r>
          </a:p>
        </p:txBody>
      </p:sp>
      <p:sp>
        <p:nvSpPr>
          <p:cNvPr id="4" name="need-number-0">
            <a:extLst xmlns:a="http://schemas.openxmlformats.org/drawingml/2006/main">
              <a:ext uri="{FF2B5EF4-FFF2-40B4-BE49-F238E27FC236}">
                <a16:creationId xmlns:a16="http://schemas.microsoft.com/office/drawing/2014/main" id="{E0399D16-A452-416D-974B-65654A3229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209800"/>
            <a:ext cx="6667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350" b="1">
                <a:solidFill>
                  <a:srgbClr val="B9643C"/>
                </a:solidFill>
              </a:defRPr>
            </a:defPPr>
            <a:lvl1pPr>
              <a:defRPr sz="1350" b="1">
                <a:solidFill>
                  <a:srgbClr val="B9643C"/>
                </a:solidFill>
              </a:defRPr>
            </a:lvl1pPr>
            <a:lvl2pPr>
              <a:defRPr sz="1350" b="1">
                <a:solidFill>
                  <a:srgbClr val="B9643C"/>
                </a:solidFill>
              </a:defRPr>
            </a:lvl2pPr>
            <a:lvl3pPr>
              <a:defRPr sz="1350" b="1">
                <a:solidFill>
                  <a:srgbClr val="B9643C"/>
                </a:solidFill>
              </a:defRPr>
            </a:lvl3pPr>
            <a:lvl4pPr>
              <a:defRPr sz="1350" b="1">
                <a:solidFill>
                  <a:srgbClr val="B9643C"/>
                </a:solidFill>
              </a:defRPr>
            </a:lvl4pPr>
            <a:lvl5pPr>
              <a:defRPr sz="1350" b="1">
                <a:solidFill>
                  <a:srgbClr val="B9643C"/>
                </a:solidFill>
              </a:defRPr>
            </a:lvl5pPr>
            <a:lvl6pPr>
              <a:defRPr sz="1350" b="1">
                <a:solidFill>
                  <a:srgbClr val="B9643C"/>
                </a:solidFill>
              </a:defRPr>
            </a:lvl6pPr>
            <a:lvl7pPr>
              <a:defRPr sz="1350" b="1">
                <a:solidFill>
                  <a:srgbClr val="B9643C"/>
                </a:solidFill>
              </a:defRPr>
            </a:lvl7pPr>
            <a:lvl8pPr>
              <a:defRPr sz="1350" b="1">
                <a:solidFill>
                  <a:srgbClr val="B9643C"/>
                </a:solidFill>
              </a:defRPr>
            </a:lvl8pPr>
            <a:lvl9pPr>
              <a:defRPr sz="1350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1350" b="1">
                <a:solidFill>
                  <a:srgbClr val="B9643C"/>
                </a:solidFill>
              </a:defRPr>
            </a:pPr>
            <a:r>
              <a:rPr sz="1350" b="1">
                <a:solidFill>
                  <a:srgbClr val="B9643C"/>
                </a:solidFill>
              </a:rPr>
              <a:t>01</a:t>
            </a:r>
          </a:p>
        </p:txBody>
      </p:sp>
      <p:sp>
        <p:nvSpPr>
          <p:cNvPr id="5" name="need-title-0">
            <a:extLst xmlns:a="http://schemas.openxmlformats.org/drawingml/2006/main">
              <a:ext uri="{FF2B5EF4-FFF2-40B4-BE49-F238E27FC236}">
                <a16:creationId xmlns:a16="http://schemas.microsoft.com/office/drawing/2014/main" id="{9813D4B7-2CBB-4634-9CC8-405D0B5FA6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638425"/>
            <a:ext cx="3143250" cy="3143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75" b="1">
                <a:solidFill>
                  <a:srgbClr val="3B2B20"/>
                </a:solidFill>
              </a:defRPr>
            </a:defPPr>
            <a:lvl1pPr>
              <a:defRPr sz="1275" b="1">
                <a:solidFill>
                  <a:srgbClr val="3B2B20"/>
                </a:solidFill>
              </a:defRPr>
            </a:lvl1pPr>
            <a:lvl2pPr>
              <a:defRPr sz="1275" b="1">
                <a:solidFill>
                  <a:srgbClr val="3B2B20"/>
                </a:solidFill>
              </a:defRPr>
            </a:lvl2pPr>
            <a:lvl3pPr>
              <a:defRPr sz="1275" b="1">
                <a:solidFill>
                  <a:srgbClr val="3B2B20"/>
                </a:solidFill>
              </a:defRPr>
            </a:lvl3pPr>
            <a:lvl4pPr>
              <a:defRPr sz="1275" b="1">
                <a:solidFill>
                  <a:srgbClr val="3B2B20"/>
                </a:solidFill>
              </a:defRPr>
            </a:lvl4pPr>
            <a:lvl5pPr>
              <a:defRPr sz="1275" b="1">
                <a:solidFill>
                  <a:srgbClr val="3B2B20"/>
                </a:solidFill>
              </a:defRPr>
            </a:lvl5pPr>
            <a:lvl6pPr>
              <a:defRPr sz="1275" b="1">
                <a:solidFill>
                  <a:srgbClr val="3B2B20"/>
                </a:solidFill>
              </a:defRPr>
            </a:lvl6pPr>
            <a:lvl7pPr>
              <a:defRPr sz="1275" b="1">
                <a:solidFill>
                  <a:srgbClr val="3B2B20"/>
                </a:solidFill>
              </a:defRPr>
            </a:lvl7pPr>
            <a:lvl8pPr>
              <a:defRPr sz="1275" b="1">
                <a:solidFill>
                  <a:srgbClr val="3B2B20"/>
                </a:solidFill>
              </a:defRPr>
            </a:lvl8pPr>
            <a:lvl9pPr>
              <a:defRPr sz="1275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275" b="1">
                <a:solidFill>
                  <a:srgbClr val="3B2B20"/>
                </a:solidFill>
              </a:defRPr>
            </a:pPr>
            <a:r>
              <a:rPr sz="1275" b="1">
                <a:solidFill>
                  <a:srgbClr val="3B2B20"/>
                </a:solidFill>
              </a:rPr>
              <a:t>ACCESSO AL LAVORO</a:t>
            </a:r>
          </a:p>
        </p:txBody>
      </p:sp>
      <p:sp>
        <p:nvSpPr>
          <p:cNvPr id="6" name="need-body-0">
            <a:extLst xmlns:a="http://schemas.openxmlformats.org/drawingml/2006/main">
              <a:ext uri="{FF2B5EF4-FFF2-40B4-BE49-F238E27FC236}">
                <a16:creationId xmlns:a16="http://schemas.microsoft.com/office/drawing/2014/main" id="{BA0AFA8D-30F3-41D6-9B05-4C9454E3B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3067050"/>
            <a:ext cx="304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500">
                <a:solidFill>
                  <a:srgbClr val="80634C"/>
                </a:solidFill>
              </a:defRPr>
            </a:defPPr>
            <a:lvl1pPr>
              <a:defRPr sz="1500">
                <a:solidFill>
                  <a:srgbClr val="80634C"/>
                </a:solidFill>
              </a:defRPr>
            </a:lvl1pPr>
            <a:lvl2pPr>
              <a:defRPr sz="1500">
                <a:solidFill>
                  <a:srgbClr val="80634C"/>
                </a:solidFill>
              </a:defRPr>
            </a:lvl2pPr>
            <a:lvl3pPr>
              <a:defRPr sz="1500">
                <a:solidFill>
                  <a:srgbClr val="80634C"/>
                </a:solidFill>
              </a:defRPr>
            </a:lvl3pPr>
            <a:lvl4pPr>
              <a:defRPr sz="1500">
                <a:solidFill>
                  <a:srgbClr val="80634C"/>
                </a:solidFill>
              </a:defRPr>
            </a:lvl4pPr>
            <a:lvl5pPr>
              <a:defRPr sz="1500">
                <a:solidFill>
                  <a:srgbClr val="80634C"/>
                </a:solidFill>
              </a:defRPr>
            </a:lvl5pPr>
            <a:lvl6pPr>
              <a:defRPr sz="1500">
                <a:solidFill>
                  <a:srgbClr val="80634C"/>
                </a:solidFill>
              </a:defRPr>
            </a:lvl6pPr>
            <a:lvl7pPr>
              <a:defRPr sz="1500">
                <a:solidFill>
                  <a:srgbClr val="80634C"/>
                </a:solidFill>
              </a:defRPr>
            </a:lvl7pPr>
            <a:lvl8pPr>
              <a:defRPr sz="1500">
                <a:solidFill>
                  <a:srgbClr val="80634C"/>
                </a:solidFill>
              </a:defRPr>
            </a:lvl8pPr>
            <a:lvl9pPr>
              <a:defRPr sz="150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500">
                <a:solidFill>
                  <a:srgbClr val="80634C"/>
                </a:solidFill>
              </a:defRPr>
            </a:pPr>
            <a:r>
              <a:rPr sz="1500">
                <a:solidFill>
                  <a:srgbClr val="80634C"/>
                </a:solidFill>
              </a:rPr>
              <a:t>Poche occasioni aiutano i giovani ad avvicinarsi al mondo del lavoro.</a:t>
            </a:r>
          </a:p>
        </p:txBody>
      </p:sp>
      <p:sp>
        <p:nvSpPr>
          <p:cNvPr id="7" name="need-number-1">
            <a:extLst xmlns:a="http://schemas.openxmlformats.org/drawingml/2006/main">
              <a:ext uri="{FF2B5EF4-FFF2-40B4-BE49-F238E27FC236}">
                <a16:creationId xmlns:a16="http://schemas.microsoft.com/office/drawing/2014/main" id="{4424D529-CED0-4D7D-AA93-1054F5621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2209800"/>
            <a:ext cx="6667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350" b="1">
                <a:solidFill>
                  <a:srgbClr val="B9643C"/>
                </a:solidFill>
              </a:defRPr>
            </a:defPPr>
            <a:lvl1pPr>
              <a:defRPr sz="1350" b="1">
                <a:solidFill>
                  <a:srgbClr val="B9643C"/>
                </a:solidFill>
              </a:defRPr>
            </a:lvl1pPr>
            <a:lvl2pPr>
              <a:defRPr sz="1350" b="1">
                <a:solidFill>
                  <a:srgbClr val="B9643C"/>
                </a:solidFill>
              </a:defRPr>
            </a:lvl2pPr>
            <a:lvl3pPr>
              <a:defRPr sz="1350" b="1">
                <a:solidFill>
                  <a:srgbClr val="B9643C"/>
                </a:solidFill>
              </a:defRPr>
            </a:lvl3pPr>
            <a:lvl4pPr>
              <a:defRPr sz="1350" b="1">
                <a:solidFill>
                  <a:srgbClr val="B9643C"/>
                </a:solidFill>
              </a:defRPr>
            </a:lvl4pPr>
            <a:lvl5pPr>
              <a:defRPr sz="1350" b="1">
                <a:solidFill>
                  <a:srgbClr val="B9643C"/>
                </a:solidFill>
              </a:defRPr>
            </a:lvl5pPr>
            <a:lvl6pPr>
              <a:defRPr sz="1350" b="1">
                <a:solidFill>
                  <a:srgbClr val="B9643C"/>
                </a:solidFill>
              </a:defRPr>
            </a:lvl6pPr>
            <a:lvl7pPr>
              <a:defRPr sz="1350" b="1">
                <a:solidFill>
                  <a:srgbClr val="B9643C"/>
                </a:solidFill>
              </a:defRPr>
            </a:lvl7pPr>
            <a:lvl8pPr>
              <a:defRPr sz="1350" b="1">
                <a:solidFill>
                  <a:srgbClr val="B9643C"/>
                </a:solidFill>
              </a:defRPr>
            </a:lvl8pPr>
            <a:lvl9pPr>
              <a:defRPr sz="1350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1350" b="1">
                <a:solidFill>
                  <a:srgbClr val="B9643C"/>
                </a:solidFill>
              </a:defRPr>
            </a:pPr>
            <a:r>
              <a:rPr sz="1350" b="1">
                <a:solidFill>
                  <a:srgbClr val="B9643C"/>
                </a:solidFill>
              </a:rPr>
              <a:t>02</a:t>
            </a:r>
          </a:p>
        </p:txBody>
      </p:sp>
      <p:sp>
        <p:nvSpPr>
          <p:cNvPr id="8" name="need-title-1">
            <a:extLst xmlns:a="http://schemas.openxmlformats.org/drawingml/2006/main">
              <a:ext uri="{FF2B5EF4-FFF2-40B4-BE49-F238E27FC236}">
                <a16:creationId xmlns:a16="http://schemas.microsoft.com/office/drawing/2014/main" id="{644A291A-1142-48E2-B909-850CE7E7A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2638425"/>
            <a:ext cx="3143250" cy="3143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75" b="1">
                <a:solidFill>
                  <a:srgbClr val="3B2B20"/>
                </a:solidFill>
              </a:defRPr>
            </a:defPPr>
            <a:lvl1pPr>
              <a:defRPr sz="1275" b="1">
                <a:solidFill>
                  <a:srgbClr val="3B2B20"/>
                </a:solidFill>
              </a:defRPr>
            </a:lvl1pPr>
            <a:lvl2pPr>
              <a:defRPr sz="1275" b="1">
                <a:solidFill>
                  <a:srgbClr val="3B2B20"/>
                </a:solidFill>
              </a:defRPr>
            </a:lvl2pPr>
            <a:lvl3pPr>
              <a:defRPr sz="1275" b="1">
                <a:solidFill>
                  <a:srgbClr val="3B2B20"/>
                </a:solidFill>
              </a:defRPr>
            </a:lvl3pPr>
            <a:lvl4pPr>
              <a:defRPr sz="1275" b="1">
                <a:solidFill>
                  <a:srgbClr val="3B2B20"/>
                </a:solidFill>
              </a:defRPr>
            </a:lvl4pPr>
            <a:lvl5pPr>
              <a:defRPr sz="1275" b="1">
                <a:solidFill>
                  <a:srgbClr val="3B2B20"/>
                </a:solidFill>
              </a:defRPr>
            </a:lvl5pPr>
            <a:lvl6pPr>
              <a:defRPr sz="1275" b="1">
                <a:solidFill>
                  <a:srgbClr val="3B2B20"/>
                </a:solidFill>
              </a:defRPr>
            </a:lvl6pPr>
            <a:lvl7pPr>
              <a:defRPr sz="1275" b="1">
                <a:solidFill>
                  <a:srgbClr val="3B2B20"/>
                </a:solidFill>
              </a:defRPr>
            </a:lvl7pPr>
            <a:lvl8pPr>
              <a:defRPr sz="1275" b="1">
                <a:solidFill>
                  <a:srgbClr val="3B2B20"/>
                </a:solidFill>
              </a:defRPr>
            </a:lvl8pPr>
            <a:lvl9pPr>
              <a:defRPr sz="1275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275" b="1">
                <a:solidFill>
                  <a:srgbClr val="3B2B20"/>
                </a:solidFill>
              </a:defRPr>
            </a:pPr>
            <a:r>
              <a:rPr sz="1275" b="1">
                <a:solidFill>
                  <a:srgbClr val="3B2B20"/>
                </a:solidFill>
              </a:rPr>
              <a:t>INCLUSIONE</a:t>
            </a:r>
          </a:p>
        </p:txBody>
      </p:sp>
      <p:sp>
        <p:nvSpPr>
          <p:cNvPr id="9" name="need-body-1">
            <a:extLst xmlns:a="http://schemas.openxmlformats.org/drawingml/2006/main">
              <a:ext uri="{FF2B5EF4-FFF2-40B4-BE49-F238E27FC236}">
                <a16:creationId xmlns:a16="http://schemas.microsoft.com/office/drawing/2014/main" id="{A998FA10-7BD3-4F49-B990-6F4692764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3067050"/>
            <a:ext cx="304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500">
                <a:solidFill>
                  <a:srgbClr val="80634C"/>
                </a:solidFill>
              </a:defRPr>
            </a:defPPr>
            <a:lvl1pPr>
              <a:defRPr sz="1500">
                <a:solidFill>
                  <a:srgbClr val="80634C"/>
                </a:solidFill>
              </a:defRPr>
            </a:lvl1pPr>
            <a:lvl2pPr>
              <a:defRPr sz="1500">
                <a:solidFill>
                  <a:srgbClr val="80634C"/>
                </a:solidFill>
              </a:defRPr>
            </a:lvl2pPr>
            <a:lvl3pPr>
              <a:defRPr sz="1500">
                <a:solidFill>
                  <a:srgbClr val="80634C"/>
                </a:solidFill>
              </a:defRPr>
            </a:lvl3pPr>
            <a:lvl4pPr>
              <a:defRPr sz="1500">
                <a:solidFill>
                  <a:srgbClr val="80634C"/>
                </a:solidFill>
              </a:defRPr>
            </a:lvl4pPr>
            <a:lvl5pPr>
              <a:defRPr sz="1500">
                <a:solidFill>
                  <a:srgbClr val="80634C"/>
                </a:solidFill>
              </a:defRPr>
            </a:lvl5pPr>
            <a:lvl6pPr>
              <a:defRPr sz="1500">
                <a:solidFill>
                  <a:srgbClr val="80634C"/>
                </a:solidFill>
              </a:defRPr>
            </a:lvl6pPr>
            <a:lvl7pPr>
              <a:defRPr sz="1500">
                <a:solidFill>
                  <a:srgbClr val="80634C"/>
                </a:solidFill>
              </a:defRPr>
            </a:lvl7pPr>
            <a:lvl8pPr>
              <a:defRPr sz="1500">
                <a:solidFill>
                  <a:srgbClr val="80634C"/>
                </a:solidFill>
              </a:defRPr>
            </a:lvl8pPr>
            <a:lvl9pPr>
              <a:defRPr sz="150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500">
                <a:solidFill>
                  <a:srgbClr val="80634C"/>
                </a:solidFill>
              </a:defRPr>
            </a:pPr>
            <a:r>
              <a:rPr sz="1500">
                <a:solidFill>
                  <a:srgbClr val="80634C"/>
                </a:solidFill>
              </a:rPr>
              <a:t>Mancano modelli innovativi capaci di ampliare le opportunità per le persone svantaggiate.</a:t>
            </a:r>
          </a:p>
        </p:txBody>
      </p:sp>
      <p:sp>
        <p:nvSpPr>
          <p:cNvPr id="10" name="need-number-2">
            <a:extLst xmlns:a="http://schemas.openxmlformats.org/drawingml/2006/main">
              <a:ext uri="{FF2B5EF4-FFF2-40B4-BE49-F238E27FC236}">
                <a16:creationId xmlns:a16="http://schemas.microsoft.com/office/drawing/2014/main" id="{C33EACB3-AD0B-48B0-9FC6-4316AB53C4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2209800"/>
            <a:ext cx="66675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350" b="1">
                <a:solidFill>
                  <a:srgbClr val="B9643C"/>
                </a:solidFill>
              </a:defRPr>
            </a:defPPr>
            <a:lvl1pPr>
              <a:defRPr sz="1350" b="1">
                <a:solidFill>
                  <a:srgbClr val="B9643C"/>
                </a:solidFill>
              </a:defRPr>
            </a:lvl1pPr>
            <a:lvl2pPr>
              <a:defRPr sz="1350" b="1">
                <a:solidFill>
                  <a:srgbClr val="B9643C"/>
                </a:solidFill>
              </a:defRPr>
            </a:lvl2pPr>
            <a:lvl3pPr>
              <a:defRPr sz="1350" b="1">
                <a:solidFill>
                  <a:srgbClr val="B9643C"/>
                </a:solidFill>
              </a:defRPr>
            </a:lvl3pPr>
            <a:lvl4pPr>
              <a:defRPr sz="1350" b="1">
                <a:solidFill>
                  <a:srgbClr val="B9643C"/>
                </a:solidFill>
              </a:defRPr>
            </a:lvl4pPr>
            <a:lvl5pPr>
              <a:defRPr sz="1350" b="1">
                <a:solidFill>
                  <a:srgbClr val="B9643C"/>
                </a:solidFill>
              </a:defRPr>
            </a:lvl5pPr>
            <a:lvl6pPr>
              <a:defRPr sz="1350" b="1">
                <a:solidFill>
                  <a:srgbClr val="B9643C"/>
                </a:solidFill>
              </a:defRPr>
            </a:lvl6pPr>
            <a:lvl7pPr>
              <a:defRPr sz="1350" b="1">
                <a:solidFill>
                  <a:srgbClr val="B9643C"/>
                </a:solidFill>
              </a:defRPr>
            </a:lvl7pPr>
            <a:lvl8pPr>
              <a:defRPr sz="1350" b="1">
                <a:solidFill>
                  <a:srgbClr val="B9643C"/>
                </a:solidFill>
              </a:defRPr>
            </a:lvl8pPr>
            <a:lvl9pPr>
              <a:defRPr sz="1350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1350" b="1">
                <a:solidFill>
                  <a:srgbClr val="B9643C"/>
                </a:solidFill>
              </a:defRPr>
            </a:pPr>
            <a:r>
              <a:rPr sz="1350" b="1">
                <a:solidFill>
                  <a:srgbClr val="B9643C"/>
                </a:solidFill>
              </a:rPr>
              <a:t>03</a:t>
            </a:r>
          </a:p>
        </p:txBody>
      </p:sp>
      <p:sp>
        <p:nvSpPr>
          <p:cNvPr id="11" name="need-title-2">
            <a:extLst xmlns:a="http://schemas.openxmlformats.org/drawingml/2006/main">
              <a:ext uri="{FF2B5EF4-FFF2-40B4-BE49-F238E27FC236}">
                <a16:creationId xmlns:a16="http://schemas.microsoft.com/office/drawing/2014/main" id="{9E89C55C-DAFB-4B99-AF54-11D23CE48C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2638425"/>
            <a:ext cx="3143250" cy="3143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75" b="1">
                <a:solidFill>
                  <a:srgbClr val="3B2B20"/>
                </a:solidFill>
              </a:defRPr>
            </a:defPPr>
            <a:lvl1pPr>
              <a:defRPr sz="1275" b="1">
                <a:solidFill>
                  <a:srgbClr val="3B2B20"/>
                </a:solidFill>
              </a:defRPr>
            </a:lvl1pPr>
            <a:lvl2pPr>
              <a:defRPr sz="1275" b="1">
                <a:solidFill>
                  <a:srgbClr val="3B2B20"/>
                </a:solidFill>
              </a:defRPr>
            </a:lvl2pPr>
            <a:lvl3pPr>
              <a:defRPr sz="1275" b="1">
                <a:solidFill>
                  <a:srgbClr val="3B2B20"/>
                </a:solidFill>
              </a:defRPr>
            </a:lvl3pPr>
            <a:lvl4pPr>
              <a:defRPr sz="1275" b="1">
                <a:solidFill>
                  <a:srgbClr val="3B2B20"/>
                </a:solidFill>
              </a:defRPr>
            </a:lvl4pPr>
            <a:lvl5pPr>
              <a:defRPr sz="1275" b="1">
                <a:solidFill>
                  <a:srgbClr val="3B2B20"/>
                </a:solidFill>
              </a:defRPr>
            </a:lvl5pPr>
            <a:lvl6pPr>
              <a:defRPr sz="1275" b="1">
                <a:solidFill>
                  <a:srgbClr val="3B2B20"/>
                </a:solidFill>
              </a:defRPr>
            </a:lvl6pPr>
            <a:lvl7pPr>
              <a:defRPr sz="1275" b="1">
                <a:solidFill>
                  <a:srgbClr val="3B2B20"/>
                </a:solidFill>
              </a:defRPr>
            </a:lvl7pPr>
            <a:lvl8pPr>
              <a:defRPr sz="1275" b="1">
                <a:solidFill>
                  <a:srgbClr val="3B2B20"/>
                </a:solidFill>
              </a:defRPr>
            </a:lvl8pPr>
            <a:lvl9pPr>
              <a:defRPr sz="1275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275" b="1">
                <a:solidFill>
                  <a:srgbClr val="3B2B20"/>
                </a:solidFill>
              </a:defRPr>
            </a:pPr>
            <a:r>
              <a:rPr sz="1275" b="1">
                <a:solidFill>
                  <a:srgbClr val="3B2B20"/>
                </a:solidFill>
              </a:rPr>
              <a:t>DOMANDA DELLE IMPRESE</a:t>
            </a:r>
          </a:p>
        </p:txBody>
      </p:sp>
      <p:sp>
        <p:nvSpPr>
          <p:cNvPr id="12" name="need-body-2">
            <a:extLst xmlns:a="http://schemas.openxmlformats.org/drawingml/2006/main">
              <a:ext uri="{FF2B5EF4-FFF2-40B4-BE49-F238E27FC236}">
                <a16:creationId xmlns:a16="http://schemas.microsoft.com/office/drawing/2014/main" id="{44180670-3FFF-4287-B9BC-FF3D36333A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3067050"/>
            <a:ext cx="304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500">
                <a:solidFill>
                  <a:srgbClr val="80634C"/>
                </a:solidFill>
              </a:defRPr>
            </a:defPPr>
            <a:lvl1pPr>
              <a:defRPr sz="1500">
                <a:solidFill>
                  <a:srgbClr val="80634C"/>
                </a:solidFill>
              </a:defRPr>
            </a:lvl1pPr>
            <a:lvl2pPr>
              <a:defRPr sz="1500">
                <a:solidFill>
                  <a:srgbClr val="80634C"/>
                </a:solidFill>
              </a:defRPr>
            </a:lvl2pPr>
            <a:lvl3pPr>
              <a:defRPr sz="1500">
                <a:solidFill>
                  <a:srgbClr val="80634C"/>
                </a:solidFill>
              </a:defRPr>
            </a:lvl3pPr>
            <a:lvl4pPr>
              <a:defRPr sz="1500">
                <a:solidFill>
                  <a:srgbClr val="80634C"/>
                </a:solidFill>
              </a:defRPr>
            </a:lvl4pPr>
            <a:lvl5pPr>
              <a:defRPr sz="1500">
                <a:solidFill>
                  <a:srgbClr val="80634C"/>
                </a:solidFill>
              </a:defRPr>
            </a:lvl5pPr>
            <a:lvl6pPr>
              <a:defRPr sz="1500">
                <a:solidFill>
                  <a:srgbClr val="80634C"/>
                </a:solidFill>
              </a:defRPr>
            </a:lvl6pPr>
            <a:lvl7pPr>
              <a:defRPr sz="1500">
                <a:solidFill>
                  <a:srgbClr val="80634C"/>
                </a:solidFill>
              </a:defRPr>
            </a:lvl7pPr>
            <a:lvl8pPr>
              <a:defRPr sz="1500">
                <a:solidFill>
                  <a:srgbClr val="80634C"/>
                </a:solidFill>
              </a:defRPr>
            </a:lvl8pPr>
            <a:lvl9pPr>
              <a:defRPr sz="150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500">
                <a:solidFill>
                  <a:srgbClr val="80634C"/>
                </a:solidFill>
              </a:defRPr>
            </a:pPr>
            <a:r>
              <a:rPr sz="1500">
                <a:solidFill>
                  <a:srgbClr val="80634C"/>
                </a:solidFill>
              </a:rPr>
              <a:t>Le aziende del territorio esprimono bisogni di servizi che non trovano un’offerta adeguata.</a:t>
            </a:r>
          </a:p>
        </p:txBody>
      </p:sp>
      <p:sp>
        <p:nvSpPr>
          <p:cNvPr id="13" name="separator-one">
            <a:extLst xmlns:a="http://schemas.openxmlformats.org/drawingml/2006/main">
              <a:ext uri="{FF2B5EF4-FFF2-40B4-BE49-F238E27FC236}">
                <a16:creationId xmlns:a16="http://schemas.microsoft.com/office/drawing/2014/main" id="{3676A5E7-8A82-47F6-BBFF-B989D59A68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71950" y="2190750"/>
            <a:ext cx="9525" cy="2095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CFC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separator-two">
            <a:extLst xmlns:a="http://schemas.openxmlformats.org/drawingml/2006/main">
              <a:ext uri="{FF2B5EF4-FFF2-40B4-BE49-F238E27FC236}">
                <a16:creationId xmlns:a16="http://schemas.microsoft.com/office/drawing/2014/main" id="{E8098A92-E7AA-43D3-8641-84E5B113C3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86700" y="2190750"/>
            <a:ext cx="9525" cy="2095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CFC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answer-rule">
            <a:extLst xmlns:a="http://schemas.openxmlformats.org/drawingml/2006/main">
              <a:ext uri="{FF2B5EF4-FFF2-40B4-BE49-F238E27FC236}">
                <a16:creationId xmlns:a16="http://schemas.microsoft.com/office/drawing/2014/main" id="{2B716C30-B76C-4A70-9197-7AE4B93C9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552950"/>
            <a:ext cx="1064895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CFC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enterprise-response">
            <a:extLst xmlns:a="http://schemas.openxmlformats.org/drawingml/2006/main">
              <a:ext uri="{FF2B5EF4-FFF2-40B4-BE49-F238E27FC236}">
                <a16:creationId xmlns:a16="http://schemas.microsoft.com/office/drawing/2014/main" id="{3BB0B215-51B0-435B-8668-2A98FF544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4857750"/>
            <a:ext cx="10382250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1">
                <a:solidFill>
                  <a:srgbClr val="3B2B20"/>
                </a:solidFill>
              </a:defRPr>
            </a:defPPr>
            <a:lvl1pPr>
              <a:defRPr sz="1875" b="1">
                <a:solidFill>
                  <a:srgbClr val="3B2B20"/>
                </a:solidFill>
              </a:defRPr>
            </a:lvl1pPr>
            <a:lvl2pPr>
              <a:defRPr sz="1875" b="1">
                <a:solidFill>
                  <a:srgbClr val="3B2B20"/>
                </a:solidFill>
              </a:defRPr>
            </a:lvl2pPr>
            <a:lvl3pPr>
              <a:defRPr sz="1875" b="1">
                <a:solidFill>
                  <a:srgbClr val="3B2B20"/>
                </a:solidFill>
              </a:defRPr>
            </a:lvl3pPr>
            <a:lvl4pPr>
              <a:defRPr sz="1875" b="1">
                <a:solidFill>
                  <a:srgbClr val="3B2B20"/>
                </a:solidFill>
              </a:defRPr>
            </a:lvl4pPr>
            <a:lvl5pPr>
              <a:defRPr sz="1875" b="1">
                <a:solidFill>
                  <a:srgbClr val="3B2B20"/>
                </a:solidFill>
              </a:defRPr>
            </a:lvl5pPr>
            <a:lvl6pPr>
              <a:defRPr sz="1875" b="1">
                <a:solidFill>
                  <a:srgbClr val="3B2B20"/>
                </a:solidFill>
              </a:defRPr>
            </a:lvl6pPr>
            <a:lvl7pPr>
              <a:defRPr sz="1875" b="1">
                <a:solidFill>
                  <a:srgbClr val="3B2B20"/>
                </a:solidFill>
              </a:defRPr>
            </a:lvl7pPr>
            <a:lvl8pPr>
              <a:defRPr sz="1875" b="1">
                <a:solidFill>
                  <a:srgbClr val="3B2B20"/>
                </a:solidFill>
              </a:defRPr>
            </a:lvl8pPr>
            <a:lvl9pPr>
              <a:defRPr sz="1875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875" b="1">
                <a:solidFill>
                  <a:srgbClr val="3B2B20"/>
                </a:solidFill>
              </a:defRPr>
            </a:pPr>
            <a:r>
              <a:rPr sz="1875" b="1">
                <a:solidFill>
                  <a:srgbClr val="3B2B20"/>
                </a:solidFill>
              </a:rPr>
              <a:t>La risposta prende forma come impresa sociale: biscotti artigianali e pasticceria di qualità diventano la base per formare e inserire al lavoro.</a:t>
            </a:r>
          </a:p>
        </p:txBody>
      </p:sp>
      <p:sp>
        <p:nvSpPr>
          <p:cNvPr id="17" name="source-footnote">
            <a:extLst xmlns:a="http://schemas.openxmlformats.org/drawingml/2006/main">
              <a:ext uri="{FF2B5EF4-FFF2-40B4-BE49-F238E27FC236}">
                <a16:creationId xmlns:a16="http://schemas.microsoft.com/office/drawing/2014/main" id="{68ABFC8A-F779-4BA8-A37E-46C4A8F08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6286500"/>
            <a:ext cx="4667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900">
                <a:solidFill>
                  <a:srgbClr val="927A65"/>
                </a:solidFill>
              </a:defRPr>
            </a:defPPr>
            <a:lvl1pPr>
              <a:defRPr sz="900">
                <a:solidFill>
                  <a:srgbClr val="927A65"/>
                </a:solidFill>
              </a:defRPr>
            </a:lvl1pPr>
            <a:lvl2pPr>
              <a:defRPr sz="900">
                <a:solidFill>
                  <a:srgbClr val="927A65"/>
                </a:solidFill>
              </a:defRPr>
            </a:lvl2pPr>
            <a:lvl3pPr>
              <a:defRPr sz="900">
                <a:solidFill>
                  <a:srgbClr val="927A65"/>
                </a:solidFill>
              </a:defRPr>
            </a:lvl3pPr>
            <a:lvl4pPr>
              <a:defRPr sz="900">
                <a:solidFill>
                  <a:srgbClr val="927A65"/>
                </a:solidFill>
              </a:defRPr>
            </a:lvl4pPr>
            <a:lvl5pPr>
              <a:defRPr sz="900">
                <a:solidFill>
                  <a:srgbClr val="927A65"/>
                </a:solidFill>
              </a:defRPr>
            </a:lvl5pPr>
            <a:lvl6pPr>
              <a:defRPr sz="900">
                <a:solidFill>
                  <a:srgbClr val="927A65"/>
                </a:solidFill>
              </a:defRPr>
            </a:lvl6pPr>
            <a:lvl7pPr>
              <a:defRPr sz="900">
                <a:solidFill>
                  <a:srgbClr val="927A65"/>
                </a:solidFill>
              </a:defRPr>
            </a:lvl7pPr>
            <a:lvl8pPr>
              <a:defRPr sz="900">
                <a:solidFill>
                  <a:srgbClr val="927A65"/>
                </a:solidFill>
              </a:defRPr>
            </a:lvl8pPr>
            <a:lvl9pPr>
              <a:defRPr sz="900">
                <a:solidFill>
                  <a:srgbClr val="927A65"/>
                </a:solidFill>
              </a:defRPr>
            </a:lvl9pPr>
          </a:lstStyle>
          <a:p xmlns:a="http://schemas.openxmlformats.org/drawingml/2006/main">
            <a:pPr>
              <a:defRPr sz="900">
                <a:solidFill>
                  <a:srgbClr val="927A65"/>
                </a:solidFill>
              </a:defRPr>
            </a:pPr>
            <a:r>
              <a:rPr sz="900">
                <a:solidFill>
                  <a:srgbClr val="927A65"/>
                </a:solidFill>
              </a:rPr>
              <a:t>Fonte: Bilancio Sociale Frolla 2025</a:t>
            </a:r>
          </a:p>
        </p:txBody>
      </p:sp>
      <p:pic>
        <p:nvPic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3054310-52EE-4439-ABD7-7EAD959D891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7d645f554544cd6"/>
          <a:stretch xmlns:a="http://schemas.openxmlformats.org/drawingml/2006/main"/>
        </p:blipFill>
        <p:spPr>
          <a:xfrm xmlns:a="http://schemas.openxmlformats.org/drawingml/2006/main">
            <a:off x="9981029" y="162210"/>
            <a:ext cx="2001421" cy="2001421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00063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7F2E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challenges-title">
            <a:extLst xmlns:a="http://schemas.openxmlformats.org/drawingml/2006/main">
              <a:ext uri="{FF2B5EF4-FFF2-40B4-BE49-F238E27FC236}">
                <a16:creationId xmlns:a16="http://schemas.microsoft.com/office/drawing/2014/main" id="{C900B779-484E-4C13-A38E-FBF9EF8FA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33400"/>
            <a:ext cx="1028700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925" b="1">
                <a:solidFill>
                  <a:srgbClr val="3B2B20"/>
                </a:solidFill>
              </a:defRPr>
            </a:defPPr>
            <a:lvl1pPr>
              <a:defRPr sz="2925" b="1">
                <a:solidFill>
                  <a:srgbClr val="3B2B20"/>
                </a:solidFill>
              </a:defRPr>
            </a:lvl1pPr>
            <a:lvl2pPr>
              <a:defRPr sz="2925" b="1">
                <a:solidFill>
                  <a:srgbClr val="3B2B20"/>
                </a:solidFill>
              </a:defRPr>
            </a:lvl2pPr>
            <a:lvl3pPr>
              <a:defRPr sz="2925" b="1">
                <a:solidFill>
                  <a:srgbClr val="3B2B20"/>
                </a:solidFill>
              </a:defRPr>
            </a:lvl3pPr>
            <a:lvl4pPr>
              <a:defRPr sz="2925" b="1">
                <a:solidFill>
                  <a:srgbClr val="3B2B20"/>
                </a:solidFill>
              </a:defRPr>
            </a:lvl4pPr>
            <a:lvl5pPr>
              <a:defRPr sz="2925" b="1">
                <a:solidFill>
                  <a:srgbClr val="3B2B20"/>
                </a:solidFill>
              </a:defRPr>
            </a:lvl5pPr>
            <a:lvl6pPr>
              <a:defRPr sz="2925" b="1">
                <a:solidFill>
                  <a:srgbClr val="3B2B20"/>
                </a:solidFill>
              </a:defRPr>
            </a:lvl6pPr>
            <a:lvl7pPr>
              <a:defRPr sz="2925" b="1">
                <a:solidFill>
                  <a:srgbClr val="3B2B20"/>
                </a:solidFill>
              </a:defRPr>
            </a:lvl7pPr>
            <a:lvl8pPr>
              <a:defRPr sz="2925" b="1">
                <a:solidFill>
                  <a:srgbClr val="3B2B20"/>
                </a:solidFill>
              </a:defRPr>
            </a:lvl8pPr>
            <a:lvl9pPr>
              <a:defRPr sz="2925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2925" b="1">
                <a:solidFill>
                  <a:srgbClr val="3B2B20"/>
                </a:solidFill>
              </a:defRPr>
            </a:pPr>
            <a:r>
              <a:rPr sz="2925" b="1">
                <a:solidFill>
                  <a:srgbClr val="3B2B20"/>
                </a:solidFill>
              </a:rPr>
              <a:t>Le difficoltà incontrate</a:t>
            </a:r>
          </a:p>
        </p:txBody>
      </p:sp>
      <p:sp>
        <p:nvSpPr>
          <p:cNvPr id="3" name="challenges-intro">
            <a:extLst xmlns:a="http://schemas.openxmlformats.org/drawingml/2006/main">
              <a:ext uri="{FF2B5EF4-FFF2-40B4-BE49-F238E27FC236}">
                <a16:creationId xmlns:a16="http://schemas.microsoft.com/office/drawing/2014/main" id="{D0966A68-1CAA-40F4-9CA7-769BB5C835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1381125"/>
            <a:ext cx="105727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500">
                <a:solidFill>
                  <a:srgbClr val="80634C"/>
                </a:solidFill>
              </a:defRPr>
            </a:defPPr>
            <a:lvl1pPr>
              <a:defRPr sz="1500">
                <a:solidFill>
                  <a:srgbClr val="80634C"/>
                </a:solidFill>
              </a:defRPr>
            </a:lvl1pPr>
            <a:lvl2pPr>
              <a:defRPr sz="1500">
                <a:solidFill>
                  <a:srgbClr val="80634C"/>
                </a:solidFill>
              </a:defRPr>
            </a:lvl2pPr>
            <a:lvl3pPr>
              <a:defRPr sz="1500">
                <a:solidFill>
                  <a:srgbClr val="80634C"/>
                </a:solidFill>
              </a:defRPr>
            </a:lvl3pPr>
            <a:lvl4pPr>
              <a:defRPr sz="1500">
                <a:solidFill>
                  <a:srgbClr val="80634C"/>
                </a:solidFill>
              </a:defRPr>
            </a:lvl4pPr>
            <a:lvl5pPr>
              <a:defRPr sz="1500">
                <a:solidFill>
                  <a:srgbClr val="80634C"/>
                </a:solidFill>
              </a:defRPr>
            </a:lvl5pPr>
            <a:lvl6pPr>
              <a:defRPr sz="1500">
                <a:solidFill>
                  <a:srgbClr val="80634C"/>
                </a:solidFill>
              </a:defRPr>
            </a:lvl6pPr>
            <a:lvl7pPr>
              <a:defRPr sz="1500">
                <a:solidFill>
                  <a:srgbClr val="80634C"/>
                </a:solidFill>
              </a:defRPr>
            </a:lvl7pPr>
            <a:lvl8pPr>
              <a:defRPr sz="1500">
                <a:solidFill>
                  <a:srgbClr val="80634C"/>
                </a:solidFill>
              </a:defRPr>
            </a:lvl8pPr>
            <a:lvl9pPr>
              <a:defRPr sz="150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500">
                <a:solidFill>
                  <a:srgbClr val="80634C"/>
                </a:solidFill>
              </a:defRPr>
            </a:pPr>
            <a:r>
              <a:rPr sz="1500">
                <a:solidFill>
                  <a:srgbClr val="80634C"/>
                </a:solidFill>
              </a:rPr>
              <a:t>Il Bilancio Sociale 2025 segnala due pressioni che incidono sull’attività quotidiana.</a:t>
            </a:r>
          </a:p>
        </p:txBody>
      </p:sp>
      <p:sp>
        <p:nvSpPr>
          <p:cNvPr id="4" name="challenge-one-label">
            <a:extLst xmlns:a="http://schemas.openxmlformats.org/drawingml/2006/main">
              <a:ext uri="{FF2B5EF4-FFF2-40B4-BE49-F238E27FC236}">
                <a16:creationId xmlns:a16="http://schemas.microsoft.com/office/drawing/2014/main" id="{3E0955CC-D697-459C-AF7C-832AB5D5D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219325"/>
            <a:ext cx="4381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75" b="1">
                <a:solidFill>
                  <a:srgbClr val="B9643C"/>
                </a:solidFill>
              </a:defRPr>
            </a:defPPr>
            <a:lvl1pPr>
              <a:defRPr sz="1275" b="1">
                <a:solidFill>
                  <a:srgbClr val="B9643C"/>
                </a:solidFill>
              </a:defRPr>
            </a:lvl1pPr>
            <a:lvl2pPr>
              <a:defRPr sz="1275" b="1">
                <a:solidFill>
                  <a:srgbClr val="B9643C"/>
                </a:solidFill>
              </a:defRPr>
            </a:lvl2pPr>
            <a:lvl3pPr>
              <a:defRPr sz="1275" b="1">
                <a:solidFill>
                  <a:srgbClr val="B9643C"/>
                </a:solidFill>
              </a:defRPr>
            </a:lvl3pPr>
            <a:lvl4pPr>
              <a:defRPr sz="1275" b="1">
                <a:solidFill>
                  <a:srgbClr val="B9643C"/>
                </a:solidFill>
              </a:defRPr>
            </a:lvl4pPr>
            <a:lvl5pPr>
              <a:defRPr sz="1275" b="1">
                <a:solidFill>
                  <a:srgbClr val="B9643C"/>
                </a:solidFill>
              </a:defRPr>
            </a:lvl5pPr>
            <a:lvl6pPr>
              <a:defRPr sz="1275" b="1">
                <a:solidFill>
                  <a:srgbClr val="B9643C"/>
                </a:solidFill>
              </a:defRPr>
            </a:lvl6pPr>
            <a:lvl7pPr>
              <a:defRPr sz="1275" b="1">
                <a:solidFill>
                  <a:srgbClr val="B9643C"/>
                </a:solidFill>
              </a:defRPr>
            </a:lvl7pPr>
            <a:lvl8pPr>
              <a:defRPr sz="1275" b="1">
                <a:solidFill>
                  <a:srgbClr val="B9643C"/>
                </a:solidFill>
              </a:defRPr>
            </a:lvl8pPr>
            <a:lvl9pPr>
              <a:defRPr sz="1275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1275" b="1">
                <a:solidFill>
                  <a:srgbClr val="B9643C"/>
                </a:solidFill>
              </a:defRPr>
            </a:pPr>
            <a:r>
              <a:rPr sz="1275" b="1">
                <a:solidFill>
                  <a:srgbClr val="B9643C"/>
                </a:solidFill>
              </a:rPr>
              <a:t>MATERIE PRIME</a:t>
            </a:r>
          </a:p>
        </p:txBody>
      </p:sp>
      <p:sp>
        <p:nvSpPr>
          <p:cNvPr id="5" name="challenge-one-title">
            <a:extLst xmlns:a="http://schemas.openxmlformats.org/drawingml/2006/main">
              <a:ext uri="{FF2B5EF4-FFF2-40B4-BE49-F238E27FC236}">
                <a16:creationId xmlns:a16="http://schemas.microsoft.com/office/drawing/2014/main" id="{D6C25C7D-F015-4ED6-A3FA-B63E66ECA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647950"/>
            <a:ext cx="4524375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950" b="1">
                <a:solidFill>
                  <a:srgbClr val="3B2B20"/>
                </a:solidFill>
              </a:defRPr>
            </a:defPPr>
            <a:lvl1pPr>
              <a:defRPr sz="1950" b="1">
                <a:solidFill>
                  <a:srgbClr val="3B2B20"/>
                </a:solidFill>
              </a:defRPr>
            </a:lvl1pPr>
            <a:lvl2pPr>
              <a:defRPr sz="1950" b="1">
                <a:solidFill>
                  <a:srgbClr val="3B2B20"/>
                </a:solidFill>
              </a:defRPr>
            </a:lvl2pPr>
            <a:lvl3pPr>
              <a:defRPr sz="1950" b="1">
                <a:solidFill>
                  <a:srgbClr val="3B2B20"/>
                </a:solidFill>
              </a:defRPr>
            </a:lvl3pPr>
            <a:lvl4pPr>
              <a:defRPr sz="1950" b="1">
                <a:solidFill>
                  <a:srgbClr val="3B2B20"/>
                </a:solidFill>
              </a:defRPr>
            </a:lvl4pPr>
            <a:lvl5pPr>
              <a:defRPr sz="1950" b="1">
                <a:solidFill>
                  <a:srgbClr val="3B2B20"/>
                </a:solidFill>
              </a:defRPr>
            </a:lvl5pPr>
            <a:lvl6pPr>
              <a:defRPr sz="1950" b="1">
                <a:solidFill>
                  <a:srgbClr val="3B2B20"/>
                </a:solidFill>
              </a:defRPr>
            </a:lvl6pPr>
            <a:lvl7pPr>
              <a:defRPr sz="1950" b="1">
                <a:solidFill>
                  <a:srgbClr val="3B2B20"/>
                </a:solidFill>
              </a:defRPr>
            </a:lvl7pPr>
            <a:lvl8pPr>
              <a:defRPr sz="1950" b="1">
                <a:solidFill>
                  <a:srgbClr val="3B2B20"/>
                </a:solidFill>
              </a:defRPr>
            </a:lvl8pPr>
            <a:lvl9pPr>
              <a:defRPr sz="195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950" b="1">
                <a:solidFill>
                  <a:srgbClr val="3B2B20"/>
                </a:solidFill>
              </a:defRPr>
            </a:pPr>
            <a:r>
              <a:rPr sz="1950" b="1">
                <a:solidFill>
                  <a:srgbClr val="3B2B20"/>
                </a:solidFill>
              </a:rPr>
              <a:t>Rincari e rischio di carenze</a:t>
            </a:r>
          </a:p>
        </p:txBody>
      </p:sp>
      <p:sp>
        <p:nvSpPr>
          <p:cNvPr id="6" name="challenge-one-body">
            <a:extLst xmlns:a="http://schemas.openxmlformats.org/drawingml/2006/main">
              <a:ext uri="{FF2B5EF4-FFF2-40B4-BE49-F238E27FC236}">
                <a16:creationId xmlns:a16="http://schemas.microsoft.com/office/drawing/2014/main" id="{601629BD-AA72-4FFD-9000-02BCAEE12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3314700"/>
            <a:ext cx="44767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500">
                <a:solidFill>
                  <a:srgbClr val="80634C"/>
                </a:solidFill>
              </a:defRPr>
            </a:defPPr>
            <a:lvl1pPr>
              <a:defRPr sz="1500">
                <a:solidFill>
                  <a:srgbClr val="80634C"/>
                </a:solidFill>
              </a:defRPr>
            </a:lvl1pPr>
            <a:lvl2pPr>
              <a:defRPr sz="1500">
                <a:solidFill>
                  <a:srgbClr val="80634C"/>
                </a:solidFill>
              </a:defRPr>
            </a:lvl2pPr>
            <a:lvl3pPr>
              <a:defRPr sz="1500">
                <a:solidFill>
                  <a:srgbClr val="80634C"/>
                </a:solidFill>
              </a:defRPr>
            </a:lvl3pPr>
            <a:lvl4pPr>
              <a:defRPr sz="1500">
                <a:solidFill>
                  <a:srgbClr val="80634C"/>
                </a:solidFill>
              </a:defRPr>
            </a:lvl4pPr>
            <a:lvl5pPr>
              <a:defRPr sz="1500">
                <a:solidFill>
                  <a:srgbClr val="80634C"/>
                </a:solidFill>
              </a:defRPr>
            </a:lvl5pPr>
            <a:lvl6pPr>
              <a:defRPr sz="1500">
                <a:solidFill>
                  <a:srgbClr val="80634C"/>
                </a:solidFill>
              </a:defRPr>
            </a:lvl6pPr>
            <a:lvl7pPr>
              <a:defRPr sz="1500">
                <a:solidFill>
                  <a:srgbClr val="80634C"/>
                </a:solidFill>
              </a:defRPr>
            </a:lvl7pPr>
            <a:lvl8pPr>
              <a:defRPr sz="1500">
                <a:solidFill>
                  <a:srgbClr val="80634C"/>
                </a:solidFill>
              </a:defRPr>
            </a:lvl8pPr>
            <a:lvl9pPr>
              <a:defRPr sz="150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500">
                <a:solidFill>
                  <a:srgbClr val="80634C"/>
                </a:solidFill>
              </a:defRPr>
            </a:pPr>
            <a:r>
              <a:rPr sz="1500">
                <a:solidFill>
                  <a:srgbClr val="80634C"/>
                </a:solidFill>
              </a:rPr>
              <a:t>Con aumenti particolarmente evidenti per cacao e caffè.</a:t>
            </a:r>
          </a:p>
        </p:txBody>
      </p:sp>
      <p:sp>
        <p:nvSpPr>
          <p:cNvPr id="7" name="challenge-divider">
            <a:extLst xmlns:a="http://schemas.openxmlformats.org/drawingml/2006/main">
              <a:ext uri="{FF2B5EF4-FFF2-40B4-BE49-F238E27FC236}">
                <a16:creationId xmlns:a16="http://schemas.microsoft.com/office/drawing/2014/main" id="{9395371B-1D1D-4C11-B992-A8DE8311D3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190750"/>
            <a:ext cx="9525" cy="1952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CFC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" name="challenge-two-label">
            <a:extLst xmlns:a="http://schemas.openxmlformats.org/drawingml/2006/main">
              <a:ext uri="{FF2B5EF4-FFF2-40B4-BE49-F238E27FC236}">
                <a16:creationId xmlns:a16="http://schemas.microsoft.com/office/drawing/2014/main" id="{F41938FC-2C6F-44AC-BED2-85EF0F984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219325"/>
            <a:ext cx="4286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75" b="1">
                <a:solidFill>
                  <a:srgbClr val="B9643C"/>
                </a:solidFill>
              </a:defRPr>
            </a:defPPr>
            <a:lvl1pPr>
              <a:defRPr sz="1275" b="1">
                <a:solidFill>
                  <a:srgbClr val="B9643C"/>
                </a:solidFill>
              </a:defRPr>
            </a:lvl1pPr>
            <a:lvl2pPr>
              <a:defRPr sz="1275" b="1">
                <a:solidFill>
                  <a:srgbClr val="B9643C"/>
                </a:solidFill>
              </a:defRPr>
            </a:lvl2pPr>
            <a:lvl3pPr>
              <a:defRPr sz="1275" b="1">
                <a:solidFill>
                  <a:srgbClr val="B9643C"/>
                </a:solidFill>
              </a:defRPr>
            </a:lvl3pPr>
            <a:lvl4pPr>
              <a:defRPr sz="1275" b="1">
                <a:solidFill>
                  <a:srgbClr val="B9643C"/>
                </a:solidFill>
              </a:defRPr>
            </a:lvl4pPr>
            <a:lvl5pPr>
              <a:defRPr sz="1275" b="1">
                <a:solidFill>
                  <a:srgbClr val="B9643C"/>
                </a:solidFill>
              </a:defRPr>
            </a:lvl5pPr>
            <a:lvl6pPr>
              <a:defRPr sz="1275" b="1">
                <a:solidFill>
                  <a:srgbClr val="B9643C"/>
                </a:solidFill>
              </a:defRPr>
            </a:lvl6pPr>
            <a:lvl7pPr>
              <a:defRPr sz="1275" b="1">
                <a:solidFill>
                  <a:srgbClr val="B9643C"/>
                </a:solidFill>
              </a:defRPr>
            </a:lvl7pPr>
            <a:lvl8pPr>
              <a:defRPr sz="1275" b="1">
                <a:solidFill>
                  <a:srgbClr val="B9643C"/>
                </a:solidFill>
              </a:defRPr>
            </a:lvl8pPr>
            <a:lvl9pPr>
              <a:defRPr sz="1275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1275" b="1">
                <a:solidFill>
                  <a:srgbClr val="B9643C"/>
                </a:solidFill>
              </a:defRPr>
            </a:pPr>
            <a:r>
              <a:rPr sz="1275" b="1">
                <a:solidFill>
                  <a:srgbClr val="B9643C"/>
                </a:solidFill>
              </a:rPr>
              <a:t>DOMANDA</a:t>
            </a:r>
          </a:p>
        </p:txBody>
      </p:sp>
      <p:sp>
        <p:nvSpPr>
          <p:cNvPr id="9" name="challenge-two-title">
            <a:extLst xmlns:a="http://schemas.openxmlformats.org/drawingml/2006/main">
              <a:ext uri="{FF2B5EF4-FFF2-40B4-BE49-F238E27FC236}">
                <a16:creationId xmlns:a16="http://schemas.microsoft.com/office/drawing/2014/main" id="{6E99A27A-BD92-4FD1-97FD-0FD43E5913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647950"/>
            <a:ext cx="48577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950" b="1">
                <a:solidFill>
                  <a:srgbClr val="3B2B20"/>
                </a:solidFill>
              </a:defRPr>
            </a:defPPr>
            <a:lvl1pPr>
              <a:defRPr sz="1950" b="1">
                <a:solidFill>
                  <a:srgbClr val="3B2B20"/>
                </a:solidFill>
              </a:defRPr>
            </a:lvl1pPr>
            <a:lvl2pPr>
              <a:defRPr sz="1950" b="1">
                <a:solidFill>
                  <a:srgbClr val="3B2B20"/>
                </a:solidFill>
              </a:defRPr>
            </a:lvl2pPr>
            <a:lvl3pPr>
              <a:defRPr sz="1950" b="1">
                <a:solidFill>
                  <a:srgbClr val="3B2B20"/>
                </a:solidFill>
              </a:defRPr>
            </a:lvl3pPr>
            <a:lvl4pPr>
              <a:defRPr sz="1950" b="1">
                <a:solidFill>
                  <a:srgbClr val="3B2B20"/>
                </a:solidFill>
              </a:defRPr>
            </a:lvl4pPr>
            <a:lvl5pPr>
              <a:defRPr sz="1950" b="1">
                <a:solidFill>
                  <a:srgbClr val="3B2B20"/>
                </a:solidFill>
              </a:defRPr>
            </a:lvl5pPr>
            <a:lvl6pPr>
              <a:defRPr sz="1950" b="1">
                <a:solidFill>
                  <a:srgbClr val="3B2B20"/>
                </a:solidFill>
              </a:defRPr>
            </a:lvl6pPr>
            <a:lvl7pPr>
              <a:defRPr sz="1950" b="1">
                <a:solidFill>
                  <a:srgbClr val="3B2B20"/>
                </a:solidFill>
              </a:defRPr>
            </a:lvl7pPr>
            <a:lvl8pPr>
              <a:defRPr sz="1950" b="1">
                <a:solidFill>
                  <a:srgbClr val="3B2B20"/>
                </a:solidFill>
              </a:defRPr>
            </a:lvl8pPr>
            <a:lvl9pPr>
              <a:defRPr sz="195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950" b="1">
                <a:solidFill>
                  <a:srgbClr val="3B2B20"/>
                </a:solidFill>
              </a:defRPr>
            </a:pPr>
            <a:r>
              <a:rPr sz="1950" b="1">
                <a:solidFill>
                  <a:srgbClr val="3B2B20"/>
                </a:solidFill>
              </a:rPr>
              <a:t>Ordini di entità più contenuta</a:t>
            </a:r>
          </a:p>
        </p:txBody>
      </p:sp>
      <p:sp>
        <p:nvSpPr>
          <p:cNvPr id="10" name="challenge-two-body">
            <a:extLst xmlns:a="http://schemas.openxmlformats.org/drawingml/2006/main">
              <a:ext uri="{FF2B5EF4-FFF2-40B4-BE49-F238E27FC236}">
                <a16:creationId xmlns:a16="http://schemas.microsoft.com/office/drawing/2014/main" id="{AAF1CD81-D86D-4446-AA66-F2BF03CC1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15100" y="3314700"/>
            <a:ext cx="46672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500">
                <a:solidFill>
                  <a:srgbClr val="80634C"/>
                </a:solidFill>
              </a:defRPr>
            </a:defPPr>
            <a:lvl1pPr>
              <a:defRPr sz="1500">
                <a:solidFill>
                  <a:srgbClr val="80634C"/>
                </a:solidFill>
              </a:defRPr>
            </a:lvl1pPr>
            <a:lvl2pPr>
              <a:defRPr sz="1500">
                <a:solidFill>
                  <a:srgbClr val="80634C"/>
                </a:solidFill>
              </a:defRPr>
            </a:lvl2pPr>
            <a:lvl3pPr>
              <a:defRPr sz="1500">
                <a:solidFill>
                  <a:srgbClr val="80634C"/>
                </a:solidFill>
              </a:defRPr>
            </a:lvl3pPr>
            <a:lvl4pPr>
              <a:defRPr sz="1500">
                <a:solidFill>
                  <a:srgbClr val="80634C"/>
                </a:solidFill>
              </a:defRPr>
            </a:lvl4pPr>
            <a:lvl5pPr>
              <a:defRPr sz="1500">
                <a:solidFill>
                  <a:srgbClr val="80634C"/>
                </a:solidFill>
              </a:defRPr>
            </a:lvl5pPr>
            <a:lvl6pPr>
              <a:defRPr sz="1500">
                <a:solidFill>
                  <a:srgbClr val="80634C"/>
                </a:solidFill>
              </a:defRPr>
            </a:lvl6pPr>
            <a:lvl7pPr>
              <a:defRPr sz="1500">
                <a:solidFill>
                  <a:srgbClr val="80634C"/>
                </a:solidFill>
              </a:defRPr>
            </a:lvl7pPr>
            <a:lvl8pPr>
              <a:defRPr sz="1500">
                <a:solidFill>
                  <a:srgbClr val="80634C"/>
                </a:solidFill>
              </a:defRPr>
            </a:lvl8pPr>
            <a:lvl9pPr>
              <a:defRPr sz="150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500">
                <a:solidFill>
                  <a:srgbClr val="80634C"/>
                </a:solidFill>
              </a:defRPr>
            </a:pPr>
            <a:r>
              <a:rPr sz="1500">
                <a:solidFill>
                  <a:srgbClr val="80634C"/>
                </a:solidFill>
              </a:rPr>
              <a:t>Le grandi aziende diventano più prudenti nelle spese, con effetti sulla domanda lungo la filiera.</a:t>
            </a:r>
          </a:p>
        </p:txBody>
      </p:sp>
      <p:sp>
        <p:nvSpPr>
          <p:cNvPr id="11" name="challenge-response-rule">
            <a:extLst xmlns:a="http://schemas.openxmlformats.org/drawingml/2006/main">
              <a:ext uri="{FF2B5EF4-FFF2-40B4-BE49-F238E27FC236}">
                <a16:creationId xmlns:a16="http://schemas.microsoft.com/office/drawing/2014/main" id="{1FA289AE-3947-430B-B631-BDA3939A0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4543425"/>
            <a:ext cx="1064895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CFC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response-label">
            <a:extLst xmlns:a="http://schemas.openxmlformats.org/drawingml/2006/main">
              <a:ext uri="{FF2B5EF4-FFF2-40B4-BE49-F238E27FC236}">
                <a16:creationId xmlns:a16="http://schemas.microsoft.com/office/drawing/2014/main" id="{D69907D7-2CBF-468D-94C1-2B2899030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4867275"/>
            <a:ext cx="4000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1">
                <a:solidFill>
                  <a:srgbClr val="B9643C"/>
                </a:solidFill>
              </a:defRPr>
            </a:defPPr>
            <a:lvl1pPr>
              <a:defRPr sz="1200" b="1">
                <a:solidFill>
                  <a:srgbClr val="B9643C"/>
                </a:solidFill>
              </a:defRPr>
            </a:lvl1pPr>
            <a:lvl2pPr>
              <a:defRPr sz="1200" b="1">
                <a:solidFill>
                  <a:srgbClr val="B9643C"/>
                </a:solidFill>
              </a:defRPr>
            </a:lvl2pPr>
            <a:lvl3pPr>
              <a:defRPr sz="1200" b="1">
                <a:solidFill>
                  <a:srgbClr val="B9643C"/>
                </a:solidFill>
              </a:defRPr>
            </a:lvl3pPr>
            <a:lvl4pPr>
              <a:defRPr sz="1200" b="1">
                <a:solidFill>
                  <a:srgbClr val="B9643C"/>
                </a:solidFill>
              </a:defRPr>
            </a:lvl4pPr>
            <a:lvl5pPr>
              <a:defRPr sz="1200" b="1">
                <a:solidFill>
                  <a:srgbClr val="B9643C"/>
                </a:solidFill>
              </a:defRPr>
            </a:lvl5pPr>
            <a:lvl6pPr>
              <a:defRPr sz="1200" b="1">
                <a:solidFill>
                  <a:srgbClr val="B9643C"/>
                </a:solidFill>
              </a:defRPr>
            </a:lvl6pPr>
            <a:lvl7pPr>
              <a:defRPr sz="1200" b="1">
                <a:solidFill>
                  <a:srgbClr val="B9643C"/>
                </a:solidFill>
              </a:defRPr>
            </a:lvl7pPr>
            <a:lvl8pPr>
              <a:defRPr sz="1200" b="1">
                <a:solidFill>
                  <a:srgbClr val="B9643C"/>
                </a:solidFill>
              </a:defRPr>
            </a:lvl8pPr>
            <a:lvl9pPr>
              <a:defRPr sz="1200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B9643C"/>
                </a:solidFill>
              </a:defRPr>
            </a:pPr>
            <a:r>
              <a:rPr sz="1200" b="1">
                <a:solidFill>
                  <a:srgbClr val="B9643C"/>
                </a:solidFill>
              </a:rPr>
              <a:t>LE RISPOSTE DI FROLLA</a:t>
            </a:r>
          </a:p>
        </p:txBody>
      </p:sp>
      <p:sp>
        <p:nvSpPr>
          <p:cNvPr id="13" name="response-text">
            <a:extLst xmlns:a="http://schemas.openxmlformats.org/drawingml/2006/main">
              <a:ext uri="{FF2B5EF4-FFF2-40B4-BE49-F238E27FC236}">
                <a16:creationId xmlns:a16="http://schemas.microsoft.com/office/drawing/2014/main" id="{FF3DCAB9-5FDF-4249-B789-EAF2A141A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5248275"/>
            <a:ext cx="1038225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3B2B20"/>
                </a:solidFill>
              </a:defRPr>
            </a:defPPr>
            <a:lvl1pPr>
              <a:defRPr sz="1650" b="1">
                <a:solidFill>
                  <a:srgbClr val="3B2B20"/>
                </a:solidFill>
              </a:defRPr>
            </a:lvl1pPr>
            <a:lvl2pPr>
              <a:defRPr sz="1650" b="1">
                <a:solidFill>
                  <a:srgbClr val="3B2B20"/>
                </a:solidFill>
              </a:defRPr>
            </a:lvl2pPr>
            <a:lvl3pPr>
              <a:defRPr sz="1650" b="1">
                <a:solidFill>
                  <a:srgbClr val="3B2B20"/>
                </a:solidFill>
              </a:defRPr>
            </a:lvl3pPr>
            <a:lvl4pPr>
              <a:defRPr sz="1650" b="1">
                <a:solidFill>
                  <a:srgbClr val="3B2B20"/>
                </a:solidFill>
              </a:defRPr>
            </a:lvl4pPr>
            <a:lvl5pPr>
              <a:defRPr sz="1650" b="1">
                <a:solidFill>
                  <a:srgbClr val="3B2B20"/>
                </a:solidFill>
              </a:defRPr>
            </a:lvl5pPr>
            <a:lvl6pPr>
              <a:defRPr sz="1650" b="1">
                <a:solidFill>
                  <a:srgbClr val="3B2B20"/>
                </a:solidFill>
              </a:defRPr>
            </a:lvl6pPr>
            <a:lvl7pPr>
              <a:defRPr sz="1650" b="1">
                <a:solidFill>
                  <a:srgbClr val="3B2B20"/>
                </a:solidFill>
              </a:defRPr>
            </a:lvl7pPr>
            <a:lvl8pPr>
              <a:defRPr sz="1650" b="1">
                <a:solidFill>
                  <a:srgbClr val="3B2B20"/>
                </a:solidFill>
              </a:defRPr>
            </a:lvl8pPr>
            <a:lvl9pPr>
              <a:defRPr sz="165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3B2B20"/>
                </a:solidFill>
              </a:defRPr>
            </a:pPr>
            <a:r>
              <a:rPr sz="1650" b="1">
                <a:solidFill>
                  <a:srgbClr val="3B2B20"/>
                </a:solidFill>
              </a:rPr>
              <a:t>Diversificare i fornitori, selezionare gli acquisti e ottimizzare produzione e logistica. Rafforzare vendite e marketing, continuando a investire in energie rinnovabili.</a:t>
            </a:r>
          </a:p>
        </p:txBody>
      </p:sp>
      <p:sp>
        <p:nvSpPr>
          <p:cNvPr id="14" name="source-footnote">
            <a:extLst xmlns:a="http://schemas.openxmlformats.org/drawingml/2006/main">
              <a:ext uri="{FF2B5EF4-FFF2-40B4-BE49-F238E27FC236}">
                <a16:creationId xmlns:a16="http://schemas.microsoft.com/office/drawing/2014/main" id="{C4F48AC9-E8CB-48E2-8D28-3BB5FD767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6419850"/>
            <a:ext cx="4667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900">
                <a:solidFill>
                  <a:srgbClr val="927A65"/>
                </a:solidFill>
              </a:defRPr>
            </a:defPPr>
            <a:lvl1pPr>
              <a:defRPr sz="900">
                <a:solidFill>
                  <a:srgbClr val="927A65"/>
                </a:solidFill>
              </a:defRPr>
            </a:lvl1pPr>
            <a:lvl2pPr>
              <a:defRPr sz="900">
                <a:solidFill>
                  <a:srgbClr val="927A65"/>
                </a:solidFill>
              </a:defRPr>
            </a:lvl2pPr>
            <a:lvl3pPr>
              <a:defRPr sz="900">
                <a:solidFill>
                  <a:srgbClr val="927A65"/>
                </a:solidFill>
              </a:defRPr>
            </a:lvl3pPr>
            <a:lvl4pPr>
              <a:defRPr sz="900">
                <a:solidFill>
                  <a:srgbClr val="927A65"/>
                </a:solidFill>
              </a:defRPr>
            </a:lvl4pPr>
            <a:lvl5pPr>
              <a:defRPr sz="900">
                <a:solidFill>
                  <a:srgbClr val="927A65"/>
                </a:solidFill>
              </a:defRPr>
            </a:lvl5pPr>
            <a:lvl6pPr>
              <a:defRPr sz="900">
                <a:solidFill>
                  <a:srgbClr val="927A65"/>
                </a:solidFill>
              </a:defRPr>
            </a:lvl6pPr>
            <a:lvl7pPr>
              <a:defRPr sz="900">
                <a:solidFill>
                  <a:srgbClr val="927A65"/>
                </a:solidFill>
              </a:defRPr>
            </a:lvl7pPr>
            <a:lvl8pPr>
              <a:defRPr sz="900">
                <a:solidFill>
                  <a:srgbClr val="927A65"/>
                </a:solidFill>
              </a:defRPr>
            </a:lvl8pPr>
            <a:lvl9pPr>
              <a:defRPr sz="900">
                <a:solidFill>
                  <a:srgbClr val="927A65"/>
                </a:solidFill>
              </a:defRPr>
            </a:lvl9pPr>
          </a:lstStyle>
          <a:p xmlns:a="http://schemas.openxmlformats.org/drawingml/2006/main">
            <a:pPr>
              <a:defRPr sz="900">
                <a:solidFill>
                  <a:srgbClr val="927A65"/>
                </a:solidFill>
              </a:defRPr>
            </a:pPr>
            <a:r>
              <a:rPr sz="900">
                <a:solidFill>
                  <a:srgbClr val="927A65"/>
                </a:solidFill>
              </a:rPr>
              <a:t>Fonte: Bilancio Sociale Frolla 2025</a:t>
            </a:r>
          </a:p>
        </p:txBody>
      </p:sp>
      <p:pic>
        <p:nvPic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C6AFD87-E4F7-41C6-939F-CA9A5253FEE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2093a12d12d4110"/>
          <a:stretch xmlns:a="http://schemas.openxmlformats.org/drawingml/2006/main"/>
        </p:blipFill>
        <p:spPr>
          <a:xfrm xmlns:a="http://schemas.openxmlformats.org/drawingml/2006/main">
            <a:off x="10180547" y="188334"/>
            <a:ext cx="1796147" cy="1796147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8026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7F2E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erritory-title">
            <a:extLst xmlns:a="http://schemas.openxmlformats.org/drawingml/2006/main">
              <a:ext uri="{FF2B5EF4-FFF2-40B4-BE49-F238E27FC236}">
                <a16:creationId xmlns:a16="http://schemas.microsoft.com/office/drawing/2014/main" id="{187CC7B1-FFAA-49F7-81D1-6E690EC73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33400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850" b="1">
                <a:solidFill>
                  <a:srgbClr val="3B2B20"/>
                </a:solidFill>
              </a:defRPr>
            </a:defPPr>
            <a:lvl1pPr>
              <a:defRPr sz="2850" b="1">
                <a:solidFill>
                  <a:srgbClr val="3B2B20"/>
                </a:solidFill>
              </a:defRPr>
            </a:lvl1pPr>
            <a:lvl2pPr>
              <a:defRPr sz="2850" b="1">
                <a:solidFill>
                  <a:srgbClr val="3B2B20"/>
                </a:solidFill>
              </a:defRPr>
            </a:lvl2pPr>
            <a:lvl3pPr>
              <a:defRPr sz="2850" b="1">
                <a:solidFill>
                  <a:srgbClr val="3B2B20"/>
                </a:solidFill>
              </a:defRPr>
            </a:lvl3pPr>
            <a:lvl4pPr>
              <a:defRPr sz="2850" b="1">
                <a:solidFill>
                  <a:srgbClr val="3B2B20"/>
                </a:solidFill>
              </a:defRPr>
            </a:lvl4pPr>
            <a:lvl5pPr>
              <a:defRPr sz="2850" b="1">
                <a:solidFill>
                  <a:srgbClr val="3B2B20"/>
                </a:solidFill>
              </a:defRPr>
            </a:lvl5pPr>
            <a:lvl6pPr>
              <a:defRPr sz="2850" b="1">
                <a:solidFill>
                  <a:srgbClr val="3B2B20"/>
                </a:solidFill>
              </a:defRPr>
            </a:lvl6pPr>
            <a:lvl7pPr>
              <a:defRPr sz="2850" b="1">
                <a:solidFill>
                  <a:srgbClr val="3B2B20"/>
                </a:solidFill>
              </a:defRPr>
            </a:lvl7pPr>
            <a:lvl8pPr>
              <a:defRPr sz="2850" b="1">
                <a:solidFill>
                  <a:srgbClr val="3B2B20"/>
                </a:solidFill>
              </a:defRPr>
            </a:lvl8pPr>
            <a:lvl9pPr>
              <a:defRPr sz="285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2850" b="1">
                <a:solidFill>
                  <a:srgbClr val="3B2B20"/>
                </a:solidFill>
              </a:defRPr>
            </a:pPr>
            <a:r>
              <a:rPr sz="2850" b="1">
                <a:solidFill>
                  <a:srgbClr val="3B2B20"/>
                </a:solidFill>
              </a:rPr>
              <a:t>Il territorio è parte del lavoro di Frolla</a:t>
            </a:r>
          </a:p>
        </p:txBody>
      </p:sp>
      <p:sp>
        <p:nvSpPr>
          <p:cNvPr id="3" name="territory-intro">
            <a:extLst xmlns:a="http://schemas.openxmlformats.org/drawingml/2006/main">
              <a:ext uri="{FF2B5EF4-FFF2-40B4-BE49-F238E27FC236}">
                <a16:creationId xmlns:a16="http://schemas.microsoft.com/office/drawing/2014/main" id="{AA32D4A5-85B7-45FA-936E-12FDE759D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1381125"/>
            <a:ext cx="104775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500">
                <a:solidFill>
                  <a:srgbClr val="80634C"/>
                </a:solidFill>
              </a:defRPr>
            </a:defPPr>
            <a:lvl1pPr>
              <a:defRPr sz="1500">
                <a:solidFill>
                  <a:srgbClr val="80634C"/>
                </a:solidFill>
              </a:defRPr>
            </a:lvl1pPr>
            <a:lvl2pPr>
              <a:defRPr sz="1500">
                <a:solidFill>
                  <a:srgbClr val="80634C"/>
                </a:solidFill>
              </a:defRPr>
            </a:lvl2pPr>
            <a:lvl3pPr>
              <a:defRPr sz="1500">
                <a:solidFill>
                  <a:srgbClr val="80634C"/>
                </a:solidFill>
              </a:defRPr>
            </a:lvl3pPr>
            <a:lvl4pPr>
              <a:defRPr sz="1500">
                <a:solidFill>
                  <a:srgbClr val="80634C"/>
                </a:solidFill>
              </a:defRPr>
            </a:lvl4pPr>
            <a:lvl5pPr>
              <a:defRPr sz="1500">
                <a:solidFill>
                  <a:srgbClr val="80634C"/>
                </a:solidFill>
              </a:defRPr>
            </a:lvl5pPr>
            <a:lvl6pPr>
              <a:defRPr sz="1500">
                <a:solidFill>
                  <a:srgbClr val="80634C"/>
                </a:solidFill>
              </a:defRPr>
            </a:lvl6pPr>
            <a:lvl7pPr>
              <a:defRPr sz="1500">
                <a:solidFill>
                  <a:srgbClr val="80634C"/>
                </a:solidFill>
              </a:defRPr>
            </a:lvl7pPr>
            <a:lvl8pPr>
              <a:defRPr sz="1500">
                <a:solidFill>
                  <a:srgbClr val="80634C"/>
                </a:solidFill>
              </a:defRPr>
            </a:lvl8pPr>
            <a:lvl9pPr>
              <a:defRPr sz="150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500">
                <a:solidFill>
                  <a:srgbClr val="80634C"/>
                </a:solidFill>
              </a:defRPr>
            </a:pPr>
            <a:r>
              <a:rPr sz="1500">
                <a:solidFill>
                  <a:srgbClr val="80634C"/>
                </a:solidFill>
              </a:rPr>
              <a:t>Il Bilancio Sociale 2025 mostra un legame concreto con la comunità locale.</a:t>
            </a:r>
          </a:p>
        </p:txBody>
      </p:sp>
      <p:sp>
        <p:nvSpPr>
          <p:cNvPr id="4" name="territory-label-0">
            <a:extLst xmlns:a="http://schemas.openxmlformats.org/drawingml/2006/main">
              <a:ext uri="{FF2B5EF4-FFF2-40B4-BE49-F238E27FC236}">
                <a16:creationId xmlns:a16="http://schemas.microsoft.com/office/drawing/2014/main" id="{49DB11F2-C4D4-4D64-8B3E-79A353BFC1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190750"/>
            <a:ext cx="3143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1">
                <a:solidFill>
                  <a:srgbClr val="B9643C"/>
                </a:solidFill>
              </a:defRPr>
            </a:defPPr>
            <a:lvl1pPr>
              <a:defRPr sz="1200" b="1">
                <a:solidFill>
                  <a:srgbClr val="B9643C"/>
                </a:solidFill>
              </a:defRPr>
            </a:lvl1pPr>
            <a:lvl2pPr>
              <a:defRPr sz="1200" b="1">
                <a:solidFill>
                  <a:srgbClr val="B9643C"/>
                </a:solidFill>
              </a:defRPr>
            </a:lvl2pPr>
            <a:lvl3pPr>
              <a:defRPr sz="1200" b="1">
                <a:solidFill>
                  <a:srgbClr val="B9643C"/>
                </a:solidFill>
              </a:defRPr>
            </a:lvl3pPr>
            <a:lvl4pPr>
              <a:defRPr sz="1200" b="1">
                <a:solidFill>
                  <a:srgbClr val="B9643C"/>
                </a:solidFill>
              </a:defRPr>
            </a:lvl4pPr>
            <a:lvl5pPr>
              <a:defRPr sz="1200" b="1">
                <a:solidFill>
                  <a:srgbClr val="B9643C"/>
                </a:solidFill>
              </a:defRPr>
            </a:lvl5pPr>
            <a:lvl6pPr>
              <a:defRPr sz="1200" b="1">
                <a:solidFill>
                  <a:srgbClr val="B9643C"/>
                </a:solidFill>
              </a:defRPr>
            </a:lvl6pPr>
            <a:lvl7pPr>
              <a:defRPr sz="1200" b="1">
                <a:solidFill>
                  <a:srgbClr val="B9643C"/>
                </a:solidFill>
              </a:defRPr>
            </a:lvl7pPr>
            <a:lvl8pPr>
              <a:defRPr sz="1200" b="1">
                <a:solidFill>
                  <a:srgbClr val="B9643C"/>
                </a:solidFill>
              </a:defRPr>
            </a:lvl8pPr>
            <a:lvl9pPr>
              <a:defRPr sz="1200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B9643C"/>
                </a:solidFill>
              </a:defRPr>
            </a:pPr>
            <a:r>
              <a:rPr sz="1200" b="1">
                <a:solidFill>
                  <a:srgbClr val="B9643C"/>
                </a:solidFill>
              </a:rPr>
              <a:t>FILIERA CORTA</a:t>
            </a:r>
          </a:p>
        </p:txBody>
      </p:sp>
      <p:sp>
        <p:nvSpPr>
          <p:cNvPr id="5" name="territory-heading-0">
            <a:extLst xmlns:a="http://schemas.openxmlformats.org/drawingml/2006/main">
              <a:ext uri="{FF2B5EF4-FFF2-40B4-BE49-F238E27FC236}">
                <a16:creationId xmlns:a16="http://schemas.microsoft.com/office/drawing/2014/main" id="{7D330FF1-9701-4D4D-8BA6-67C6610AEB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628900"/>
            <a:ext cx="3143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3B2B20"/>
                </a:solidFill>
              </a:defRPr>
            </a:defPPr>
            <a:lvl1pPr>
              <a:defRPr sz="1650" b="1">
                <a:solidFill>
                  <a:srgbClr val="3B2B20"/>
                </a:solidFill>
              </a:defRPr>
            </a:lvl1pPr>
            <a:lvl2pPr>
              <a:defRPr sz="1650" b="1">
                <a:solidFill>
                  <a:srgbClr val="3B2B20"/>
                </a:solidFill>
              </a:defRPr>
            </a:lvl2pPr>
            <a:lvl3pPr>
              <a:defRPr sz="1650" b="1">
                <a:solidFill>
                  <a:srgbClr val="3B2B20"/>
                </a:solidFill>
              </a:defRPr>
            </a:lvl3pPr>
            <a:lvl4pPr>
              <a:defRPr sz="1650" b="1">
                <a:solidFill>
                  <a:srgbClr val="3B2B20"/>
                </a:solidFill>
              </a:defRPr>
            </a:lvl4pPr>
            <a:lvl5pPr>
              <a:defRPr sz="1650" b="1">
                <a:solidFill>
                  <a:srgbClr val="3B2B20"/>
                </a:solidFill>
              </a:defRPr>
            </a:lvl5pPr>
            <a:lvl6pPr>
              <a:defRPr sz="1650" b="1">
                <a:solidFill>
                  <a:srgbClr val="3B2B20"/>
                </a:solidFill>
              </a:defRPr>
            </a:lvl6pPr>
            <a:lvl7pPr>
              <a:defRPr sz="1650" b="1">
                <a:solidFill>
                  <a:srgbClr val="3B2B20"/>
                </a:solidFill>
              </a:defRPr>
            </a:lvl7pPr>
            <a:lvl8pPr>
              <a:defRPr sz="1650" b="1">
                <a:solidFill>
                  <a:srgbClr val="3B2B20"/>
                </a:solidFill>
              </a:defRPr>
            </a:lvl8pPr>
            <a:lvl9pPr>
              <a:defRPr sz="165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3B2B20"/>
                </a:solidFill>
              </a:defRPr>
            </a:pPr>
            <a:r>
              <a:rPr sz="1650" b="1">
                <a:solidFill>
                  <a:srgbClr val="3B2B20"/>
                </a:solidFill>
              </a:rPr>
              <a:t>Ingredienti marchigiani</a:t>
            </a:r>
          </a:p>
        </p:txBody>
      </p:sp>
      <p:sp>
        <p:nvSpPr>
          <p:cNvPr id="6" name="territory-body-0">
            <a:extLst xmlns:a="http://schemas.openxmlformats.org/drawingml/2006/main">
              <a:ext uri="{FF2B5EF4-FFF2-40B4-BE49-F238E27FC236}">
                <a16:creationId xmlns:a16="http://schemas.microsoft.com/office/drawing/2014/main" id="{2764A265-8927-4F29-9925-9321A11662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3295650"/>
            <a:ext cx="30861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350">
                <a:solidFill>
                  <a:srgbClr val="80634C"/>
                </a:solidFill>
              </a:defRPr>
            </a:defPPr>
            <a:lvl1pPr>
              <a:defRPr sz="1350">
                <a:solidFill>
                  <a:srgbClr val="80634C"/>
                </a:solidFill>
              </a:defRPr>
            </a:lvl1pPr>
            <a:lvl2pPr>
              <a:defRPr sz="1350">
                <a:solidFill>
                  <a:srgbClr val="80634C"/>
                </a:solidFill>
              </a:defRPr>
            </a:lvl2pPr>
            <a:lvl3pPr>
              <a:defRPr sz="1350">
                <a:solidFill>
                  <a:srgbClr val="80634C"/>
                </a:solidFill>
              </a:defRPr>
            </a:lvl3pPr>
            <a:lvl4pPr>
              <a:defRPr sz="1350">
                <a:solidFill>
                  <a:srgbClr val="80634C"/>
                </a:solidFill>
              </a:defRPr>
            </a:lvl4pPr>
            <a:lvl5pPr>
              <a:defRPr sz="1350">
                <a:solidFill>
                  <a:srgbClr val="80634C"/>
                </a:solidFill>
              </a:defRPr>
            </a:lvl5pPr>
            <a:lvl6pPr>
              <a:defRPr sz="1350">
                <a:solidFill>
                  <a:srgbClr val="80634C"/>
                </a:solidFill>
              </a:defRPr>
            </a:lvl6pPr>
            <a:lvl7pPr>
              <a:defRPr sz="1350">
                <a:solidFill>
                  <a:srgbClr val="80634C"/>
                </a:solidFill>
              </a:defRPr>
            </a:lvl7pPr>
            <a:lvl8pPr>
              <a:defRPr sz="1350">
                <a:solidFill>
                  <a:srgbClr val="80634C"/>
                </a:solidFill>
              </a:defRPr>
            </a:lvl8pPr>
            <a:lvl9pPr>
              <a:defRPr sz="135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350">
                <a:solidFill>
                  <a:srgbClr val="80634C"/>
                </a:solidFill>
              </a:defRPr>
            </a:pPr>
            <a:r>
              <a:rPr sz="1350">
                <a:solidFill>
                  <a:srgbClr val="80634C"/>
                </a:solidFill>
              </a:rPr>
              <a:t>Fornitori locali per materie prime di qualità: farine da Osimo, amarene da Cantiano, frutta biologica dal Fermano.</a:t>
            </a:r>
          </a:p>
        </p:txBody>
      </p:sp>
      <p:sp>
        <p:nvSpPr>
          <p:cNvPr id="7" name="territory-label-1">
            <a:extLst xmlns:a="http://schemas.openxmlformats.org/drawingml/2006/main">
              <a:ext uri="{FF2B5EF4-FFF2-40B4-BE49-F238E27FC236}">
                <a16:creationId xmlns:a16="http://schemas.microsoft.com/office/drawing/2014/main" id="{5DBD871C-620B-479A-8B09-C92BDF05BF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2190750"/>
            <a:ext cx="3143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1">
                <a:solidFill>
                  <a:srgbClr val="B9643C"/>
                </a:solidFill>
              </a:defRPr>
            </a:defPPr>
            <a:lvl1pPr>
              <a:defRPr sz="1200" b="1">
                <a:solidFill>
                  <a:srgbClr val="B9643C"/>
                </a:solidFill>
              </a:defRPr>
            </a:lvl1pPr>
            <a:lvl2pPr>
              <a:defRPr sz="1200" b="1">
                <a:solidFill>
                  <a:srgbClr val="B9643C"/>
                </a:solidFill>
              </a:defRPr>
            </a:lvl2pPr>
            <a:lvl3pPr>
              <a:defRPr sz="1200" b="1">
                <a:solidFill>
                  <a:srgbClr val="B9643C"/>
                </a:solidFill>
              </a:defRPr>
            </a:lvl3pPr>
            <a:lvl4pPr>
              <a:defRPr sz="1200" b="1">
                <a:solidFill>
                  <a:srgbClr val="B9643C"/>
                </a:solidFill>
              </a:defRPr>
            </a:lvl4pPr>
            <a:lvl5pPr>
              <a:defRPr sz="1200" b="1">
                <a:solidFill>
                  <a:srgbClr val="B9643C"/>
                </a:solidFill>
              </a:defRPr>
            </a:lvl5pPr>
            <a:lvl6pPr>
              <a:defRPr sz="1200" b="1">
                <a:solidFill>
                  <a:srgbClr val="B9643C"/>
                </a:solidFill>
              </a:defRPr>
            </a:lvl6pPr>
            <a:lvl7pPr>
              <a:defRPr sz="1200" b="1">
                <a:solidFill>
                  <a:srgbClr val="B9643C"/>
                </a:solidFill>
              </a:defRPr>
            </a:lvl7pPr>
            <a:lvl8pPr>
              <a:defRPr sz="1200" b="1">
                <a:solidFill>
                  <a:srgbClr val="B9643C"/>
                </a:solidFill>
              </a:defRPr>
            </a:lvl8pPr>
            <a:lvl9pPr>
              <a:defRPr sz="1200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B9643C"/>
                </a:solidFill>
              </a:defRPr>
            </a:pPr>
            <a:r>
              <a:rPr sz="1200" b="1">
                <a:solidFill>
                  <a:srgbClr val="B9643C"/>
                </a:solidFill>
              </a:rPr>
              <a:t>LAVORO</a:t>
            </a:r>
          </a:p>
        </p:txBody>
      </p:sp>
      <p:sp>
        <p:nvSpPr>
          <p:cNvPr id="8" name="territory-heading-1">
            <a:extLst xmlns:a="http://schemas.openxmlformats.org/drawingml/2006/main">
              <a:ext uri="{FF2B5EF4-FFF2-40B4-BE49-F238E27FC236}">
                <a16:creationId xmlns:a16="http://schemas.microsoft.com/office/drawing/2014/main" id="{15A2421E-4F6B-4DFD-836D-9AA0CB7943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2628900"/>
            <a:ext cx="3143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3B2B20"/>
                </a:solidFill>
              </a:defRPr>
            </a:defPPr>
            <a:lvl1pPr>
              <a:defRPr sz="1650" b="1">
                <a:solidFill>
                  <a:srgbClr val="3B2B20"/>
                </a:solidFill>
              </a:defRPr>
            </a:lvl1pPr>
            <a:lvl2pPr>
              <a:defRPr sz="1650" b="1">
                <a:solidFill>
                  <a:srgbClr val="3B2B20"/>
                </a:solidFill>
              </a:defRPr>
            </a:lvl2pPr>
            <a:lvl3pPr>
              <a:defRPr sz="1650" b="1">
                <a:solidFill>
                  <a:srgbClr val="3B2B20"/>
                </a:solidFill>
              </a:defRPr>
            </a:lvl3pPr>
            <a:lvl4pPr>
              <a:defRPr sz="1650" b="1">
                <a:solidFill>
                  <a:srgbClr val="3B2B20"/>
                </a:solidFill>
              </a:defRPr>
            </a:lvl4pPr>
            <a:lvl5pPr>
              <a:defRPr sz="1650" b="1">
                <a:solidFill>
                  <a:srgbClr val="3B2B20"/>
                </a:solidFill>
              </a:defRPr>
            </a:lvl5pPr>
            <a:lvl6pPr>
              <a:defRPr sz="1650" b="1">
                <a:solidFill>
                  <a:srgbClr val="3B2B20"/>
                </a:solidFill>
              </a:defRPr>
            </a:lvl6pPr>
            <a:lvl7pPr>
              <a:defRPr sz="1650" b="1">
                <a:solidFill>
                  <a:srgbClr val="3B2B20"/>
                </a:solidFill>
              </a:defRPr>
            </a:lvl7pPr>
            <a:lvl8pPr>
              <a:defRPr sz="1650" b="1">
                <a:solidFill>
                  <a:srgbClr val="3B2B20"/>
                </a:solidFill>
              </a:defRPr>
            </a:lvl8pPr>
            <a:lvl9pPr>
              <a:defRPr sz="165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3B2B20"/>
                </a:solidFill>
              </a:defRPr>
            </a:pPr>
            <a:r>
              <a:rPr sz="1650" b="1">
                <a:solidFill>
                  <a:srgbClr val="3B2B20"/>
                </a:solidFill>
              </a:rPr>
              <a:t>Una rete di comuni</a:t>
            </a:r>
          </a:p>
        </p:txBody>
      </p:sp>
      <p:sp>
        <p:nvSpPr>
          <p:cNvPr id="9" name="territory-body-1">
            <a:extLst xmlns:a="http://schemas.openxmlformats.org/drawingml/2006/main">
              <a:ext uri="{FF2B5EF4-FFF2-40B4-BE49-F238E27FC236}">
                <a16:creationId xmlns:a16="http://schemas.microsoft.com/office/drawing/2014/main" id="{73E03E3D-E7DC-4B13-9F04-46CE4787E5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95800" y="3295650"/>
            <a:ext cx="30861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350">
                <a:solidFill>
                  <a:srgbClr val="80634C"/>
                </a:solidFill>
              </a:defRPr>
            </a:defPPr>
            <a:lvl1pPr>
              <a:defRPr sz="1350">
                <a:solidFill>
                  <a:srgbClr val="80634C"/>
                </a:solidFill>
              </a:defRPr>
            </a:lvl1pPr>
            <a:lvl2pPr>
              <a:defRPr sz="1350">
                <a:solidFill>
                  <a:srgbClr val="80634C"/>
                </a:solidFill>
              </a:defRPr>
            </a:lvl2pPr>
            <a:lvl3pPr>
              <a:defRPr sz="1350">
                <a:solidFill>
                  <a:srgbClr val="80634C"/>
                </a:solidFill>
              </a:defRPr>
            </a:lvl3pPr>
            <a:lvl4pPr>
              <a:defRPr sz="1350">
                <a:solidFill>
                  <a:srgbClr val="80634C"/>
                </a:solidFill>
              </a:defRPr>
            </a:lvl4pPr>
            <a:lvl5pPr>
              <a:defRPr sz="1350">
                <a:solidFill>
                  <a:srgbClr val="80634C"/>
                </a:solidFill>
              </a:defRPr>
            </a:lvl5pPr>
            <a:lvl6pPr>
              <a:defRPr sz="1350">
                <a:solidFill>
                  <a:srgbClr val="80634C"/>
                </a:solidFill>
              </a:defRPr>
            </a:lvl6pPr>
            <a:lvl7pPr>
              <a:defRPr sz="1350">
                <a:solidFill>
                  <a:srgbClr val="80634C"/>
                </a:solidFill>
              </a:defRPr>
            </a:lvl7pPr>
            <a:lvl8pPr>
              <a:defRPr sz="1350">
                <a:solidFill>
                  <a:srgbClr val="80634C"/>
                </a:solidFill>
              </a:defRPr>
            </a:lvl8pPr>
            <a:lvl9pPr>
              <a:defRPr sz="135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350">
                <a:solidFill>
                  <a:srgbClr val="80634C"/>
                </a:solidFill>
              </a:defRPr>
            </a:pPr>
            <a:r>
              <a:rPr sz="1350">
                <a:solidFill>
                  <a:srgbClr val="80634C"/>
                </a:solidFill>
              </a:rPr>
              <a:t>Nel 2025, 32 persone coinvolte con TIS provenivano da 12 comuni. I percorsi si costruiscono con i servizi sociali territoriali.</a:t>
            </a:r>
          </a:p>
        </p:txBody>
      </p:sp>
      <p:sp>
        <p:nvSpPr>
          <p:cNvPr id="10" name="territory-label-2">
            <a:extLst xmlns:a="http://schemas.openxmlformats.org/drawingml/2006/main">
              <a:ext uri="{FF2B5EF4-FFF2-40B4-BE49-F238E27FC236}">
                <a16:creationId xmlns:a16="http://schemas.microsoft.com/office/drawing/2014/main" id="{70CBAE4E-7BE3-4196-AF51-546E0BCAE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2190750"/>
            <a:ext cx="3143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1">
                <a:solidFill>
                  <a:srgbClr val="B9643C"/>
                </a:solidFill>
              </a:defRPr>
            </a:defPPr>
            <a:lvl1pPr>
              <a:defRPr sz="1200" b="1">
                <a:solidFill>
                  <a:srgbClr val="B9643C"/>
                </a:solidFill>
              </a:defRPr>
            </a:lvl1pPr>
            <a:lvl2pPr>
              <a:defRPr sz="1200" b="1">
                <a:solidFill>
                  <a:srgbClr val="B9643C"/>
                </a:solidFill>
              </a:defRPr>
            </a:lvl2pPr>
            <a:lvl3pPr>
              <a:defRPr sz="1200" b="1">
                <a:solidFill>
                  <a:srgbClr val="B9643C"/>
                </a:solidFill>
              </a:defRPr>
            </a:lvl3pPr>
            <a:lvl4pPr>
              <a:defRPr sz="1200" b="1">
                <a:solidFill>
                  <a:srgbClr val="B9643C"/>
                </a:solidFill>
              </a:defRPr>
            </a:lvl4pPr>
            <a:lvl5pPr>
              <a:defRPr sz="1200" b="1">
                <a:solidFill>
                  <a:srgbClr val="B9643C"/>
                </a:solidFill>
              </a:defRPr>
            </a:lvl5pPr>
            <a:lvl6pPr>
              <a:defRPr sz="1200" b="1">
                <a:solidFill>
                  <a:srgbClr val="B9643C"/>
                </a:solidFill>
              </a:defRPr>
            </a:lvl6pPr>
            <a:lvl7pPr>
              <a:defRPr sz="1200" b="1">
                <a:solidFill>
                  <a:srgbClr val="B9643C"/>
                </a:solidFill>
              </a:defRPr>
            </a:lvl7pPr>
            <a:lvl8pPr>
              <a:defRPr sz="1200" b="1">
                <a:solidFill>
                  <a:srgbClr val="B9643C"/>
                </a:solidFill>
              </a:defRPr>
            </a:lvl8pPr>
            <a:lvl9pPr>
              <a:defRPr sz="1200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B9643C"/>
                </a:solidFill>
              </a:defRPr>
            </a:pPr>
            <a:r>
              <a:rPr sz="1200" b="1">
                <a:solidFill>
                  <a:srgbClr val="B9643C"/>
                </a:solidFill>
              </a:rPr>
              <a:t>COMUNITÀ</a:t>
            </a:r>
          </a:p>
        </p:txBody>
      </p:sp>
      <p:sp>
        <p:nvSpPr>
          <p:cNvPr id="11" name="territory-heading-2">
            <a:extLst xmlns:a="http://schemas.openxmlformats.org/drawingml/2006/main">
              <a:ext uri="{FF2B5EF4-FFF2-40B4-BE49-F238E27FC236}">
                <a16:creationId xmlns:a16="http://schemas.microsoft.com/office/drawing/2014/main" id="{FA18B249-EFD1-42D6-AC32-13A0F68242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2628900"/>
            <a:ext cx="314325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3B2B20"/>
                </a:solidFill>
              </a:defRPr>
            </a:defPPr>
            <a:lvl1pPr>
              <a:defRPr sz="1650" b="1">
                <a:solidFill>
                  <a:srgbClr val="3B2B20"/>
                </a:solidFill>
              </a:defRPr>
            </a:lvl1pPr>
            <a:lvl2pPr>
              <a:defRPr sz="1650" b="1">
                <a:solidFill>
                  <a:srgbClr val="3B2B20"/>
                </a:solidFill>
              </a:defRPr>
            </a:lvl2pPr>
            <a:lvl3pPr>
              <a:defRPr sz="1650" b="1">
                <a:solidFill>
                  <a:srgbClr val="3B2B20"/>
                </a:solidFill>
              </a:defRPr>
            </a:lvl3pPr>
            <a:lvl4pPr>
              <a:defRPr sz="1650" b="1">
                <a:solidFill>
                  <a:srgbClr val="3B2B20"/>
                </a:solidFill>
              </a:defRPr>
            </a:lvl4pPr>
            <a:lvl5pPr>
              <a:defRPr sz="1650" b="1">
                <a:solidFill>
                  <a:srgbClr val="3B2B20"/>
                </a:solidFill>
              </a:defRPr>
            </a:lvl5pPr>
            <a:lvl6pPr>
              <a:defRPr sz="1650" b="1">
                <a:solidFill>
                  <a:srgbClr val="3B2B20"/>
                </a:solidFill>
              </a:defRPr>
            </a:lvl6pPr>
            <a:lvl7pPr>
              <a:defRPr sz="1650" b="1">
                <a:solidFill>
                  <a:srgbClr val="3B2B20"/>
                </a:solidFill>
              </a:defRPr>
            </a:lvl7pPr>
            <a:lvl8pPr>
              <a:defRPr sz="1650" b="1">
                <a:solidFill>
                  <a:srgbClr val="3B2B20"/>
                </a:solidFill>
              </a:defRPr>
            </a:lvl8pPr>
            <a:lvl9pPr>
              <a:defRPr sz="165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3B2B20"/>
                </a:solidFill>
              </a:defRPr>
            </a:pPr>
            <a:r>
              <a:rPr sz="1650" b="1">
                <a:solidFill>
                  <a:srgbClr val="3B2B20"/>
                </a:solidFill>
              </a:rPr>
              <a:t>Sostegno e relazione</a:t>
            </a:r>
          </a:p>
        </p:txBody>
      </p:sp>
      <p:sp>
        <p:nvSpPr>
          <p:cNvPr id="12" name="territory-body-2">
            <a:extLst xmlns:a="http://schemas.openxmlformats.org/drawingml/2006/main">
              <a:ext uri="{FF2B5EF4-FFF2-40B4-BE49-F238E27FC236}">
                <a16:creationId xmlns:a16="http://schemas.microsoft.com/office/drawing/2014/main" id="{2A013D1C-7C12-4F62-AE09-36873DA6BA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10550" y="3295650"/>
            <a:ext cx="30861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350">
                <a:solidFill>
                  <a:srgbClr val="80634C"/>
                </a:solidFill>
              </a:defRPr>
            </a:defPPr>
            <a:lvl1pPr>
              <a:defRPr sz="1350">
                <a:solidFill>
                  <a:srgbClr val="80634C"/>
                </a:solidFill>
              </a:defRPr>
            </a:lvl1pPr>
            <a:lvl2pPr>
              <a:defRPr sz="1350">
                <a:solidFill>
                  <a:srgbClr val="80634C"/>
                </a:solidFill>
              </a:defRPr>
            </a:lvl2pPr>
            <a:lvl3pPr>
              <a:defRPr sz="1350">
                <a:solidFill>
                  <a:srgbClr val="80634C"/>
                </a:solidFill>
              </a:defRPr>
            </a:lvl3pPr>
            <a:lvl4pPr>
              <a:defRPr sz="1350">
                <a:solidFill>
                  <a:srgbClr val="80634C"/>
                </a:solidFill>
              </a:defRPr>
            </a:lvl4pPr>
            <a:lvl5pPr>
              <a:defRPr sz="1350">
                <a:solidFill>
                  <a:srgbClr val="80634C"/>
                </a:solidFill>
              </a:defRPr>
            </a:lvl5pPr>
            <a:lvl6pPr>
              <a:defRPr sz="1350">
                <a:solidFill>
                  <a:srgbClr val="80634C"/>
                </a:solidFill>
              </a:defRPr>
            </a:lvl6pPr>
            <a:lvl7pPr>
              <a:defRPr sz="1350">
                <a:solidFill>
                  <a:srgbClr val="80634C"/>
                </a:solidFill>
              </a:defRPr>
            </a:lvl7pPr>
            <a:lvl8pPr>
              <a:defRPr sz="1350">
                <a:solidFill>
                  <a:srgbClr val="80634C"/>
                </a:solidFill>
              </a:defRPr>
            </a:lvl8pPr>
            <a:lvl9pPr>
              <a:defRPr sz="135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1350">
                <a:solidFill>
                  <a:srgbClr val="80634C"/>
                </a:solidFill>
              </a:defRPr>
            </a:pPr>
            <a:r>
              <a:rPr sz="1350">
                <a:solidFill>
                  <a:srgbClr val="80634C"/>
                </a:solidFill>
              </a:rPr>
              <a:t>Crowdfunding e imprenditori locali aiutano l’avvio. Bar, Frollabus ed eventi mantengono il contatto con la comunità.</a:t>
            </a:r>
          </a:p>
        </p:txBody>
      </p:sp>
      <p:sp>
        <p:nvSpPr>
          <p:cNvPr id="13" name="territory-divider-one">
            <a:extLst xmlns:a="http://schemas.openxmlformats.org/drawingml/2006/main">
              <a:ext uri="{FF2B5EF4-FFF2-40B4-BE49-F238E27FC236}">
                <a16:creationId xmlns:a16="http://schemas.microsoft.com/office/drawing/2014/main" id="{EEEC4152-9D27-4DCF-B095-BA00127AF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71950" y="2181225"/>
            <a:ext cx="9525" cy="2571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CFC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territory-divider-two">
            <a:extLst xmlns:a="http://schemas.openxmlformats.org/drawingml/2006/main">
              <a:ext uri="{FF2B5EF4-FFF2-40B4-BE49-F238E27FC236}">
                <a16:creationId xmlns:a16="http://schemas.microsoft.com/office/drawing/2014/main" id="{288A9FAF-749F-4AD3-A7C7-F207E15D6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86700" y="2181225"/>
            <a:ext cx="9525" cy="25717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CFC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territory-summary-rule">
            <a:extLst xmlns:a="http://schemas.openxmlformats.org/drawingml/2006/main">
              <a:ext uri="{FF2B5EF4-FFF2-40B4-BE49-F238E27FC236}">
                <a16:creationId xmlns:a16="http://schemas.microsoft.com/office/drawing/2014/main" id="{A1C19567-787F-41B4-8CFB-D79113180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048250"/>
            <a:ext cx="1064895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CFC0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territory-summary">
            <a:extLst xmlns:a="http://schemas.openxmlformats.org/drawingml/2006/main">
              <a:ext uri="{FF2B5EF4-FFF2-40B4-BE49-F238E27FC236}">
                <a16:creationId xmlns:a16="http://schemas.microsoft.com/office/drawing/2014/main" id="{8AB2EF1B-87D4-46CF-8BC6-5B8B1EACF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5381625"/>
            <a:ext cx="102870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00" b="1">
                <a:solidFill>
                  <a:srgbClr val="3B2B20"/>
                </a:solidFill>
              </a:defRPr>
            </a:defPPr>
            <a:lvl1pPr>
              <a:defRPr sz="1800" b="1">
                <a:solidFill>
                  <a:srgbClr val="3B2B20"/>
                </a:solidFill>
              </a:defRPr>
            </a:lvl1pPr>
            <a:lvl2pPr>
              <a:defRPr sz="1800" b="1">
                <a:solidFill>
                  <a:srgbClr val="3B2B20"/>
                </a:solidFill>
              </a:defRPr>
            </a:lvl2pPr>
            <a:lvl3pPr>
              <a:defRPr sz="1800" b="1">
                <a:solidFill>
                  <a:srgbClr val="3B2B20"/>
                </a:solidFill>
              </a:defRPr>
            </a:lvl3pPr>
            <a:lvl4pPr>
              <a:defRPr sz="1800" b="1">
                <a:solidFill>
                  <a:srgbClr val="3B2B20"/>
                </a:solidFill>
              </a:defRPr>
            </a:lvl4pPr>
            <a:lvl5pPr>
              <a:defRPr sz="1800" b="1">
                <a:solidFill>
                  <a:srgbClr val="3B2B20"/>
                </a:solidFill>
              </a:defRPr>
            </a:lvl5pPr>
            <a:lvl6pPr>
              <a:defRPr sz="1800" b="1">
                <a:solidFill>
                  <a:srgbClr val="3B2B20"/>
                </a:solidFill>
              </a:defRPr>
            </a:lvl6pPr>
            <a:lvl7pPr>
              <a:defRPr sz="1800" b="1">
                <a:solidFill>
                  <a:srgbClr val="3B2B20"/>
                </a:solidFill>
              </a:defRPr>
            </a:lvl7pPr>
            <a:lvl8pPr>
              <a:defRPr sz="1800" b="1">
                <a:solidFill>
                  <a:srgbClr val="3B2B20"/>
                </a:solidFill>
              </a:defRPr>
            </a:lvl8pPr>
            <a:lvl9pPr>
              <a:defRPr sz="180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1800" b="1">
                <a:solidFill>
                  <a:srgbClr val="3B2B20"/>
                </a:solidFill>
              </a:defRPr>
            </a:pPr>
            <a:r>
              <a:rPr sz="1800" b="1">
                <a:solidFill>
                  <a:srgbClr val="3B2B20"/>
                </a:solidFill>
              </a:rPr>
              <a:t>Il legame con il territorio si traduce in forniture, percorsi di inserimento e occasioni di incontro.</a:t>
            </a:r>
          </a:p>
        </p:txBody>
      </p:sp>
      <p:sp>
        <p:nvSpPr>
          <p:cNvPr id="17" name="source-footnote">
            <a:extLst xmlns:a="http://schemas.openxmlformats.org/drawingml/2006/main">
              <a:ext uri="{FF2B5EF4-FFF2-40B4-BE49-F238E27FC236}">
                <a16:creationId xmlns:a16="http://schemas.microsoft.com/office/drawing/2014/main" id="{EBD34D2D-6ADD-4AFB-86AB-0F647BA29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6419850"/>
            <a:ext cx="4667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900">
                <a:solidFill>
                  <a:srgbClr val="927A65"/>
                </a:solidFill>
              </a:defRPr>
            </a:defPPr>
            <a:lvl1pPr>
              <a:defRPr sz="900">
                <a:solidFill>
                  <a:srgbClr val="927A65"/>
                </a:solidFill>
              </a:defRPr>
            </a:lvl1pPr>
            <a:lvl2pPr>
              <a:defRPr sz="900">
                <a:solidFill>
                  <a:srgbClr val="927A65"/>
                </a:solidFill>
              </a:defRPr>
            </a:lvl2pPr>
            <a:lvl3pPr>
              <a:defRPr sz="900">
                <a:solidFill>
                  <a:srgbClr val="927A65"/>
                </a:solidFill>
              </a:defRPr>
            </a:lvl3pPr>
            <a:lvl4pPr>
              <a:defRPr sz="900">
                <a:solidFill>
                  <a:srgbClr val="927A65"/>
                </a:solidFill>
              </a:defRPr>
            </a:lvl4pPr>
            <a:lvl5pPr>
              <a:defRPr sz="900">
                <a:solidFill>
                  <a:srgbClr val="927A65"/>
                </a:solidFill>
              </a:defRPr>
            </a:lvl5pPr>
            <a:lvl6pPr>
              <a:defRPr sz="900">
                <a:solidFill>
                  <a:srgbClr val="927A65"/>
                </a:solidFill>
              </a:defRPr>
            </a:lvl6pPr>
            <a:lvl7pPr>
              <a:defRPr sz="900">
                <a:solidFill>
                  <a:srgbClr val="927A65"/>
                </a:solidFill>
              </a:defRPr>
            </a:lvl7pPr>
            <a:lvl8pPr>
              <a:defRPr sz="900">
                <a:solidFill>
                  <a:srgbClr val="927A65"/>
                </a:solidFill>
              </a:defRPr>
            </a:lvl8pPr>
            <a:lvl9pPr>
              <a:defRPr sz="900">
                <a:solidFill>
                  <a:srgbClr val="927A65"/>
                </a:solidFill>
              </a:defRPr>
            </a:lvl9pPr>
          </a:lstStyle>
          <a:p xmlns:a="http://schemas.openxmlformats.org/drawingml/2006/main">
            <a:pPr>
              <a:defRPr sz="900">
                <a:solidFill>
                  <a:srgbClr val="927A65"/>
                </a:solidFill>
              </a:defRPr>
            </a:pPr>
            <a:r>
              <a:rPr sz="900">
                <a:solidFill>
                  <a:srgbClr val="927A65"/>
                </a:solidFill>
              </a:rPr>
              <a:t>Fonte: Bilancio Sociale Frolla 2025</a:t>
            </a:r>
          </a:p>
        </p:txBody>
      </p:sp>
      <p:pic>
        <p:nvPic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EC2EF85-AAC1-4AB5-81C5-12426C56BF5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c9db1fc89c64f29"/>
          <a:stretch xmlns:a="http://schemas.openxmlformats.org/drawingml/2006/main"/>
        </p:blipFill>
        <p:spPr>
          <a:xfrm xmlns:a="http://schemas.openxmlformats.org/drawingml/2006/main">
            <a:off x="10281330" y="195997"/>
            <a:ext cx="1674366" cy="1674366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78803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7F2E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closing-kicker">
            <a:extLst xmlns:a="http://schemas.openxmlformats.org/drawingml/2006/main">
              <a:ext uri="{FF2B5EF4-FFF2-40B4-BE49-F238E27FC236}">
                <a16:creationId xmlns:a16="http://schemas.microsoft.com/office/drawing/2014/main" id="{61CAE781-0625-4E0C-9A6C-0377BDB224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1028700"/>
            <a:ext cx="10477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200" b="1">
                <a:solidFill>
                  <a:srgbClr val="B9643C"/>
                </a:solidFill>
              </a:defRPr>
            </a:defPPr>
            <a:lvl1pPr>
              <a:defRPr sz="1200" b="1">
                <a:solidFill>
                  <a:srgbClr val="B9643C"/>
                </a:solidFill>
              </a:defRPr>
            </a:lvl1pPr>
            <a:lvl2pPr>
              <a:defRPr sz="1200" b="1">
                <a:solidFill>
                  <a:srgbClr val="B9643C"/>
                </a:solidFill>
              </a:defRPr>
            </a:lvl2pPr>
            <a:lvl3pPr>
              <a:defRPr sz="1200" b="1">
                <a:solidFill>
                  <a:srgbClr val="B9643C"/>
                </a:solidFill>
              </a:defRPr>
            </a:lvl3pPr>
            <a:lvl4pPr>
              <a:defRPr sz="1200" b="1">
                <a:solidFill>
                  <a:srgbClr val="B9643C"/>
                </a:solidFill>
              </a:defRPr>
            </a:lvl4pPr>
            <a:lvl5pPr>
              <a:defRPr sz="1200" b="1">
                <a:solidFill>
                  <a:srgbClr val="B9643C"/>
                </a:solidFill>
              </a:defRPr>
            </a:lvl5pPr>
            <a:lvl6pPr>
              <a:defRPr sz="1200" b="1">
                <a:solidFill>
                  <a:srgbClr val="B9643C"/>
                </a:solidFill>
              </a:defRPr>
            </a:lvl6pPr>
            <a:lvl7pPr>
              <a:defRPr sz="1200" b="1">
                <a:solidFill>
                  <a:srgbClr val="B9643C"/>
                </a:solidFill>
              </a:defRPr>
            </a:lvl7pPr>
            <a:lvl8pPr>
              <a:defRPr sz="1200" b="1">
                <a:solidFill>
                  <a:srgbClr val="B9643C"/>
                </a:solidFill>
              </a:defRPr>
            </a:lvl8pPr>
            <a:lvl9pPr>
              <a:defRPr sz="1200" b="1">
                <a:solidFill>
                  <a:srgbClr val="B9643C"/>
                </a:solidFill>
              </a:defRPr>
            </a:lvl9pPr>
          </a:lstStyle>
          <a:p xmlns:a="http://schemas.openxmlformats.org/drawingml/2006/main">
            <a:pPr>
              <a:defRPr sz="1200" b="1">
                <a:solidFill>
                  <a:srgbClr val="B9643C"/>
                </a:solidFill>
              </a:defRPr>
            </a:pPr>
            <a:r>
              <a:rPr sz="1200" b="1">
                <a:solidFill>
                  <a:srgbClr val="B9643C"/>
                </a:solidFill>
              </a:rPr>
              <a:t>CHE COS’È IL FROLLINO?</a:t>
            </a:r>
          </a:p>
        </p:txBody>
      </p:sp>
      <p:sp>
        <p:nvSpPr>
          <p:cNvPr id="3" name="closing-main">
            <a:extLst xmlns:a="http://schemas.openxmlformats.org/drawingml/2006/main">
              <a:ext uri="{FF2B5EF4-FFF2-40B4-BE49-F238E27FC236}">
                <a16:creationId xmlns:a16="http://schemas.microsoft.com/office/drawing/2014/main" id="{3D17B10A-9C04-4139-A79B-515488F806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190750"/>
            <a:ext cx="104775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3150" b="1">
                <a:solidFill>
                  <a:srgbClr val="3B2B20"/>
                </a:solidFill>
              </a:defRPr>
            </a:defPPr>
            <a:lvl1pPr>
              <a:defRPr sz="3150" b="1">
                <a:solidFill>
                  <a:srgbClr val="3B2B20"/>
                </a:solidFill>
              </a:defRPr>
            </a:lvl1pPr>
            <a:lvl2pPr>
              <a:defRPr sz="3150" b="1">
                <a:solidFill>
                  <a:srgbClr val="3B2B20"/>
                </a:solidFill>
              </a:defRPr>
            </a:lvl2pPr>
            <a:lvl3pPr>
              <a:defRPr sz="3150" b="1">
                <a:solidFill>
                  <a:srgbClr val="3B2B20"/>
                </a:solidFill>
              </a:defRPr>
            </a:lvl3pPr>
            <a:lvl4pPr>
              <a:defRPr sz="3150" b="1">
                <a:solidFill>
                  <a:srgbClr val="3B2B20"/>
                </a:solidFill>
              </a:defRPr>
            </a:lvl4pPr>
            <a:lvl5pPr>
              <a:defRPr sz="3150" b="1">
                <a:solidFill>
                  <a:srgbClr val="3B2B20"/>
                </a:solidFill>
              </a:defRPr>
            </a:lvl5pPr>
            <a:lvl6pPr>
              <a:defRPr sz="3150" b="1">
                <a:solidFill>
                  <a:srgbClr val="3B2B20"/>
                </a:solidFill>
              </a:defRPr>
            </a:lvl6pPr>
            <a:lvl7pPr>
              <a:defRPr sz="3150" b="1">
                <a:solidFill>
                  <a:srgbClr val="3B2B20"/>
                </a:solidFill>
              </a:defRPr>
            </a:lvl7pPr>
            <a:lvl8pPr>
              <a:defRPr sz="3150" b="1">
                <a:solidFill>
                  <a:srgbClr val="3B2B20"/>
                </a:solidFill>
              </a:defRPr>
            </a:lvl8pPr>
            <a:lvl9pPr>
              <a:defRPr sz="3150" b="1">
                <a:solidFill>
                  <a:srgbClr val="3B2B20"/>
                </a:solidFill>
              </a:defRPr>
            </a:lvl9pPr>
          </a:lstStyle>
          <a:p xmlns:a="http://schemas.openxmlformats.org/drawingml/2006/main">
            <a:pPr>
              <a:defRPr sz="3150" b="1">
                <a:solidFill>
                  <a:srgbClr val="3B2B20"/>
                </a:solidFill>
              </a:defRPr>
            </a:pPr>
            <a:r>
              <a:rPr sz="3150" b="1">
                <a:solidFill>
                  <a:srgbClr val="3B2B20"/>
                </a:solidFill>
              </a:rPr>
              <a:t>Il biscotto è il nostro linguaggio comune.</a:t>
            </a:r>
          </a:p>
        </p:txBody>
      </p:sp>
      <p:sp>
        <p:nvSpPr>
          <p:cNvPr id="4" name="closing-sub">
            <a:extLst xmlns:a="http://schemas.openxmlformats.org/drawingml/2006/main">
              <a:ext uri="{FF2B5EF4-FFF2-40B4-BE49-F238E27FC236}">
                <a16:creationId xmlns:a16="http://schemas.microsoft.com/office/drawing/2014/main" id="{E8DD14EF-09A8-4429-8BFD-B866052B4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71850"/>
            <a:ext cx="100012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100">
                <a:solidFill>
                  <a:srgbClr val="80634C"/>
                </a:solidFill>
              </a:defRPr>
            </a:defPPr>
            <a:lvl1pPr>
              <a:defRPr sz="2100">
                <a:solidFill>
                  <a:srgbClr val="80634C"/>
                </a:solidFill>
              </a:defRPr>
            </a:lvl1pPr>
            <a:lvl2pPr>
              <a:defRPr sz="2100">
                <a:solidFill>
                  <a:srgbClr val="80634C"/>
                </a:solidFill>
              </a:defRPr>
            </a:lvl2pPr>
            <a:lvl3pPr>
              <a:defRPr sz="2100">
                <a:solidFill>
                  <a:srgbClr val="80634C"/>
                </a:solidFill>
              </a:defRPr>
            </a:lvl3pPr>
            <a:lvl4pPr>
              <a:defRPr sz="2100">
                <a:solidFill>
                  <a:srgbClr val="80634C"/>
                </a:solidFill>
              </a:defRPr>
            </a:lvl4pPr>
            <a:lvl5pPr>
              <a:defRPr sz="2100">
                <a:solidFill>
                  <a:srgbClr val="80634C"/>
                </a:solidFill>
              </a:defRPr>
            </a:lvl5pPr>
            <a:lvl6pPr>
              <a:defRPr sz="2100">
                <a:solidFill>
                  <a:srgbClr val="80634C"/>
                </a:solidFill>
              </a:defRPr>
            </a:lvl6pPr>
            <a:lvl7pPr>
              <a:defRPr sz="2100">
                <a:solidFill>
                  <a:srgbClr val="80634C"/>
                </a:solidFill>
              </a:defRPr>
            </a:lvl7pPr>
            <a:lvl8pPr>
              <a:defRPr sz="2100">
                <a:solidFill>
                  <a:srgbClr val="80634C"/>
                </a:solidFill>
              </a:defRPr>
            </a:lvl8pPr>
            <a:lvl9pPr>
              <a:defRPr sz="2100">
                <a:solidFill>
                  <a:srgbClr val="80634C"/>
                </a:solidFill>
              </a:defRPr>
            </a:lvl9pPr>
          </a:lstStyle>
          <a:p xmlns:a="http://schemas.openxmlformats.org/drawingml/2006/main">
            <a:pPr>
              <a:defRPr sz="2100">
                <a:solidFill>
                  <a:srgbClr val="80634C"/>
                </a:solidFill>
              </a:defRPr>
            </a:pPr>
            <a:r>
              <a:rPr sz="2100">
                <a:solidFill>
                  <a:srgbClr val="80634C"/>
                </a:solidFill>
              </a:rPr>
              <a:t>Parla di qualità, di lavoro e di appartenenza al territorio.</a:t>
            </a:r>
          </a:p>
        </p:txBody>
      </p:sp>
      <p:sp>
        <p:nvSpPr>
          <p:cNvPr id="5" name="closing-accent">
            <a:extLst xmlns:a="http://schemas.openxmlformats.org/drawingml/2006/main">
              <a:ext uri="{FF2B5EF4-FFF2-40B4-BE49-F238E27FC236}">
                <a16:creationId xmlns:a16="http://schemas.microsoft.com/office/drawing/2014/main" id="{7E5904FA-E237-4228-B873-67F1B7F45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362450"/>
            <a:ext cx="8382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B9643C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CCBB53C-1391-45B5-9F10-1BE8E09BED3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567a1756834784"/>
          <a:stretch xmlns:a="http://schemas.openxmlformats.org/drawingml/2006/main"/>
        </p:blipFill>
        <p:spPr>
          <a:xfrm xmlns:a="http://schemas.openxmlformats.org/drawingml/2006/main">
            <a:off x="9878647" y="133350"/>
            <a:ext cx="1898442" cy="1898442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36545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7F2E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" name="frolla-team-photo">
            <a:extLst xmlns:a="http://schemas.openxmlformats.org/drawingml/2006/main">
              <a:ext uri="{FF2B5EF4-FFF2-40B4-BE49-F238E27FC236}">
                <a16:creationId xmlns:a16="http://schemas.microsoft.com/office/drawing/2014/main" id="{DC502D02-6FE4-48EB-A84B-181301EACDB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4a867562f0549da"/>
          <a:srcRect xmlns:a="http://schemas.openxmlformats.org/drawingml/2006/main" l="2018" t="0" r="2018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810250" y="1638300"/>
            <a:ext cx="5619750" cy="3905250"/>
          </a:xfrm>
          <a:prstGeom xmlns:a="http://schemas.openxmlformats.org/drawingml/2006/main" prst="rect">
            <a:avLst/>
          </a:prstGeom>
        </p:spPr>
      </p:pic>
      <p:sp>
        <p:nvSpPr>
          <p:cNvPr id="3" name="closing-thanks-final">
            <a:extLst xmlns:a="http://schemas.openxmlformats.org/drawingml/2006/main">
              <a:ext uri="{FF2B5EF4-FFF2-40B4-BE49-F238E27FC236}">
                <a16:creationId xmlns:a16="http://schemas.microsoft.com/office/drawing/2014/main" id="{1A72A80A-24F8-4C31-B488-52A9FDA2A0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" y="2247900"/>
            <a:ext cx="4381500" cy="800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 algn="l">
              <a:defRPr sz="4200" b="1">
                <a:solidFill>
                  <a:srgbClr val="3B2B20"/>
                </a:solidFill>
                <a:latin typeface="Aptos"/>
                <a:ea typeface="Aptos"/>
                <a:cs typeface="Aptos"/>
              </a:defRPr>
            </a:defPPr>
            <a:lvl1pPr algn="l">
              <a:defRPr sz="4200" b="1">
                <a:solidFill>
                  <a:srgbClr val="3B2B20"/>
                </a:solidFill>
                <a:latin typeface="Aptos"/>
                <a:ea typeface="Aptos"/>
                <a:cs typeface="Aptos"/>
              </a:defRPr>
            </a:lvl1pPr>
            <a:lvl2pPr algn="l">
              <a:defRPr sz="4200" b="1">
                <a:solidFill>
                  <a:srgbClr val="3B2B20"/>
                </a:solidFill>
                <a:latin typeface="Aptos"/>
                <a:ea typeface="Aptos"/>
                <a:cs typeface="Aptos"/>
              </a:defRPr>
            </a:lvl2pPr>
            <a:lvl3pPr algn="l">
              <a:defRPr sz="4200" b="1">
                <a:solidFill>
                  <a:srgbClr val="3B2B20"/>
                </a:solidFill>
                <a:latin typeface="Aptos"/>
                <a:ea typeface="Aptos"/>
                <a:cs typeface="Aptos"/>
              </a:defRPr>
            </a:lvl3pPr>
            <a:lvl4pPr algn="l">
              <a:defRPr sz="4200" b="1">
                <a:solidFill>
                  <a:srgbClr val="3B2B20"/>
                </a:solidFill>
                <a:latin typeface="Aptos"/>
                <a:ea typeface="Aptos"/>
                <a:cs typeface="Aptos"/>
              </a:defRPr>
            </a:lvl4pPr>
            <a:lvl5pPr algn="l">
              <a:defRPr sz="4200" b="1">
                <a:solidFill>
                  <a:srgbClr val="3B2B20"/>
                </a:solidFill>
                <a:latin typeface="Aptos"/>
                <a:ea typeface="Aptos"/>
                <a:cs typeface="Aptos"/>
              </a:defRPr>
            </a:lvl5pPr>
            <a:lvl6pPr algn="l">
              <a:defRPr sz="4200" b="1">
                <a:solidFill>
                  <a:srgbClr val="3B2B20"/>
                </a:solidFill>
                <a:latin typeface="Aptos"/>
                <a:ea typeface="Aptos"/>
                <a:cs typeface="Aptos"/>
              </a:defRPr>
            </a:lvl6pPr>
            <a:lvl7pPr algn="l">
              <a:defRPr sz="4200" b="1">
                <a:solidFill>
                  <a:srgbClr val="3B2B20"/>
                </a:solidFill>
                <a:latin typeface="Aptos"/>
                <a:ea typeface="Aptos"/>
                <a:cs typeface="Aptos"/>
              </a:defRPr>
            </a:lvl7pPr>
            <a:lvl8pPr algn="l">
              <a:defRPr sz="4200" b="1">
                <a:solidFill>
                  <a:srgbClr val="3B2B20"/>
                </a:solidFill>
                <a:latin typeface="Aptos"/>
                <a:ea typeface="Aptos"/>
                <a:cs typeface="Aptos"/>
              </a:defRPr>
            </a:lvl8pPr>
            <a:lvl9pPr algn="l">
              <a:defRPr sz="4200" b="1">
                <a:solidFill>
                  <a:srgbClr val="3B2B2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4200" b="1">
                <a:solidFill>
                  <a:srgbClr val="3B2B20"/>
                </a:solidFill>
                <a:latin typeface="Aptos"/>
                <a:ea typeface="Aptos"/>
                <a:cs typeface="Aptos"/>
              </a:defRPr>
            </a:pPr>
            <a:r>
              <a:rPr sz="4200" b="1">
                <a:solidFill>
                  <a:srgbClr val="3B2B20"/>
                </a:solidFill>
                <a:latin typeface="Aptos"/>
                <a:ea typeface="Aptos"/>
                <a:cs typeface="Aptos"/>
              </a:rPr>
              <a:t>Grazie</a:t>
            </a:r>
          </a:p>
        </p:txBody>
      </p:sp>
      <p:sp>
        <p:nvSpPr>
          <p:cNvPr id="4" name="japanese-motto">
            <a:extLst xmlns:a="http://schemas.openxmlformats.org/drawingml/2006/main">
              <a:ext uri="{FF2B5EF4-FFF2-40B4-BE49-F238E27FC236}">
                <a16:creationId xmlns:a16="http://schemas.microsoft.com/office/drawing/2014/main" id="{B367998C-BD88-4F8A-8FA2-CF1FB7989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743325"/>
            <a:ext cx="4619625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 algn="l">
              <a:defRPr sz="2100" b="1">
                <a:solidFill>
                  <a:srgbClr val="B9643C"/>
                </a:solidFill>
                <a:latin typeface="Aptos"/>
                <a:ea typeface="Aptos"/>
                <a:cs typeface="Aptos"/>
              </a:defRPr>
            </a:defPPr>
            <a:lvl1pPr algn="l">
              <a:defRPr sz="2100" b="1">
                <a:solidFill>
                  <a:srgbClr val="B9643C"/>
                </a:solidFill>
                <a:latin typeface="Aptos"/>
                <a:ea typeface="Aptos"/>
                <a:cs typeface="Aptos"/>
              </a:defRPr>
            </a:lvl1pPr>
            <a:lvl2pPr algn="l">
              <a:defRPr sz="2100" b="1">
                <a:solidFill>
                  <a:srgbClr val="B9643C"/>
                </a:solidFill>
                <a:latin typeface="Aptos"/>
                <a:ea typeface="Aptos"/>
                <a:cs typeface="Aptos"/>
              </a:defRPr>
            </a:lvl2pPr>
            <a:lvl3pPr algn="l">
              <a:defRPr sz="2100" b="1">
                <a:solidFill>
                  <a:srgbClr val="B9643C"/>
                </a:solidFill>
                <a:latin typeface="Aptos"/>
                <a:ea typeface="Aptos"/>
                <a:cs typeface="Aptos"/>
              </a:defRPr>
            </a:lvl3pPr>
            <a:lvl4pPr algn="l">
              <a:defRPr sz="2100" b="1">
                <a:solidFill>
                  <a:srgbClr val="B9643C"/>
                </a:solidFill>
                <a:latin typeface="Aptos"/>
                <a:ea typeface="Aptos"/>
                <a:cs typeface="Aptos"/>
              </a:defRPr>
            </a:lvl4pPr>
            <a:lvl5pPr algn="l">
              <a:defRPr sz="2100" b="1">
                <a:solidFill>
                  <a:srgbClr val="B9643C"/>
                </a:solidFill>
                <a:latin typeface="Aptos"/>
                <a:ea typeface="Aptos"/>
                <a:cs typeface="Aptos"/>
              </a:defRPr>
            </a:lvl5pPr>
            <a:lvl6pPr algn="l">
              <a:defRPr sz="2100" b="1">
                <a:solidFill>
                  <a:srgbClr val="B9643C"/>
                </a:solidFill>
                <a:latin typeface="Aptos"/>
                <a:ea typeface="Aptos"/>
                <a:cs typeface="Aptos"/>
              </a:defRPr>
            </a:lvl6pPr>
            <a:lvl7pPr algn="l">
              <a:defRPr sz="2100" b="1">
                <a:solidFill>
                  <a:srgbClr val="B9643C"/>
                </a:solidFill>
                <a:latin typeface="Aptos"/>
                <a:ea typeface="Aptos"/>
                <a:cs typeface="Aptos"/>
              </a:defRPr>
            </a:lvl7pPr>
            <a:lvl8pPr algn="l">
              <a:defRPr sz="2100" b="1">
                <a:solidFill>
                  <a:srgbClr val="B9643C"/>
                </a:solidFill>
                <a:latin typeface="Aptos"/>
                <a:ea typeface="Aptos"/>
                <a:cs typeface="Aptos"/>
              </a:defRPr>
            </a:lvl8pPr>
            <a:lvl9pPr algn="l">
              <a:defRPr sz="2100" b="1">
                <a:solidFill>
                  <a:srgbClr val="B9643C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100" b="1">
                <a:solidFill>
                  <a:srgbClr val="B9643C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B9643C"/>
                </a:solidFill>
                <a:latin typeface="Aptos"/>
                <a:ea typeface="Aptos"/>
                <a:cs typeface="Aptos"/>
              </a:rPr>
              <a:t>Ippo zutsu, minna de mae e</a:t>
            </a:r>
          </a:p>
        </p:txBody>
      </p:sp>
      <p:sp>
        <p:nvSpPr>
          <p:cNvPr id="5" name="motto-translation">
            <a:extLst xmlns:a="http://schemas.openxmlformats.org/drawingml/2006/main">
              <a:ext uri="{FF2B5EF4-FFF2-40B4-BE49-F238E27FC236}">
                <a16:creationId xmlns:a16="http://schemas.microsoft.com/office/drawing/2014/main" id="{7431DEED-5899-4AC4-ADB3-53417B3AA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7753" y="3114675"/>
            <a:ext cx="45720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 algn="l">
              <a:defRPr sz="1650">
                <a:solidFill>
                  <a:srgbClr val="80634C"/>
                </a:solidFill>
                <a:latin typeface="Aptos"/>
                <a:ea typeface="Aptos"/>
                <a:cs typeface="Aptos"/>
              </a:defRPr>
            </a:defPPr>
            <a:lvl1pPr algn="l">
              <a:defRPr sz="165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1pPr>
            <a:lvl2pPr algn="l">
              <a:defRPr sz="165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2pPr>
            <a:lvl3pPr algn="l">
              <a:defRPr sz="165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3pPr>
            <a:lvl4pPr algn="l">
              <a:defRPr sz="165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4pPr>
            <a:lvl5pPr algn="l">
              <a:defRPr sz="165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5pPr>
            <a:lvl6pPr algn="l">
              <a:defRPr sz="165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6pPr>
            <a:lvl7pPr algn="l">
              <a:defRPr sz="165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7pPr>
            <a:lvl8pPr algn="l">
              <a:defRPr sz="165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8pPr>
            <a:lvl9pPr algn="l">
              <a:defRPr sz="165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650">
                <a:solidFill>
                  <a:srgbClr val="80634C"/>
                </a:solidFill>
                <a:latin typeface="Aptos"/>
                <a:ea typeface="Aptos"/>
                <a:cs typeface="Aptos"/>
              </a:defRPr>
            </a:pPr>
            <a:r>
              <a:rPr sz="1650">
                <a:solidFill>
                  <a:srgbClr val="80634C"/>
                </a:solidFill>
                <a:latin typeface="Aptos"/>
                <a:ea typeface="Aptos"/>
                <a:cs typeface="Aptos"/>
              </a:rPr>
              <a:t>Un passo alla volta, avanti insieme.</a:t>
            </a:r>
          </a:p>
        </p:txBody>
      </p:sp>
      <p:sp>
        <p:nvSpPr>
          <p:cNvPr id="6" name="photo-credit">
            <a:extLst xmlns:a="http://schemas.openxmlformats.org/drawingml/2006/main">
              <a:ext uri="{FF2B5EF4-FFF2-40B4-BE49-F238E27FC236}">
                <a16:creationId xmlns:a16="http://schemas.microsoft.com/office/drawing/2014/main" id="{B35A8C6E-AA99-4C20-A951-01F243323D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10250" y="5657850"/>
            <a:ext cx="5619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 algn="r">
              <a:defRPr sz="900">
                <a:solidFill>
                  <a:srgbClr val="80634C"/>
                </a:solidFill>
                <a:latin typeface="Aptos"/>
                <a:ea typeface="Aptos"/>
                <a:cs typeface="Aptos"/>
              </a:defRPr>
            </a:defPPr>
            <a:lvl1pPr algn="r">
              <a:defRPr sz="90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1pPr>
            <a:lvl2pPr algn="r">
              <a:defRPr sz="90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2pPr>
            <a:lvl3pPr algn="r">
              <a:defRPr sz="90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3pPr>
            <a:lvl4pPr algn="r">
              <a:defRPr sz="90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4pPr>
            <a:lvl5pPr algn="r">
              <a:defRPr sz="90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5pPr>
            <a:lvl6pPr algn="r">
              <a:defRPr sz="90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6pPr>
            <a:lvl7pPr algn="r">
              <a:defRPr sz="90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7pPr>
            <a:lvl8pPr algn="r">
              <a:defRPr sz="90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8pPr>
            <a:lvl9pPr algn="r">
              <a:defRPr sz="900">
                <a:solidFill>
                  <a:srgbClr val="80634C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r">
              <a:defRPr sz="900">
                <a:solidFill>
                  <a:srgbClr val="80634C"/>
                </a:solidFill>
                <a:latin typeface="Aptos"/>
                <a:ea typeface="Aptos"/>
                <a:cs typeface="Aptos"/>
              </a:defRPr>
            </a:pPr>
            <a:r>
              <a:rPr sz="900">
                <a:solidFill>
                  <a:srgbClr val="80634C"/>
                </a:solidFill>
                <a:latin typeface="Aptos"/>
                <a:ea typeface="Aptos"/>
                <a:cs typeface="Aptos"/>
              </a:rPr>
              <a:t>Foto: Corriere della Sera, InVisibili (2022)</a:t>
            </a:r>
          </a:p>
        </p:txBody>
      </p:sp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F12B5D0-BFD7-48D4-9CA6-73DAC50B752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8cf8cfc077047c0"/>
          <a:stretch xmlns:a="http://schemas.openxmlformats.org/drawingml/2006/main"/>
        </p:blipFill>
        <p:spPr>
          <a:xfrm xmlns:a="http://schemas.openxmlformats.org/drawingml/2006/main">
            <a:off x="10184940" y="133350"/>
            <a:ext cx="1285875" cy="1285875"/>
          </a:xfrm>
          <a:prstGeom xmlns:a="http://schemas.openxmlformats.org/drawingml/2006/main" prst="rect">
            <a:avLst/>
          </a:prstGeom>
        </p:spPr>
      </p:pic>
      <p:sp>
        <p:nvSpPr>
          <p:cNvPr id="8" name="japanese-motto-script">
            <a:extLst xmlns:a="http://schemas.openxmlformats.org/drawingml/2006/main">
              <a:ext uri="{FF2B5EF4-FFF2-40B4-BE49-F238E27FC236}">
                <a16:creationId xmlns:a16="http://schemas.microsoft.com/office/drawing/2014/main" id="{9A6356D0-2C97-45CB-AC57-0B9ACA860D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7753" y="4486275"/>
            <a:ext cx="46672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/>
          <a:lstStyle xmlns:a="http://schemas.openxmlformats.org/drawingml/2006/main">
            <a:defPPr algn="l">
              <a:defRPr sz="2100" b="1">
                <a:solidFill>
                  <a:srgbClr val="B9643C"/>
                </a:solidFill>
                <a:latin typeface="Yu Gothic"/>
                <a:ea typeface="Yu Gothic"/>
                <a:cs typeface="Yu Gothic"/>
              </a:defRPr>
            </a:defPPr>
            <a:lvl1pPr algn="l">
              <a:defRPr sz="2100" b="1">
                <a:solidFill>
                  <a:srgbClr val="B9643C"/>
                </a:solidFill>
                <a:latin typeface="Yu Gothic"/>
                <a:ea typeface="Yu Gothic"/>
                <a:cs typeface="Yu Gothic"/>
              </a:defRPr>
            </a:lvl1pPr>
            <a:lvl2pPr algn="l">
              <a:defRPr sz="2100" b="1">
                <a:solidFill>
                  <a:srgbClr val="B9643C"/>
                </a:solidFill>
                <a:latin typeface="Yu Gothic"/>
                <a:ea typeface="Yu Gothic"/>
                <a:cs typeface="Yu Gothic"/>
              </a:defRPr>
            </a:lvl2pPr>
            <a:lvl3pPr algn="l">
              <a:defRPr sz="2100" b="1">
                <a:solidFill>
                  <a:srgbClr val="B9643C"/>
                </a:solidFill>
                <a:latin typeface="Yu Gothic"/>
                <a:ea typeface="Yu Gothic"/>
                <a:cs typeface="Yu Gothic"/>
              </a:defRPr>
            </a:lvl3pPr>
            <a:lvl4pPr algn="l">
              <a:defRPr sz="2100" b="1">
                <a:solidFill>
                  <a:srgbClr val="B9643C"/>
                </a:solidFill>
                <a:latin typeface="Yu Gothic"/>
                <a:ea typeface="Yu Gothic"/>
                <a:cs typeface="Yu Gothic"/>
              </a:defRPr>
            </a:lvl4pPr>
            <a:lvl5pPr algn="l">
              <a:defRPr sz="2100" b="1">
                <a:solidFill>
                  <a:srgbClr val="B9643C"/>
                </a:solidFill>
                <a:latin typeface="Yu Gothic"/>
                <a:ea typeface="Yu Gothic"/>
                <a:cs typeface="Yu Gothic"/>
              </a:defRPr>
            </a:lvl5pPr>
            <a:lvl6pPr algn="l">
              <a:defRPr sz="2100" b="1">
                <a:solidFill>
                  <a:srgbClr val="B9643C"/>
                </a:solidFill>
                <a:latin typeface="Yu Gothic"/>
                <a:ea typeface="Yu Gothic"/>
                <a:cs typeface="Yu Gothic"/>
              </a:defRPr>
            </a:lvl6pPr>
            <a:lvl7pPr algn="l">
              <a:defRPr sz="2100" b="1">
                <a:solidFill>
                  <a:srgbClr val="B9643C"/>
                </a:solidFill>
                <a:latin typeface="Yu Gothic"/>
                <a:ea typeface="Yu Gothic"/>
                <a:cs typeface="Yu Gothic"/>
              </a:defRPr>
            </a:lvl7pPr>
            <a:lvl8pPr algn="l">
              <a:defRPr sz="2100" b="1">
                <a:solidFill>
                  <a:srgbClr val="B9643C"/>
                </a:solidFill>
                <a:latin typeface="Yu Gothic"/>
                <a:ea typeface="Yu Gothic"/>
                <a:cs typeface="Yu Gothic"/>
              </a:defRPr>
            </a:lvl8pPr>
            <a:lvl9pPr algn="l">
              <a:defRPr sz="2100" b="1">
                <a:solidFill>
                  <a:srgbClr val="B9643C"/>
                </a:solidFill>
                <a:latin typeface="Yu Gothic"/>
                <a:ea typeface="Yu Gothic"/>
                <a:cs typeface="Yu Gothic"/>
              </a:defRPr>
            </a:lvl9pPr>
          </a:lstStyle>
          <a:p xmlns:a="http://schemas.openxmlformats.org/drawingml/2006/main">
            <a:pPr algn="l">
              <a:defRPr sz="2100" b="1">
                <a:solidFill>
                  <a:srgbClr val="B9643C"/>
                </a:solidFill>
                <a:latin typeface="Yu Gothic"/>
                <a:ea typeface="Yu Gothic"/>
                <a:cs typeface="Yu Gothic"/>
              </a:defRPr>
            </a:pPr>
            <a:r>
              <a:rPr sz="2100" b="1">
                <a:solidFill>
                  <a:srgbClr val="B9643C"/>
                </a:solidFill>
                <a:latin typeface="Yu Gothic"/>
                <a:ea typeface="Yu Gothic"/>
                <a:cs typeface="Yu Gothic"/>
              </a:rPr>
              <a:t/>
            </a:r>
          </a:p>
        </p:txBody>
      </p:sp>
      <p:pic>
        <p:nvPicPr>
          <p:cNvPr id="9" name="japanese-motto-script-image">
            <a:extLst xmlns:a="http://schemas.openxmlformats.org/drawingml/2006/main">
              <a:ext uri="{FF2B5EF4-FFF2-40B4-BE49-F238E27FC236}">
                <a16:creationId xmlns:a16="http://schemas.microsoft.com/office/drawing/2014/main" id="{B78B2B77-369C-44A3-AADA-1F85D83667A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f85adebadc64187"/>
          <a:srcRect xmlns:a="http://schemas.openxmlformats.org/drawingml/2006/main" l="0" t="29184" r="0" b="2918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19150" y="4705350"/>
            <a:ext cx="4667250" cy="6477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81479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2026-10-29T11:11:26.6790000Z</dcterms:created>
  <dcterms:modified xsi:type="dcterms:W3CDTF">2026-10-29T11:11:26.6790000Z</dcterms:modified>
</coreProperties>
</file>