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6" r:id="rId2"/>
  </p:sldMasterIdLst>
  <p:notesMasterIdLst>
    <p:notesMasterId r:id="rId29"/>
  </p:notesMasterIdLst>
  <p:sldIdLst>
    <p:sldId id="277" r:id="rId3"/>
    <p:sldId id="256" r:id="rId4"/>
    <p:sldId id="278" r:id="rId5"/>
    <p:sldId id="279" r:id="rId6"/>
    <p:sldId id="269" r:id="rId7"/>
    <p:sldId id="257" r:id="rId8"/>
    <p:sldId id="280" r:id="rId9"/>
    <p:sldId id="286" r:id="rId10"/>
    <p:sldId id="281" r:id="rId11"/>
    <p:sldId id="283" r:id="rId12"/>
    <p:sldId id="285" r:id="rId13"/>
    <p:sldId id="270" r:id="rId14"/>
    <p:sldId id="273" r:id="rId15"/>
    <p:sldId id="274" r:id="rId16"/>
    <p:sldId id="275" r:id="rId17"/>
    <p:sldId id="287" r:id="rId18"/>
    <p:sldId id="288" r:id="rId19"/>
    <p:sldId id="289" r:id="rId20"/>
    <p:sldId id="290" r:id="rId21"/>
    <p:sldId id="291" r:id="rId22"/>
    <p:sldId id="292" r:id="rId23"/>
    <p:sldId id="293" r:id="rId24"/>
    <p:sldId id="294" r:id="rId25"/>
    <p:sldId id="295" r:id="rId26"/>
    <p:sldId id="296" r:id="rId27"/>
    <p:sldId id="297" r:id="rId28"/>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171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it-IT"/>
  <c:roundedCorners val="1"/>
  <c:style val="2"/>
  <c:chart>
    <c:title>
      <c:tx>
        <c:rich>
          <a:bodyPr/>
          <a:lstStyle/>
          <a:p>
            <a:r>
              <a:rPr lang="it-IT" sz="1800" b="1" dirty="0" smtClean="0">
                <a:solidFill>
                  <a:srgbClr val="333333"/>
                </a:solidFill>
                <a:latin typeface="Arial"/>
                <a:ea typeface="Arial"/>
                <a:cs typeface="Arial"/>
              </a:rPr>
              <a:t>% MMG </a:t>
            </a:r>
            <a:r>
              <a:rPr lang="it-IT" sz="1800" b="1" dirty="0">
                <a:solidFill>
                  <a:srgbClr val="333333"/>
                </a:solidFill>
                <a:latin typeface="Arial"/>
                <a:ea typeface="Arial"/>
                <a:cs typeface="Arial"/>
              </a:rPr>
              <a:t>con oltre 1.500 assistiti</a:t>
            </a:r>
          </a:p>
        </c:rich>
      </c:tx>
      <c:overlay val="0"/>
    </c:title>
    <c:autoTitleDeleted val="0"/>
    <c:plotArea>
      <c:layout/>
      <c:barChart>
        <c:barDir val="col"/>
        <c:grouping val="clustered"/>
        <c:varyColors val="0"/>
        <c:ser>
          <c:idx val="0"/>
          <c:order val="0"/>
          <c:tx>
            <c:v>Quota percentuale</c:v>
          </c:tx>
          <c:spPr>
            <a:solidFill>
              <a:srgbClr val="005F99"/>
            </a:solidFill>
          </c:spPr>
          <c:invertIfNegative val="0"/>
          <c:dLbls>
            <c:dLbl>
              <c:idx val="0"/>
              <c:tx>
                <c:rich>
                  <a:bodyPr/>
                  <a:lstStyle/>
                  <a:p>
                    <a:r>
                      <a:rPr lang="en-US"/>
                      <a:t>28,0%</a:t>
                    </a:r>
                  </a:p>
                </c:rich>
              </c:tx>
              <c:showLegendKey val="1"/>
              <c:showVal val="1"/>
              <c:showCatName val="1"/>
              <c:showSerName val="1"/>
              <c:showPercent val="1"/>
              <c:showBubbleSize val="1"/>
              <c:extLst>
                <c:ext xmlns:c15="http://schemas.microsoft.com/office/drawing/2012/chart" uri="{CE6537A1-D6FC-4f65-9D91-7224C49458BB}"/>
                <c:ext xmlns:c16="http://schemas.microsoft.com/office/drawing/2014/chart" uri="{C3380CC4-5D6E-409C-BE32-E72D297353CC}">
                  <c16:uniqueId val="{00000000-2952-4496-A579-991B9742CE5B}"/>
                </c:ext>
              </c:extLst>
            </c:dLbl>
            <c:dLbl>
              <c:idx val="1"/>
              <c:tx>
                <c:rich>
                  <a:bodyPr/>
                  <a:lstStyle/>
                  <a:p>
                    <a:r>
                      <a:rPr lang="en-US"/>
                      <a:t>54,5%</a:t>
                    </a:r>
                  </a:p>
                </c:rich>
              </c:tx>
              <c:showLegendKey val="1"/>
              <c:showVal val="1"/>
              <c:showCatName val="1"/>
              <c:showSerName val="1"/>
              <c:showPercent val="1"/>
              <c:showBubbleSize val="1"/>
              <c:extLst>
                <c:ext xmlns:c15="http://schemas.microsoft.com/office/drawing/2012/chart" uri="{CE6537A1-D6FC-4f65-9D91-7224C49458BB}"/>
                <c:ext xmlns:c16="http://schemas.microsoft.com/office/drawing/2014/chart" uri="{C3380CC4-5D6E-409C-BE32-E72D297353CC}">
                  <c16:uniqueId val="{00000001-2952-4496-A579-991B9742CE5B}"/>
                </c:ext>
              </c:extLst>
            </c:dLbl>
            <c:spPr>
              <a:noFill/>
              <a:ln>
                <a:noFill/>
              </a:ln>
              <a:effectLst/>
            </c:spPr>
            <c:showLegendKey val="1"/>
            <c:showVal val="1"/>
            <c:showCatName val="1"/>
            <c:showSerName val="1"/>
            <c:showPercent val="1"/>
            <c:showBubbleSize val="1"/>
            <c:showLeaderLines val="0"/>
            <c:extLst>
              <c:ext xmlns:c15="http://schemas.microsoft.com/office/drawing/2012/chart" uri="{CE6537A1-D6FC-4f65-9D91-7224C49458BB}">
                <c15:showLeaderLines val="0"/>
              </c:ext>
            </c:extLst>
          </c:dLbls>
          <c:cat>
            <c:numLit>
              <c:formatCode>General</c:formatCode>
              <c:ptCount val="2"/>
              <c:pt idx="0">
                <c:v>2014</c:v>
              </c:pt>
              <c:pt idx="1">
                <c:v>2024</c:v>
              </c:pt>
            </c:numLit>
          </c:cat>
          <c:val>
            <c:numLit>
              <c:formatCode>0.0"%"</c:formatCode>
              <c:ptCount val="2"/>
              <c:pt idx="0">
                <c:v>28</c:v>
              </c:pt>
              <c:pt idx="1">
                <c:v>54.5</c:v>
              </c:pt>
            </c:numLit>
          </c:val>
          <c:extLst>
            <c:ext xmlns:c16="http://schemas.microsoft.com/office/drawing/2014/chart" uri="{C3380CC4-5D6E-409C-BE32-E72D297353CC}">
              <c16:uniqueId val="{00000002-2952-4496-A579-991B9742CE5B}"/>
            </c:ext>
          </c:extLst>
        </c:ser>
        <c:dLbls>
          <c:dLblPos val="outEnd"/>
          <c:showLegendKey val="0"/>
          <c:showVal val="1"/>
          <c:showCatName val="0"/>
          <c:showSerName val="0"/>
          <c:showPercent val="0"/>
          <c:showBubbleSize val="0"/>
        </c:dLbls>
        <c:gapWidth val="180"/>
        <c:axId val="48650112"/>
        <c:axId val="48672768"/>
      </c:barChart>
      <c:catAx>
        <c:axId val="48650112"/>
        <c:scaling>
          <c:orientation val="minMax"/>
        </c:scaling>
        <c:delete val="0"/>
        <c:axPos val="b"/>
        <c:numFmt formatCode="General" sourceLinked="1"/>
        <c:majorTickMark val="none"/>
        <c:minorTickMark val="none"/>
        <c:tickLblPos val="nextTo"/>
        <c:spPr>
          <a:ln w="9525">
            <a:solidFill>
              <a:srgbClr val="999999"/>
            </a:solidFill>
            <a:prstDash val="solid"/>
          </a:ln>
        </c:spPr>
        <c:txPr>
          <a:bodyPr anchorCtr="1"/>
          <a:lstStyle/>
          <a:p>
            <a:pPr>
              <a:defRPr sz="1725">
                <a:solidFill>
                  <a:srgbClr val="333333"/>
                </a:solidFill>
                <a:latin typeface="Arial"/>
                <a:ea typeface="Arial"/>
                <a:cs typeface="Arial"/>
              </a:defRPr>
            </a:pPr>
            <a:endParaRPr lang="it-IT"/>
          </a:p>
        </c:txPr>
        <c:crossAx val="48672768"/>
        <c:crosses val="autoZero"/>
        <c:auto val="1"/>
        <c:lblAlgn val="ctr"/>
        <c:lblOffset val="100"/>
        <c:noMultiLvlLbl val="1"/>
      </c:catAx>
      <c:valAx>
        <c:axId val="48672768"/>
        <c:scaling>
          <c:orientation val="minMax"/>
          <c:max val="80"/>
          <c:min val="0"/>
        </c:scaling>
        <c:delete val="0"/>
        <c:axPos val="l"/>
        <c:majorGridlines>
          <c:spPr>
            <a:ln w="9525">
              <a:solidFill>
                <a:srgbClr val="DDDDDD"/>
              </a:solidFill>
              <a:prstDash val="solid"/>
            </a:ln>
          </c:spPr>
        </c:majorGridlines>
        <c:numFmt formatCode="0.0&quot;%&quot;" sourceLinked="1"/>
        <c:majorTickMark val="none"/>
        <c:minorTickMark val="none"/>
        <c:tickLblPos val="nextTo"/>
        <c:spPr>
          <a:ln w="9525">
            <a:solidFill>
              <a:srgbClr val="D4D4D4"/>
            </a:solidFill>
            <a:prstDash val="solid"/>
          </a:ln>
        </c:spPr>
        <c:txPr>
          <a:bodyPr anchorCtr="1"/>
          <a:lstStyle/>
          <a:p>
            <a:pPr>
              <a:defRPr sz="1350">
                <a:solidFill>
                  <a:srgbClr val="555555"/>
                </a:solidFill>
                <a:latin typeface="Arial"/>
                <a:ea typeface="Arial"/>
                <a:cs typeface="Arial"/>
              </a:defRPr>
            </a:pPr>
            <a:endParaRPr lang="it-IT"/>
          </a:p>
        </c:txPr>
        <c:crossAx val="48650112"/>
        <c:crosses val="autoZero"/>
        <c:crossBetween val="between"/>
        <c:majorUnit val="20"/>
      </c:valAx>
      <c:spPr>
        <a:solidFill>
          <a:srgbClr val="FFFFFF"/>
        </a:solidFill>
        <a:ln w="0">
          <a:noFill/>
          <a:prstDash val="solid"/>
        </a:ln>
      </c:spPr>
    </c:plotArea>
    <c:plotVisOnly val="1"/>
    <c:dispBlanksAs val="zero"/>
    <c:showDLblsOverMax val="1"/>
  </c:chart>
  <c:spPr>
    <a:solidFill>
      <a:srgbClr val="FFFFFF"/>
    </a:solidFill>
    <a:ln w="0">
      <a:noFill/>
      <a:prstDash val="solid"/>
    </a:ln>
  </c:spPr>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it-IT"/>
  <c:roundedCorners val="1"/>
  <c:style val="2"/>
  <c:chart>
    <c:title>
      <c:tx>
        <c:rich>
          <a:bodyPr/>
          <a:lstStyle/>
          <a:p>
            <a:r>
              <a:rPr lang="it-IT" sz="1800" b="1">
                <a:solidFill>
                  <a:srgbClr val="333333"/>
                </a:solidFill>
                <a:latin typeface="Arial"/>
                <a:ea typeface="Arial"/>
                <a:cs typeface="Arial"/>
              </a:rPr>
              <a:t>Rinuncia a visite o accertamenti necessari</a:t>
            </a:r>
          </a:p>
        </c:rich>
      </c:tx>
      <c:overlay val="0"/>
    </c:title>
    <c:autoTitleDeleted val="0"/>
    <c:plotArea>
      <c:layout/>
      <c:barChart>
        <c:barDir val="col"/>
        <c:grouping val="clustered"/>
        <c:varyColors val="0"/>
        <c:ser>
          <c:idx val="0"/>
          <c:order val="0"/>
          <c:tx>
            <c:v>Quota percentuale</c:v>
          </c:tx>
          <c:spPr>
            <a:solidFill>
              <a:srgbClr val="005F99"/>
            </a:solidFill>
          </c:spPr>
          <c:invertIfNegative val="0"/>
          <c:dLbls>
            <c:dLbl>
              <c:idx val="0"/>
              <c:tx>
                <c:rich>
                  <a:bodyPr/>
                  <a:lstStyle/>
                  <a:p>
                    <a:r>
                      <a:rPr lang="en-US"/>
                      <a:t>7,6%</a:t>
                    </a:r>
                  </a:p>
                </c:rich>
              </c:tx>
              <c:showLegendKey val="1"/>
              <c:showVal val="1"/>
              <c:showCatName val="1"/>
              <c:showSerName val="1"/>
              <c:showPercent val="1"/>
              <c:showBubbleSize val="1"/>
              <c:extLst>
                <c:ext xmlns:c15="http://schemas.microsoft.com/office/drawing/2012/chart" uri="{CE6537A1-D6FC-4f65-9D91-7224C49458BB}"/>
                <c:ext xmlns:c16="http://schemas.microsoft.com/office/drawing/2014/chart" uri="{C3380CC4-5D6E-409C-BE32-E72D297353CC}">
                  <c16:uniqueId val="{00000000-7E6D-4100-BDBE-36F203DCA8C2}"/>
                </c:ext>
              </c:extLst>
            </c:dLbl>
            <c:dLbl>
              <c:idx val="1"/>
              <c:tx>
                <c:rich>
                  <a:bodyPr/>
                  <a:lstStyle/>
                  <a:p>
                    <a:r>
                      <a:rPr lang="en-US"/>
                      <a:t>9,9%</a:t>
                    </a:r>
                  </a:p>
                </c:rich>
              </c:tx>
              <c:showLegendKey val="1"/>
              <c:showVal val="1"/>
              <c:showCatName val="1"/>
              <c:showSerName val="1"/>
              <c:showPercent val="1"/>
              <c:showBubbleSize val="1"/>
              <c:extLst>
                <c:ext xmlns:c15="http://schemas.microsoft.com/office/drawing/2012/chart" uri="{CE6537A1-D6FC-4f65-9D91-7224C49458BB}"/>
                <c:ext xmlns:c16="http://schemas.microsoft.com/office/drawing/2014/chart" uri="{C3380CC4-5D6E-409C-BE32-E72D297353CC}">
                  <c16:uniqueId val="{00000001-7E6D-4100-BDBE-36F203DCA8C2}"/>
                </c:ext>
              </c:extLst>
            </c:dLbl>
            <c:dLbl>
              <c:idx val="2"/>
              <c:tx>
                <c:rich>
                  <a:bodyPr/>
                  <a:lstStyle/>
                  <a:p>
                    <a:r>
                      <a:rPr lang="en-US"/>
                      <a:t>9,6%</a:t>
                    </a:r>
                  </a:p>
                </c:rich>
              </c:tx>
              <c:showLegendKey val="1"/>
              <c:showVal val="1"/>
              <c:showCatName val="1"/>
              <c:showSerName val="1"/>
              <c:showPercent val="1"/>
              <c:showBubbleSize val="1"/>
              <c:extLst>
                <c:ext xmlns:c15="http://schemas.microsoft.com/office/drawing/2012/chart" uri="{CE6537A1-D6FC-4f65-9D91-7224C49458BB}"/>
                <c:ext xmlns:c16="http://schemas.microsoft.com/office/drawing/2014/chart" uri="{C3380CC4-5D6E-409C-BE32-E72D297353CC}">
                  <c16:uniqueId val="{00000002-7E6D-4100-BDBE-36F203DCA8C2}"/>
                </c:ext>
              </c:extLst>
            </c:dLbl>
            <c:spPr>
              <a:noFill/>
              <a:ln>
                <a:noFill/>
              </a:ln>
              <a:effectLst/>
            </c:spPr>
            <c:showLegendKey val="1"/>
            <c:showVal val="1"/>
            <c:showCatName val="1"/>
            <c:showSerName val="1"/>
            <c:showPercent val="1"/>
            <c:showBubbleSize val="1"/>
            <c:showLeaderLines val="0"/>
            <c:extLst>
              <c:ext xmlns:c15="http://schemas.microsoft.com/office/drawing/2012/chart" uri="{CE6537A1-D6FC-4f65-9D91-7224C49458BB}">
                <c15:showLeaderLines val="0"/>
              </c:ext>
            </c:extLst>
          </c:dLbls>
          <c:cat>
            <c:numLit>
              <c:formatCode>General</c:formatCode>
              <c:ptCount val="3"/>
              <c:pt idx="0">
                <c:v>2023</c:v>
              </c:pt>
              <c:pt idx="1">
                <c:v>2024</c:v>
              </c:pt>
              <c:pt idx="2">
                <c:v>2025</c:v>
              </c:pt>
            </c:numLit>
          </c:cat>
          <c:val>
            <c:numLit>
              <c:formatCode>0.0"%"</c:formatCode>
              <c:ptCount val="3"/>
              <c:pt idx="0">
                <c:v>7.6</c:v>
              </c:pt>
              <c:pt idx="1">
                <c:v>9.9</c:v>
              </c:pt>
              <c:pt idx="2">
                <c:v>9.6</c:v>
              </c:pt>
            </c:numLit>
          </c:val>
          <c:extLst>
            <c:ext xmlns:c16="http://schemas.microsoft.com/office/drawing/2014/chart" uri="{C3380CC4-5D6E-409C-BE32-E72D297353CC}">
              <c16:uniqueId val="{00000003-7E6D-4100-BDBE-36F203DCA8C2}"/>
            </c:ext>
          </c:extLst>
        </c:ser>
        <c:dLbls>
          <c:dLblPos val="outEnd"/>
          <c:showLegendKey val="0"/>
          <c:showVal val="1"/>
          <c:showCatName val="0"/>
          <c:showSerName val="0"/>
          <c:showPercent val="0"/>
          <c:showBubbleSize val="0"/>
        </c:dLbls>
        <c:gapWidth val="180"/>
        <c:axId val="48650112"/>
        <c:axId val="48672768"/>
      </c:barChart>
      <c:catAx>
        <c:axId val="48650112"/>
        <c:scaling>
          <c:orientation val="minMax"/>
        </c:scaling>
        <c:delete val="0"/>
        <c:axPos val="b"/>
        <c:numFmt formatCode="General" sourceLinked="1"/>
        <c:majorTickMark val="none"/>
        <c:minorTickMark val="none"/>
        <c:tickLblPos val="nextTo"/>
        <c:spPr>
          <a:ln w="9525">
            <a:solidFill>
              <a:srgbClr val="999999"/>
            </a:solidFill>
            <a:prstDash val="solid"/>
          </a:ln>
        </c:spPr>
        <c:txPr>
          <a:bodyPr anchorCtr="1"/>
          <a:lstStyle/>
          <a:p>
            <a:pPr>
              <a:defRPr sz="1725">
                <a:solidFill>
                  <a:srgbClr val="333333"/>
                </a:solidFill>
                <a:latin typeface="Arial"/>
                <a:ea typeface="Arial"/>
                <a:cs typeface="Arial"/>
              </a:defRPr>
            </a:pPr>
            <a:endParaRPr lang="it-IT"/>
          </a:p>
        </c:txPr>
        <c:crossAx val="48672768"/>
        <c:crosses val="autoZero"/>
        <c:auto val="1"/>
        <c:lblAlgn val="ctr"/>
        <c:lblOffset val="100"/>
        <c:noMultiLvlLbl val="1"/>
      </c:catAx>
      <c:valAx>
        <c:axId val="48672768"/>
        <c:scaling>
          <c:orientation val="minMax"/>
          <c:max val="15"/>
          <c:min val="0"/>
        </c:scaling>
        <c:delete val="0"/>
        <c:axPos val="l"/>
        <c:majorGridlines>
          <c:spPr>
            <a:ln w="9525">
              <a:solidFill>
                <a:srgbClr val="DDDDDD"/>
              </a:solidFill>
              <a:prstDash val="solid"/>
            </a:ln>
          </c:spPr>
        </c:majorGridlines>
        <c:numFmt formatCode="0.0&quot;%&quot;" sourceLinked="1"/>
        <c:majorTickMark val="none"/>
        <c:minorTickMark val="none"/>
        <c:tickLblPos val="nextTo"/>
        <c:spPr>
          <a:ln w="9525">
            <a:solidFill>
              <a:srgbClr val="D4D4D4"/>
            </a:solidFill>
            <a:prstDash val="solid"/>
          </a:ln>
        </c:spPr>
        <c:txPr>
          <a:bodyPr anchorCtr="1"/>
          <a:lstStyle/>
          <a:p>
            <a:pPr>
              <a:defRPr sz="1350">
                <a:solidFill>
                  <a:srgbClr val="555555"/>
                </a:solidFill>
                <a:latin typeface="Arial"/>
                <a:ea typeface="Arial"/>
                <a:cs typeface="Arial"/>
              </a:defRPr>
            </a:pPr>
            <a:endParaRPr lang="it-IT"/>
          </a:p>
        </c:txPr>
        <c:crossAx val="48650112"/>
        <c:crosses val="autoZero"/>
        <c:crossBetween val="between"/>
        <c:majorUnit val="5"/>
      </c:valAx>
      <c:spPr>
        <a:solidFill>
          <a:srgbClr val="FFFFFF"/>
        </a:solidFill>
        <a:ln w="0">
          <a:noFill/>
          <a:prstDash val="solid"/>
        </a:ln>
      </c:spPr>
    </c:plotArea>
    <c:plotVisOnly val="1"/>
    <c:dispBlanksAs val="zero"/>
    <c:showDLblsOverMax val="1"/>
  </c:chart>
  <c:spPr>
    <a:solidFill>
      <a:srgbClr val="FFFFFF"/>
    </a:solidFill>
    <a:ln w="0">
      <a:noFill/>
      <a:prstDash val="solid"/>
    </a:ln>
  </c:spPr>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it-IT"/>
  <c:roundedCorners val="1"/>
  <c:style val="2"/>
  <c:chart>
    <c:autoTitleDeleted val="1"/>
    <c:plotArea>
      <c:layout/>
      <c:barChart>
        <c:barDir val="bar"/>
        <c:grouping val="clustered"/>
        <c:varyColors val="0"/>
        <c:ser>
          <c:idx val="0"/>
          <c:order val="0"/>
          <c:tx>
            <c:v>Case con servizio dichiarato</c:v>
          </c:tx>
          <c:spPr>
            <a:solidFill>
              <a:srgbClr val="005F99"/>
            </a:solidFill>
          </c:spPr>
          <c:invertIfNegative val="1"/>
          <c:dPt>
            <c:idx val="0"/>
            <c:invertIfNegative val="1"/>
            <c:bubble3D val="0"/>
            <c:extLst>
              <c:ext xmlns:c16="http://schemas.microsoft.com/office/drawing/2014/chart" uri="{C3380CC4-5D6E-409C-BE32-E72D297353CC}">
                <c16:uniqueId val="{00000001-4039-46CB-8065-0CCCF6855D11}"/>
              </c:ext>
            </c:extLst>
          </c:dPt>
          <c:dPt>
            <c:idx val="1"/>
            <c:invertIfNegative val="1"/>
            <c:bubble3D val="0"/>
            <c:spPr>
              <a:solidFill>
                <a:srgbClr val="1E77B1"/>
              </a:solidFill>
            </c:spPr>
            <c:extLst>
              <c:ext xmlns:c16="http://schemas.microsoft.com/office/drawing/2014/chart" uri="{C3380CC4-5D6E-409C-BE32-E72D297353CC}">
                <c16:uniqueId val="{00000003-4039-46CB-8065-0CCCF6855D11}"/>
              </c:ext>
            </c:extLst>
          </c:dPt>
          <c:dPt>
            <c:idx val="2"/>
            <c:invertIfNegative val="1"/>
            <c:bubble3D val="0"/>
            <c:spPr>
              <a:solidFill>
                <a:srgbClr val="046FA8"/>
              </a:solidFill>
            </c:spPr>
            <c:extLst>
              <c:ext xmlns:c16="http://schemas.microsoft.com/office/drawing/2014/chart" uri="{C3380CC4-5D6E-409C-BE32-E72D297353CC}">
                <c16:uniqueId val="{00000005-4039-46CB-8065-0CCCF6855D11}"/>
              </c:ext>
            </c:extLst>
          </c:dPt>
          <c:dPt>
            <c:idx val="3"/>
            <c:invertIfNegative val="1"/>
            <c:bubble3D val="0"/>
            <c:spPr>
              <a:solidFill>
                <a:srgbClr val="3989B8"/>
              </a:solidFill>
            </c:spPr>
            <c:extLst>
              <c:ext xmlns:c16="http://schemas.microsoft.com/office/drawing/2014/chart" uri="{C3380CC4-5D6E-409C-BE32-E72D297353CC}">
                <c16:uniqueId val="{00000007-4039-46CB-8065-0CCCF6855D11}"/>
              </c:ext>
            </c:extLst>
          </c:dPt>
          <c:dPt>
            <c:idx val="4"/>
            <c:invertIfNegative val="1"/>
            <c:bubble3D val="0"/>
            <c:spPr>
              <a:solidFill>
                <a:srgbClr val="1D68A0"/>
              </a:solidFill>
            </c:spPr>
            <c:extLst>
              <c:ext xmlns:c16="http://schemas.microsoft.com/office/drawing/2014/chart" uri="{C3380CC4-5D6E-409C-BE32-E72D297353CC}">
                <c16:uniqueId val="{00000009-4039-46CB-8065-0CCCF6855D11}"/>
              </c:ext>
            </c:extLst>
          </c:dPt>
          <c:dLbls>
            <c:spPr>
              <a:noFill/>
              <a:ln>
                <a:noFill/>
              </a:ln>
              <a:effectLst/>
            </c:spPr>
            <c:txPr>
              <a:bodyPr anchorCtr="1"/>
              <a:lstStyle/>
              <a:p>
                <a:pPr>
                  <a:defRPr sz="1275" b="1">
                    <a:solidFill>
                      <a:srgbClr val="242424"/>
                    </a:solidFill>
                  </a:defRPr>
                </a:pPr>
                <a:endParaRPr lang="it-IT"/>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Lit>
              <c:ptCount val="5"/>
              <c:pt idx="0">
                <c:v>Équipe multiprofessionali</c:v>
              </c:pt>
              <c:pt idx="1">
                <c:v>Servizi infermieristici</c:v>
              </c:pt>
              <c:pt idx="2">
                <c:v>Integrazione con servizi sociali</c:v>
              </c:pt>
              <c:pt idx="3">
                <c:v>Assistenza domiciliare</c:v>
              </c:pt>
              <c:pt idx="4">
                <c:v>Partecipazione comunità</c:v>
              </c:pt>
            </c:strLit>
          </c:cat>
          <c:val>
            <c:numLit>
              <c:formatCode>General</c:formatCode>
              <c:ptCount val="5"/>
              <c:pt idx="0">
                <c:v>609</c:v>
              </c:pt>
              <c:pt idx="1">
                <c:v>714</c:v>
              </c:pt>
              <c:pt idx="2">
                <c:v>697</c:v>
              </c:pt>
              <c:pt idx="3">
                <c:v>676</c:v>
              </c:pt>
              <c:pt idx="4">
                <c:v>544</c:v>
              </c:pt>
            </c:numLit>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0-A8A8-4249-BEAA-6868D79B9FDE}"/>
            </c:ext>
          </c:extLst>
        </c:ser>
        <c:dLbls>
          <c:dLblPos val="outEnd"/>
          <c:showLegendKey val="0"/>
          <c:showVal val="1"/>
          <c:showCatName val="0"/>
          <c:showSerName val="0"/>
          <c:showPercent val="0"/>
          <c:showBubbleSize val="0"/>
        </c:dLbls>
        <c:gapWidth val="45"/>
        <c:axId val="48650112"/>
        <c:axId val="48672768"/>
      </c:barChart>
      <c:catAx>
        <c:axId val="48650112"/>
        <c:scaling>
          <c:orientation val="minMax"/>
        </c:scaling>
        <c:delete val="0"/>
        <c:axPos val="l"/>
        <c:majorGridlines>
          <c:spPr>
            <a:ln w="9525">
              <a:solidFill>
                <a:srgbClr val="CECECE"/>
              </a:solidFill>
              <a:prstDash val="solid"/>
            </a:ln>
          </c:spPr>
        </c:majorGridlines>
        <c:numFmt formatCode="General" sourceLinked="1"/>
        <c:majorTickMark val="none"/>
        <c:minorTickMark val="none"/>
        <c:tickLblPos val="nextTo"/>
        <c:spPr>
          <a:ln w="9525">
            <a:solidFill>
              <a:srgbClr val="D4D4D4"/>
            </a:solidFill>
            <a:prstDash val="solid"/>
          </a:ln>
        </c:spPr>
        <c:txPr>
          <a:bodyPr anchorCtr="1"/>
          <a:lstStyle/>
          <a:p>
            <a:pPr>
              <a:defRPr sz="1050">
                <a:solidFill>
                  <a:srgbClr val="666666"/>
                </a:solidFill>
              </a:defRPr>
            </a:pPr>
            <a:endParaRPr lang="it-IT"/>
          </a:p>
        </c:txPr>
        <c:crossAx val="48672768"/>
        <c:crosses val="autoZero"/>
        <c:auto val="1"/>
        <c:lblAlgn val="ctr"/>
        <c:lblOffset val="100"/>
        <c:noMultiLvlLbl val="1"/>
      </c:catAx>
      <c:valAx>
        <c:axId val="48672768"/>
        <c:scaling>
          <c:orientation val="minMax"/>
        </c:scaling>
        <c:delete val="0"/>
        <c:axPos val="b"/>
        <c:numFmt formatCode="General" sourceLinked="1"/>
        <c:majorTickMark val="none"/>
        <c:minorTickMark val="none"/>
        <c:tickLblPos val="nextTo"/>
        <c:spPr>
          <a:ln w="9525">
            <a:solidFill>
              <a:srgbClr val="D4D4D4"/>
            </a:solidFill>
            <a:prstDash val="solid"/>
          </a:ln>
        </c:spPr>
        <c:txPr>
          <a:bodyPr anchorCtr="1"/>
          <a:lstStyle/>
          <a:p>
            <a:pPr>
              <a:defRPr sz="1125">
                <a:solidFill>
                  <a:srgbClr val="242424"/>
                </a:solidFill>
              </a:defRPr>
            </a:pPr>
            <a:endParaRPr lang="it-IT"/>
          </a:p>
        </c:txPr>
        <c:crossAx val="48650112"/>
        <c:crosses val="autoZero"/>
        <c:crossBetween val="between"/>
      </c:valAx>
    </c:plotArea>
    <c:plotVisOnly val="1"/>
    <c:dispBlanksAs val="zero"/>
    <c:showDLblsOverMax val="1"/>
  </c:chart>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Aprire collegandosi alla parte precedente sulle dinamiche di salute, senza ripeterla. Il problema è come i sistemi sanitari riescano a trasformare bisogni crescenti in assistenza effettiva. Il documento distingue criticità, cause e principi di riforma e preserva universalità, equità, solidarietà e sostenibilità. Non propone soluzioni immediatamente applicabili. La lettura qui adottata raggruppa i quindici principi per rispondere alla domanda sulla capacità del SSN e sulle conseguenze per la sua architettura. Le pressioni finanziarie e organizzative non sono indipendenti: risorse aggiuntive richiedono strutture in grado di utilizzarle, mentre le riorganizzazioni hanno bisogno di persone e finanziamenti. Evitare di presentare il documento come una riforma approvata o un consenso scientifico unanime.</a:t>
            </a:r>
          </a:p>
          <a:p>
            <a:endParaRPr/>
          </a:p>
          <a:p>
            <a:r>
              <a:t>Tempo indicativo: 2 minuti.</a:t>
            </a:r>
          </a:p>
          <a:p>
            <a:r>
              <a:t>Fonte: Principi per una riforma del SSN, 2025, pp. 2–3.</a:t>
            </a:r>
          </a:p>
          <a:p>
            <a:r>
              <a:t>https://cergas.unibocconi.eu/sites/default/files/media/attach/Principi%20per%20una%20riforma%20del%20SSN.pdf?VersionId=8eQrmdLvf6GpgMS9MiZelkSRFQOjO4Qv</a:t>
            </a:r>
          </a:p>
          <a:p>
            <a:endParaRPr/>
          </a:p>
          <a:p>
            <a:endParaRPr/>
          </a:p>
          <a:p>
            <a:r>
              <a:t>Presentazione estesa a 12 slide. Per mantenere una durata di 15–20 minuti, dedicare circa un minuto alla slide argomentativa e un minuto ai dati successivi.</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17936505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4201785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2779767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a:p>
            <a:r>
              <a:rPr dirty="0"/>
              <a:t>Tempo </a:t>
            </a:r>
            <a:r>
              <a:rPr dirty="0" err="1"/>
              <a:t>indicativo</a:t>
            </a:r>
            <a:r>
              <a:rPr dirty="0"/>
              <a:t>: 2 </a:t>
            </a:r>
            <a:r>
              <a:rPr dirty="0" err="1"/>
              <a:t>minuti</a:t>
            </a:r>
            <a:r>
              <a:rPr dirty="0"/>
              <a:t>.</a:t>
            </a:r>
          </a:p>
          <a:p>
            <a:r>
              <a:rPr dirty="0"/>
              <a:t>Fonte: </a:t>
            </a:r>
            <a:r>
              <a:rPr dirty="0" err="1"/>
              <a:t>Principi</a:t>
            </a:r>
            <a:r>
              <a:rPr dirty="0"/>
              <a:t> per </a:t>
            </a:r>
            <a:r>
              <a:rPr dirty="0" err="1"/>
              <a:t>una</a:t>
            </a:r>
            <a:r>
              <a:rPr dirty="0"/>
              <a:t> </a:t>
            </a:r>
            <a:r>
              <a:rPr dirty="0" err="1"/>
              <a:t>riforma</a:t>
            </a:r>
            <a:r>
              <a:rPr dirty="0"/>
              <a:t> del SSN, 2025, pp. 2–3.</a:t>
            </a:r>
          </a:p>
          <a:p>
            <a:r>
              <a:rPr dirty="0"/>
              <a:t>https://cergas.unibocconi.eu/sites/default/files/media/attach/Principi%20per%20una%20riforma%20del%20SSN.pdf?VersionId=8eQrmdLvf6GpgMS9MiZelkSRFQOjO4Qv</a:t>
            </a:r>
          </a:p>
          <a:p>
            <a:endParaRPr dirty="0"/>
          </a:p>
          <a:p>
            <a:r>
              <a:rPr dirty="0"/>
              <a:t>DATI UFFICIALI INTEGRATI</a:t>
            </a:r>
          </a:p>
          <a:p>
            <a:r>
              <a:rPr dirty="0" err="1"/>
              <a:t>Cronicità</a:t>
            </a:r>
            <a:r>
              <a:rPr dirty="0"/>
              <a:t> e non </a:t>
            </a:r>
            <a:r>
              <a:rPr dirty="0" err="1"/>
              <a:t>autosufficienza</a:t>
            </a:r>
            <a:r>
              <a:rPr dirty="0"/>
              <a:t> </a:t>
            </a:r>
            <a:r>
              <a:rPr dirty="0" err="1"/>
              <a:t>richiedono</a:t>
            </a:r>
            <a:r>
              <a:rPr dirty="0"/>
              <a:t> </a:t>
            </a:r>
            <a:r>
              <a:rPr dirty="0" err="1"/>
              <a:t>continuità</a:t>
            </a:r>
            <a:r>
              <a:rPr dirty="0"/>
              <a:t> </a:t>
            </a:r>
            <a:r>
              <a:rPr dirty="0" err="1"/>
              <a:t>assistenziale</a:t>
            </a:r>
            <a:r>
              <a:rPr dirty="0"/>
              <a:t>. Il </a:t>
            </a:r>
            <a:r>
              <a:rPr dirty="0" err="1"/>
              <a:t>carico</a:t>
            </a:r>
            <a:r>
              <a:rPr dirty="0"/>
              <a:t> </a:t>
            </a:r>
            <a:r>
              <a:rPr dirty="0" err="1"/>
              <a:t>dei</a:t>
            </a:r>
            <a:r>
              <a:rPr dirty="0"/>
              <a:t> MMG </a:t>
            </a:r>
            <a:r>
              <a:rPr dirty="0" err="1"/>
              <a:t>documenta</a:t>
            </a:r>
            <a:r>
              <a:rPr dirty="0"/>
              <a:t> </a:t>
            </a:r>
            <a:r>
              <a:rPr dirty="0" err="1"/>
              <a:t>una</a:t>
            </a:r>
            <a:r>
              <a:rPr dirty="0"/>
              <a:t> </a:t>
            </a:r>
            <a:r>
              <a:rPr dirty="0" err="1"/>
              <a:t>pressione</a:t>
            </a:r>
            <a:r>
              <a:rPr dirty="0"/>
              <a:t> </a:t>
            </a:r>
            <a:r>
              <a:rPr dirty="0" err="1"/>
              <a:t>organizzativa</a:t>
            </a:r>
            <a:r>
              <a:rPr dirty="0"/>
              <a:t> </a:t>
            </a:r>
            <a:r>
              <a:rPr dirty="0" err="1"/>
              <a:t>crescente</a:t>
            </a:r>
            <a:r>
              <a:rPr dirty="0"/>
              <a:t>.</a:t>
            </a:r>
          </a:p>
          <a:p>
            <a:r>
              <a:rPr dirty="0"/>
              <a:t>Fonte: </a:t>
            </a:r>
            <a:r>
              <a:rPr dirty="0" err="1"/>
              <a:t>Istat</a:t>
            </a:r>
            <a:r>
              <a:rPr dirty="0"/>
              <a:t>, BES 2026, </a:t>
            </a:r>
            <a:r>
              <a:rPr dirty="0" err="1"/>
              <a:t>Qualità</a:t>
            </a:r>
            <a:r>
              <a:rPr dirty="0"/>
              <a:t> </a:t>
            </a:r>
            <a:r>
              <a:rPr dirty="0" err="1"/>
              <a:t>dei</a:t>
            </a:r>
            <a:r>
              <a:rPr dirty="0"/>
              <a:t> </a:t>
            </a:r>
            <a:r>
              <a:rPr dirty="0" err="1"/>
              <a:t>servizi</a:t>
            </a:r>
            <a:r>
              <a:rPr dirty="0"/>
              <a:t>, p. 199. </a:t>
            </a:r>
            <a:r>
              <a:rPr dirty="0" err="1"/>
              <a:t>Indicatore</a:t>
            </a:r>
            <a:r>
              <a:rPr dirty="0"/>
              <a:t>: quota di MMG con </a:t>
            </a:r>
            <a:r>
              <a:rPr dirty="0" err="1"/>
              <a:t>oltre</a:t>
            </a:r>
            <a:r>
              <a:rPr dirty="0"/>
              <a:t> 1.500 </a:t>
            </a:r>
            <a:r>
              <a:rPr dirty="0" err="1"/>
              <a:t>assistiti</a:t>
            </a:r>
            <a:r>
              <a:rPr dirty="0"/>
              <a:t>.</a:t>
            </a:r>
          </a:p>
          <a:p>
            <a:r>
              <a:rPr dirty="0"/>
              <a:t>Il </a:t>
            </a:r>
            <a:r>
              <a:rPr dirty="0" err="1"/>
              <a:t>documento</a:t>
            </a:r>
            <a:r>
              <a:rPr dirty="0"/>
              <a:t> di </a:t>
            </a:r>
            <a:r>
              <a:rPr dirty="0" err="1"/>
              <a:t>riferimento</a:t>
            </a:r>
            <a:r>
              <a:rPr dirty="0"/>
              <a:t> è </a:t>
            </a:r>
            <a:r>
              <a:rPr dirty="0" err="1"/>
              <a:t>Principi</a:t>
            </a:r>
            <a:r>
              <a:rPr dirty="0"/>
              <a:t> per </a:t>
            </a:r>
            <a:r>
              <a:rPr dirty="0" err="1"/>
              <a:t>una</a:t>
            </a:r>
            <a:r>
              <a:rPr dirty="0"/>
              <a:t> </a:t>
            </a:r>
            <a:r>
              <a:rPr dirty="0" err="1"/>
              <a:t>riforma</a:t>
            </a:r>
            <a:r>
              <a:rPr dirty="0"/>
              <a:t> del SSN, </a:t>
            </a:r>
            <a:r>
              <a:rPr dirty="0" err="1"/>
              <a:t>presentato</a:t>
            </a:r>
            <a:r>
              <a:rPr dirty="0"/>
              <a:t> al CNEL </a:t>
            </a:r>
            <a:r>
              <a:rPr dirty="0" err="1"/>
              <a:t>il</a:t>
            </a:r>
            <a:r>
              <a:rPr dirty="0"/>
              <a:t> 29 </a:t>
            </a:r>
            <a:r>
              <a:rPr dirty="0" err="1"/>
              <a:t>gennaio</a:t>
            </a:r>
            <a:r>
              <a:rPr dirty="0"/>
              <a:t> 2025.</a:t>
            </a:r>
          </a:p>
          <a:p>
            <a:r>
              <a:rPr dirty="0"/>
              <a:t>https://www.istat.it/wp-content/uploads/2026/10/12-Qualita-dei-servizi.pdf</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Distinguere l’aumento dei bisogni dalla capacità organizzativa di riconoscerli. Nel documento la frammentazione non è solo un problema di scomodità: scarica sulle famiglie un lavoro di coordinamento che richiede tempo, conoscenze e reti sociali. Questa funzione ricompositiva crea disuguaglianze. Le liste e i passaggi tra servizi sono parte del problema dei diritti effettivi. La sanità di attesa reagisce alla domanda espressa, mentre bisogni importanti possono non tradursi in una richiesta appropriata. Il documento segnala anche tensioni tra professionisti e cittadini, scarsa chiarezza dei diritti concretamente garantiti e margini di miglioramento dell’appropriatezza. Il punto non è attribuire ogni criticità al finanziamento: occorre comprenderne anche le cause organizzative e istituzionali.</a:t>
            </a:r>
          </a:p>
          <a:p>
            <a:endParaRPr/>
          </a:p>
          <a:p>
            <a:r>
              <a:t>Tempo indicativo: 2 minuti.</a:t>
            </a:r>
          </a:p>
          <a:p>
            <a:r>
              <a:t>Fonte: Principi per una riforma del SSN, 2025, pp. 2–3.</a:t>
            </a:r>
          </a:p>
          <a:p>
            <a:r>
              <a:t>https://cergas.unibocconi.eu/sites/default/files/media/attach/Principi%20per%20una%20riforma%20del%20SSN.pdf?VersionId=8eQrmdLvf6GpgMS9MiZelkSRFQOjO4Qv</a:t>
            </a:r>
          </a:p>
          <a:p>
            <a:endParaRPr/>
          </a:p>
          <a:p>
            <a:endParaRPr/>
          </a:p>
          <a:p>
            <a:r>
              <a:t>Presentazione estesa a 12 slide. Per mantenere una durata di 15–20 minuti, dedicare circa un minuto alla slide argomentativa e un minuto ai dati successivi.</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3101533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Distinguere l’aumento dei bisogni dalla capacità organizzativa di riconoscerli. Nel documento la frammentazione non è solo un problema di scomodità: scarica sulle famiglie un lavoro di coordinamento che richiede tempo, conoscenze e reti sociali. Questa funzione ricompositiva crea disuguaglianze. Le liste e i passaggi tra servizi sono parte del problema dei diritti effettivi. La sanità di attesa reagisce alla domanda espressa, mentre bisogni importanti possono non tradursi in una richiesta appropriata. Il documento segnala anche tensioni tra professionisti e cittadini, scarsa chiarezza dei diritti concretamente garantiti e margini di miglioramento dell’appropriatezza. Il punto non è attribuire ogni criticità al finanziamento: occorre comprenderne anche le cause organizzative e istituzionali.</a:t>
            </a:r>
          </a:p>
          <a:p>
            <a:endParaRPr/>
          </a:p>
          <a:p>
            <a:r>
              <a:t>Tempo indicativo: 2 minuti.</a:t>
            </a:r>
          </a:p>
          <a:p>
            <a:r>
              <a:t>Fonte: Principi per una riforma del SSN, 2025, pp. 2–3.</a:t>
            </a:r>
          </a:p>
          <a:p>
            <a:r>
              <a:t>https://cergas.unibocconi.eu/sites/default/files/media/attach/Principi%20per%20una%20riforma%20del%20SSN.pdf?VersionId=8eQrmdLvf6GpgMS9MiZelkSRFQOjO4Qv</a:t>
            </a:r>
          </a:p>
          <a:p>
            <a:endParaRPr/>
          </a:p>
          <a:p>
            <a:endParaRPr/>
          </a:p>
          <a:p>
            <a:r>
              <a:t>Presentazione estesa a 12 slide. Per mantenere una durata di 15–20 minuti, dedicare circa un minuto alla slide argomentativa e un minuto ai dati successivi.</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1544891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Distinguere l’aumento dei bisogni dalla capacità organizzativa di riconoscerli. Nel documento la frammentazione non è solo un problema di scomodità: scarica sulle famiglie un lavoro di coordinamento che richiede tempo, conoscenze e reti sociali. Questa funzione ricompositiva crea disuguaglianze. Le liste e i passaggi tra servizi sono parte del problema dei diritti effettivi. La sanità di attesa reagisce alla domanda espressa, mentre bisogni importanti possono non tradursi in una richiesta appropriata. Il documento segnala anche tensioni tra professionisti e cittadini, scarsa chiarezza dei diritti concretamente garantiti e margini di miglioramento dell’appropriatezza. Il punto non è attribuire ogni criticità al finanziamento: occorre comprenderne anche le cause organizzative e istituzionali.</a:t>
            </a:r>
          </a:p>
          <a:p>
            <a:endParaRPr/>
          </a:p>
          <a:p>
            <a:r>
              <a:t>Tempo indicativo: 2 minuti.</a:t>
            </a:r>
          </a:p>
          <a:p>
            <a:r>
              <a:t>Fonte: Principi per una riforma del SSN, 2025, pp. 2–3.</a:t>
            </a:r>
          </a:p>
          <a:p>
            <a:r>
              <a:t>https://cergas.unibocconi.eu/sites/default/files/media/attach/Principi%20per%20una%20riforma%20del%20SSN.pdf?VersionId=8eQrmdLvf6GpgMS9MiZelkSRFQOjO4Qv</a:t>
            </a:r>
          </a:p>
          <a:p>
            <a:endParaRPr/>
          </a:p>
          <a:p>
            <a:r>
              <a:t>DATI UFFICIALI INTEGRATI</a:t>
            </a:r>
          </a:p>
          <a:p>
            <a:r>
              <a:t>Nel 2025 rinuncia il 9,6% della popolazione. Le liste d’attesa incidono sul 6,5% e i costi sul 5,2%. Le motivazioni possono sovrapporsi.</a:t>
            </a:r>
          </a:p>
          <a:p>
            <a:r>
              <a:t>Fonti: Istat, BES 2025, p. 216, e BES 2026, p. 202. Escluse le visite odontoiatriche. Il dato riguarda servizi pubblici e privati.</a:t>
            </a:r>
          </a:p>
          <a:p>
            <a:r>
              <a:t>https://www.istat.it/wp-content/uploads/2025/11/12-Qualita-dei-servizi.pdf</a:t>
            </a:r>
          </a:p>
          <a:p>
            <a:r>
              <a:t>https://www.istat.it/wp-content/uploads/2026/10/12-Qualita-dei-servizi.pdf</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3050577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Presentare l’universalismo proporzionale come principio della proposta: garantire a tutti la tutela, differenziando il sostegno in relazione ai bisogni clinici e sociali. La medesima prestazione può essere formalmente disponibile a tutti, ma non essere concretamente accessibile a chi non sa orientarsi, non ha trasporti o non può assentarsi dal lavoro. L’equità geografica non coincide con la presenza di ogni specialità in ogni territorio. Per alcune attività la concentrazione di competenze e casistiche sostiene la qualità, ma deve accompagnarsi a servizi di base e misure compensative. Il documento menziona telemedicina, équipe itineranti e sostegno al trasporto. La valutazione dovrebbe quindi guardare all’accesso reale e agli esiti, oltre che alla distribuzione delle strutture.</a:t>
            </a:r>
          </a:p>
          <a:p>
            <a:endParaRPr/>
          </a:p>
          <a:p>
            <a:r>
              <a:t>Tempo indicativo: 2 minuti.</a:t>
            </a:r>
          </a:p>
          <a:p>
            <a:r>
              <a:t>Fonte: Principi per una riforma del SSN, 2025, pp. 4–5.</a:t>
            </a:r>
          </a:p>
          <a:p>
            <a:r>
              <a:t>https://cergas.unibocconi.eu/sites/default/files/media/attach/Principi%20per%20una%20riforma%20del%20SSN.pdf?VersionId=8eQrmdLvf6GpgMS9MiZelkSRFQOjO4Qv</a:t>
            </a:r>
          </a:p>
          <a:p>
            <a:endParaRPr/>
          </a:p>
          <a:p>
            <a:r>
              <a:t>DATI UFFICIALI INTEGRATI</a:t>
            </a:r>
          </a:p>
          <a:p>
            <a:r>
              <a:t>Tra gli anziani, la rinuncia alle prestazioni varia con l’istruzione e il territorio. L’universalismo richiede sostegni proporzionati agli ostacoli all’accesso.</a:t>
            </a:r>
          </a:p>
          <a:p>
            <a:r>
              <a:t>Fonte: Istat, BES 2026, Qualità dei servizi, p. 202. Persone di 65 anni e più, anno 2025. Valori percentuali.</a:t>
            </a:r>
          </a:p>
          <a:p>
            <a:r>
              <a:t>https://www.istat.it/wp-content/uploads/2026/10/12-Qualita-dei-servizi.pdf</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41077109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Sviluppare il principio 8 sulla presa in carico proattiva e collegarlo alla globalità della tutela e al governo delle interdipendenze orizzontali. Il documento propone un piano assistenziale individuale unico per patologie e contesti assistenziali, con attività programmate e accompagnamento del paziente. La prenotazione automatica delle prestazioni previste dal percorso alleggerisce il lavoro del paziente e dei front office. Il passaggio a percorsi coordinati è qui una sintesi delle implicazioni organizzative del documento. Non attribuire al testo una specifica nuova struttura che non prescrive. Per la non autosufficienza il problema riguarda anche la separazione tra prestazioni sanitarie, servizi comunali e trasferimenti economici, con criteri di accesso differenti. Il coordinamento deve investire responsabilità e risorse, oltre allo scambio di informazioni.</a:t>
            </a:r>
          </a:p>
          <a:p>
            <a:endParaRPr/>
          </a:p>
          <a:p>
            <a:r>
              <a:t>Tempo indicativo: 2–3 minuti.</a:t>
            </a:r>
          </a:p>
          <a:p>
            <a:r>
              <a:t>Fonte: Principi per una riforma del SSN, 2025, pp. 6–9.</a:t>
            </a:r>
          </a:p>
          <a:p>
            <a:r>
              <a:t>https://cergas.unibocconi.eu/sites/default/files/media/attach/Principi%20per%20una%20riforma%20del%20SSN.pdf?VersionId=8eQrmdLvf6GpgMS9MiZelkSRFQOjO4Qv</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32232296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3872198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2283140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1815451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24714073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Il legame con la prima domanda è la capacità del sistema di rispondere a bisogni complessi: una parte di questa risposta passa già attraverso organizzazioni non pubbliche senza finalità lucrative. Evitare di identificare il non-profit con il solo volontariato. I dati Istat sono riferiti alle istituzioni non profit, non al perimetro più ampio dell’economia sociale né ai soli enti iscritti al RUNTS. Le categorie sono quelle statistiche dell’ICNPO: assistenza sociale e protezione civile non equivale esattamente a servizi socio-sanitari. Le quote dei dipendenti sono quindi indicative della centralità della cura, non una misura esatta dell’occupazione socio-sanitaria.</a:t>
            </a:r>
          </a:p>
          <a:p>
            <a:r>
              <a:t>Fonti: https://www.istat.it/comunicato-stampa/struttura-e-profili-del-settore-non-profit-anno-2023/ ; documento fornito: Florio, R., Lodi Rizzini, C. e Maino, F. (10 febbraio 2026), Integrare le logiche dell’economia sociale nell’offerta dei servizi di welfare in Italia, Percorsi di Secondo Welfare.</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27326689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Il legame con la prima domanda è la capacità del sistema di rispondere a bisogni complessi: una parte di questa risposta passa già attraverso organizzazioni non pubbliche senza finalità lucrative. Evitare di identificare il non-profit con il solo volontariato. I dati Istat sono riferiti alle istituzioni non profit, non al perimetro più ampio dell’economia sociale né ai soli enti iscritti al RUNTS. Le categorie sono quelle statistiche dell’ICNPO: assistenza sociale e protezione civile non equivale esattamente a servizi socio-sanitari. Le quote dei dipendenti sono quindi indicative della centralità della cura, non una misura esatta dell’occupazione socio-sanitaria.</a:t>
            </a:r>
          </a:p>
          <a:p>
            <a:r>
              <a:t>Fonti: https://www.istat.it/comunicato-stampa/struttura-e-profili-del-settore-non-profit-anno-2023/ ; documento fornito: Florio, R., Lodi Rizzini, C. e Maino, F. (10 febbraio 2026), Integrare le logiche dell’economia sociale nell’offerta dei servizi di welfare in Italia, Percorsi di Secondo Welfare.</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23348490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Il legame con la prima domanda è la capacità del sistema di rispondere a bisogni complessi: una parte di questa risposta passa già attraverso organizzazioni non pubbliche senza finalità lucrative. Evitare di identificare il non-profit con il solo volontariato. I dati Istat sono riferiti alle istituzioni non profit, non al perimetro più ampio dell’economia sociale né ai soli enti iscritti al RUNTS. Le categorie sono quelle statistiche dell’ICNPO: assistenza sociale e protezione civile non equivale esattamente a servizi socio-sanitari. Le quote dei dipendenti sono quindi indicative della centralità della cura, non una misura esatta dell’occupazione socio-sanitaria.</a:t>
            </a:r>
          </a:p>
          <a:p>
            <a:r>
              <a:t>Fonti: https://www.istat.it/comunicato-stampa/struttura-e-profili-del-settore-non-profit-anno-2023/ ; documento fornito: Florio, R., Lodi Rizzini, C. e Maino, F. (10 febbraio 2026), Integrare le logiche dell’economia sociale nell’offerta dei servizi di welfare in Italia, Percorsi di Secondo Welfare.</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7045810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La ricerca QWoRe presenta la qualità del lavoro come esito dell’interazione fra regolazione professionale, dei rapporti di lavoro e dei servizi LTC. La pluralità dei contratti interessa anche il non-profit. I differenziali riguardano sia retribuzione sia condizioni normative e possono incidere sulla mobilità del personale e sulla concorrenza fra gestori. Non si attribuisce una condizione uniforme a tutte le organizzazioni non-profit. Le40interviste a stakeholder della presentazioneTCC2025 vanno distinte dalle120interviste ai lavoratori del file2026.</a:t>
            </a:r>
          </a:p>
          <a:p>
            <a:r>
              <a:t>Il rinnovo Cooperative sociali è stato sottoscritto il26gennaio2024. La scheda dell’associazione datoriale conferma la maternità al100% dal1gennaio2024 e la maturazione della quattordicesima dal1gennaio2025, nella misura di metà retribuzione mensile, prima erogazione giugno2025. Non va descritta come una quattordicesima intera. La stessa scheda richiama il riconoscimento del tempo di vestizione e svestizione e interventi sulla sanità integrativa. Queste misure sono esiti del rinnovo di uno specificoCCNL, non del percorso di avvicinamentoUNEBA–ARIS–AGIDAE. Il collegamento fra rinnovi, tariffe pubbliche e organici è una implicazione analitica proposta. Restano rilevanti anche la co-programmazione e la co-progettazione con gliETS per valorizzare il sapere degli operatori.</a:t>
            </a:r>
          </a:p>
          <a:p>
            <a:r>
              <a:t>Fonti: file forniti Presentation_daroit-arlotti-neri TCC2025final.pptx, slide5,7,11–16; Neri_presentazione BG27_03_2026.pptx, slide9. https://www.federsolidarieta.confcooperative.it/ccnl/</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10286290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La ricerca QWoRe presenta la qualità del lavoro come esito dell’interazione fra regolazione professionale, dei rapporti di lavoro e dei servizi LTC. La pluralità dei contratti interessa anche il non-profit. I differenziali riguardano sia retribuzione sia condizioni normative e possono incidere sulla mobilità del personale e sulla concorrenza fra gestori. Non si attribuisce una condizione uniforme a tutte le organizzazioni non-profit. Le40interviste a stakeholder della presentazioneTCC2025 vanno distinte dalle120interviste ai lavoratori del file2026.</a:t>
            </a:r>
          </a:p>
          <a:p>
            <a:r>
              <a:t>Il rinnovo Cooperative sociali è stato sottoscritto il26gennaio2024. La scheda dell’associazione datoriale conferma la maternità al100% dal1gennaio2024 e la maturazione della quattordicesima dal1gennaio2025, nella misura di metà retribuzione mensile, prima erogazione giugno2025. Non va descritta come una quattordicesima intera. La stessa scheda richiama il riconoscimento del tempo di vestizione e svestizione e interventi sulla sanità integrativa. Queste misure sono esiti del rinnovo di uno specificoCCNL, non del percorso di avvicinamentoUNEBA–ARIS–AGIDAE. Il collegamento fra rinnovi, tariffe pubbliche e organici è una implicazione analitica proposta. Restano rilevanti anche la co-programmazione e la co-progettazione con gliETS per valorizzare il sapere degli operatori.</a:t>
            </a:r>
          </a:p>
          <a:p>
            <a:r>
              <a:t>Fonti: file forniti Presentation_daroit-arlotti-neri TCC2025final.pptx, slide5,7,11–16; Neri_presentazione BG27_03_2026.pptx, slide9. https://www.federsolidarieta.confcooperative.it/ccnl/</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26630524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Distinguere il coordinamento fra associazioni datoriali dal negoziato collettivo con i sindacati e dall’esito del rinnovo di un singoloCCNL. La fonteUNEBA del21luglio2025 riferisce l’intervento del presidenteFrancoMassi alla scuolaAGIDAE diAssisi,19luglio2025, con ARIS e AGIDAE. Richiama i convegniBari2023 eTorino2025 e un avvicinamento orientato, nel lungo termine, a un contratto unico del sociosanitario o almeno a contratti più simili. Le aree di collaborazione indicate sono formazione, assistenza sanitaria e previdenza integrativa. È la posizione dichiarata daUNEBA, non la prova di un accordo trilaterale di unificazione già firmato. Le fonti consultate non attestano un unicoCCNL per tutto il non-profit e non autorizzano ad attribuire al percorso la partecipazione di tutte le associazioni della cooperazione sociale.</a:t>
            </a:r>
          </a:p>
          <a:p>
            <a:r>
              <a:t>L’accordoUNEBA sottoscritto il24gennaio2025 riguarda la vigenza2023–2025 e prevede per il livello4°Super un aumento dei minimi conglobati mensili di145euro a regime:70daottobre2024,50daluglio2025 e25damarzo2026, riparametrati per gli altri livelli. La scadenza della vigenza non coincide con la fine della scansione degli aumenti concordati. È un aumento, non la retribuzione totale, e non un valore valido indistintamente per ogni livello o ogniCCNL. Il rinnovo interviene anche su classificazione, orario, genitorialità, sanità integrativa e trattamento economico progressivo. Il raccordo con tariffe e standard è l’implicazione della ricercaQWoRe, non un accordo già conseguito.</a:t>
            </a:r>
          </a:p>
          <a:p>
            <a:r>
              <a:t>Fonti primarie: https://www.uneba.org/uneba-aris-agidae-collaborazione/ ; https://www.uneba.org/wp-content/uploads/2025/01/contratto-uneba-2025-testo-firmato.pdf ; https://www.uneba.org/contratto-uneba-accordo-di-rinnovo/ . Fonte di confronto sui rinnovi: https://www.federsolidarieta.confcooperative.it/ccnl/ . La piattaformaAGIDAE trasmessa asettembre2026 è una richiesta di rinnovo, non nuove tutele già acquisite: https://www.fisascat.it/news/ccnl-agidae-piattaforma .</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162062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Non-profit, Terzo settore ed economia sociale sono perimetri sovrapposti ma non coincidenti: il primo è anche una categoria statistica, il secondo una qualifica regolata dal Codice, il terzo una cornice più ampia che comprende anche cooperative diverse da quelle sociali e mutue. La Raccomandazione del Consiglio UE non è direttamente vincolante. L’art.16 CTS prevede trattamenti economici e normativi non inferiori a quelli dei contratti collettivi richiamati dall’art.51 d.lgs.81/2015. Questo non uniforma automaticamente tutti i CCNL. L’art.55 concerne gli ETS, non qualsiasi organizzazione che si richiami all’economia sociale. Il file MEF fornito è una bozza di consultazione del 2025: le sue proposte non vengono presentate come norme vigenti. Il passaggio in CdM del 2 luglio 2026 è un’informativa, non l’adozione automatica di tutte le agevolazioni.</a:t>
            </a:r>
          </a:p>
          <a:p>
            <a:r>
              <a:t>Fonti: https://eur-lex.europa.eu/legal-content/IT/ALL/?uri=CELEX:32023H01344 ; https://www.regione.emilia-romagna.it/sederoma/news-parlamentari/news-dal-parlamento-del-14-luglio-2026 ; https://lavoro.gov.it/adi/rete-dei-servizi/terzo-settore ; art.16 CTS, banca dati del Dipartimento delle Finanze.</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154916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Questa slide aggiorna il documento regionale fornito, che era fermo al29 giugno2026 e descriveva il Patto ancora in fase di sottoscrizione. La firma è avvenuta l’8 settembre2026. Nell’aggiornamento ufficiale del23 ottobre la Regione indica la prospettiva di una legge entro2027, non una legge già approvata. Il bando riguarda ecosistemi territoriali di economia sociale in generale, non un fondo esclusivamente sanitario o per il personale. La possibile integrazione con politiche del lavoro nei servizi di cura è pertanto uno sviluppo da costruire, non un risultato già misurato. Il caso regionale è utile per mostrare come la cornice nazionale possa acquisire strumenti operativi territoriali e come le parti sociali possano contribuire alla governance. Va monitorato anche il rischio di accentuare divari fra territori con capacità amministrative e risorse diverse.</a:t>
            </a:r>
          </a:p>
          <a:p>
            <a:r>
              <a:t>Fonti: documento regionale fornito. https://www.regione.emilia-romagna.it/pattolavoroclimaeconomiasociale ; https://www.regione.emilia-romagna.it/notizie/2026/ottobre/patto-prima-legge ; https://imprese.regione.emilia-romagna.it/novita/notizie/2026/bando-economia-sociale</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19644871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La risposta conclusiva è condizionale: il riconoscimento giuridico e strategico dell’economia sociale può migliorare le opportunità di sviluppo del non-profit, ma non garantisce automaticamente occupazione di qualità o universalismo. Il lavoro è il punto di collegamento fra solidità degli enti e continuità dei servizi. Le risorse dovrebbero sostenere sia il reclutamento sia la permanenza, attraverso retribuzioni, formazione, tempi di coordinamento e organizzazione sostenibile. Gli indicatori da considerare possono includere ricambio del personale, posizioni vacanti, infortuni, ore di formazione e partecipazione dei lavoratori, accanto a tempi di accesso, compartecipazioni e continuità della presa in carico. L’articolo di Florio, Lodi Rizzini e Maino richiama la mercatizzazione e i rischi per l’uguaglianza nell’accesso. Non si prevede un esito inevitabile: si individuano condizioni e rischi di scenari alternativi.</a:t>
            </a:r>
          </a:p>
          <a:p>
            <a:r>
              <a:t>Fonti: tutti e tre i documenti forniti, in particolare Florio, Lodi Rizzini e Maino, pp.11–12, e MEF, sezioni C.6, C.8, D ed E. Raccomandazione UE2023. Aggiornamento delle fonti istituzionali:29 ottobre2026.</a:t>
            </a:r>
          </a:p>
          <a:p>
            <a:r>
              <a:t>Le proposte su credito e fiscalità sono contenute nella bozza MEF, C.3 e D.1. Il loro possibile impatto sul personale dipende dall’attuazione e dalle scelte degli enti: non è un effetto automatico né già misurato.</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15740841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La </a:t>
            </a:r>
            <a:r>
              <a:rPr dirty="0" err="1"/>
              <a:t>presentazione</a:t>
            </a:r>
            <a:r>
              <a:rPr dirty="0"/>
              <a:t> Neri27marzo2026 riporta120interviste </a:t>
            </a:r>
            <a:r>
              <a:rPr dirty="0" err="1"/>
              <a:t>aOSS</a:t>
            </a:r>
            <a:r>
              <a:rPr dirty="0"/>
              <a:t>/ASA,40per </a:t>
            </a:r>
            <a:r>
              <a:rPr dirty="0" err="1"/>
              <a:t>ciascuna</a:t>
            </a:r>
            <a:r>
              <a:rPr dirty="0"/>
              <a:t> </a:t>
            </a:r>
            <a:r>
              <a:rPr dirty="0" err="1"/>
              <a:t>delle</a:t>
            </a:r>
            <a:r>
              <a:rPr dirty="0"/>
              <a:t> </a:t>
            </a:r>
            <a:r>
              <a:rPr dirty="0" err="1"/>
              <a:t>tre</a:t>
            </a:r>
            <a:r>
              <a:rPr dirty="0"/>
              <a:t> </a:t>
            </a:r>
            <a:r>
              <a:rPr dirty="0" err="1"/>
              <a:t>regioni</a:t>
            </a:r>
            <a:r>
              <a:rPr dirty="0"/>
              <a:t> </a:t>
            </a:r>
            <a:r>
              <a:rPr dirty="0" err="1"/>
              <a:t>Lombardia</a:t>
            </a:r>
            <a:r>
              <a:rPr dirty="0"/>
              <a:t>, Veneto </a:t>
            </a:r>
            <a:r>
              <a:rPr dirty="0" err="1"/>
              <a:t>ed</a:t>
            </a:r>
            <a:r>
              <a:rPr dirty="0"/>
              <a:t> Emilia-Romagna. Le slide12–17 </a:t>
            </a:r>
            <a:r>
              <a:rPr dirty="0" err="1"/>
              <a:t>documentano</a:t>
            </a:r>
            <a:r>
              <a:rPr dirty="0"/>
              <a:t> </a:t>
            </a:r>
            <a:r>
              <a:rPr dirty="0" err="1"/>
              <a:t>autonomia</a:t>
            </a:r>
            <a:r>
              <a:rPr dirty="0"/>
              <a:t>, </a:t>
            </a:r>
            <a:r>
              <a:rPr dirty="0" err="1"/>
              <a:t>ritmi</a:t>
            </a:r>
            <a:r>
              <a:rPr dirty="0"/>
              <a:t>, </a:t>
            </a:r>
            <a:r>
              <a:rPr dirty="0" err="1"/>
              <a:t>lavoro</a:t>
            </a:r>
            <a:r>
              <a:rPr dirty="0"/>
              <a:t> </a:t>
            </a:r>
            <a:r>
              <a:rPr dirty="0" err="1"/>
              <a:t>relazionale</a:t>
            </a:r>
            <a:r>
              <a:rPr dirty="0"/>
              <a:t>, </a:t>
            </a:r>
            <a:r>
              <a:rPr dirty="0" err="1"/>
              <a:t>imprevisti</a:t>
            </a:r>
            <a:r>
              <a:rPr dirty="0"/>
              <a:t>, </a:t>
            </a:r>
            <a:r>
              <a:rPr dirty="0" err="1"/>
              <a:t>confini</a:t>
            </a:r>
            <a:r>
              <a:rPr dirty="0"/>
              <a:t> </a:t>
            </a:r>
            <a:r>
              <a:rPr dirty="0" err="1"/>
              <a:t>professionali</a:t>
            </a:r>
            <a:r>
              <a:rPr dirty="0"/>
              <a:t> e </a:t>
            </a:r>
            <a:r>
              <a:rPr dirty="0" err="1"/>
              <a:t>sforzo</a:t>
            </a:r>
            <a:r>
              <a:rPr dirty="0"/>
              <a:t> </a:t>
            </a:r>
            <a:r>
              <a:rPr dirty="0" err="1"/>
              <a:t>fisico</a:t>
            </a:r>
            <a:r>
              <a:rPr dirty="0"/>
              <a:t> </a:t>
            </a:r>
            <a:r>
              <a:rPr dirty="0" err="1"/>
              <a:t>ed</a:t>
            </a:r>
            <a:r>
              <a:rPr dirty="0"/>
              <a:t> </a:t>
            </a:r>
            <a:r>
              <a:rPr dirty="0" err="1"/>
              <a:t>emotivo</a:t>
            </a:r>
            <a:r>
              <a:rPr dirty="0"/>
              <a:t>. Le slide19–20 </a:t>
            </a:r>
            <a:r>
              <a:rPr dirty="0" err="1"/>
              <a:t>distinguono</a:t>
            </a:r>
            <a:r>
              <a:rPr dirty="0"/>
              <a:t> </a:t>
            </a:r>
            <a:r>
              <a:rPr dirty="0" err="1"/>
              <a:t>profili</a:t>
            </a:r>
            <a:r>
              <a:rPr dirty="0"/>
              <a:t> </a:t>
            </a:r>
            <a:r>
              <a:rPr dirty="0" err="1"/>
              <a:t>che</a:t>
            </a:r>
            <a:r>
              <a:rPr dirty="0"/>
              <a:t> </a:t>
            </a:r>
            <a:r>
              <a:rPr dirty="0" err="1"/>
              <a:t>combinano</a:t>
            </a:r>
            <a:r>
              <a:rPr dirty="0"/>
              <a:t> work engagement e burnout. La slide23 </a:t>
            </a:r>
            <a:r>
              <a:rPr dirty="0" err="1"/>
              <a:t>esplicita</a:t>
            </a:r>
            <a:r>
              <a:rPr dirty="0"/>
              <a:t> </a:t>
            </a:r>
            <a:r>
              <a:rPr dirty="0" err="1"/>
              <a:t>il</a:t>
            </a:r>
            <a:r>
              <a:rPr dirty="0"/>
              <a:t> </a:t>
            </a:r>
            <a:r>
              <a:rPr dirty="0" err="1"/>
              <a:t>tema</a:t>
            </a:r>
            <a:r>
              <a:rPr dirty="0"/>
              <a:t> </a:t>
            </a:r>
            <a:r>
              <a:rPr dirty="0" err="1"/>
              <a:t>della</a:t>
            </a:r>
            <a:r>
              <a:rPr dirty="0"/>
              <a:t> </a:t>
            </a:r>
            <a:r>
              <a:rPr dirty="0" err="1"/>
              <a:t>sofferenza</a:t>
            </a:r>
            <a:r>
              <a:rPr dirty="0"/>
              <a:t> </a:t>
            </a:r>
            <a:r>
              <a:rPr dirty="0" err="1"/>
              <a:t>etica</a:t>
            </a:r>
            <a:r>
              <a:rPr dirty="0"/>
              <a:t>: </a:t>
            </a:r>
            <a:r>
              <a:rPr dirty="0" err="1"/>
              <a:t>il</a:t>
            </a:r>
            <a:r>
              <a:rPr dirty="0"/>
              <a:t> </a:t>
            </a:r>
            <a:r>
              <a:rPr dirty="0" err="1"/>
              <a:t>problema</a:t>
            </a:r>
            <a:r>
              <a:rPr dirty="0"/>
              <a:t> </a:t>
            </a:r>
            <a:r>
              <a:rPr dirty="0" err="1"/>
              <a:t>può</a:t>
            </a:r>
            <a:r>
              <a:rPr dirty="0"/>
              <a:t> </a:t>
            </a:r>
            <a:r>
              <a:rPr dirty="0" err="1"/>
              <a:t>essere</a:t>
            </a:r>
            <a:r>
              <a:rPr dirty="0"/>
              <a:t> </a:t>
            </a:r>
            <a:r>
              <a:rPr dirty="0" err="1"/>
              <a:t>l’impossibilità</a:t>
            </a:r>
            <a:r>
              <a:rPr dirty="0"/>
              <a:t> di fare </a:t>
            </a:r>
            <a:r>
              <a:rPr dirty="0" err="1"/>
              <a:t>il</a:t>
            </a:r>
            <a:r>
              <a:rPr dirty="0"/>
              <a:t> </a:t>
            </a:r>
            <a:r>
              <a:rPr dirty="0" err="1"/>
              <a:t>lavoro</a:t>
            </a:r>
            <a:r>
              <a:rPr dirty="0"/>
              <a:t> secondo </a:t>
            </a:r>
            <a:r>
              <a:rPr dirty="0" err="1"/>
              <a:t>i</a:t>
            </a:r>
            <a:r>
              <a:rPr dirty="0"/>
              <a:t> </a:t>
            </a:r>
            <a:r>
              <a:rPr dirty="0" err="1"/>
              <a:t>propri</a:t>
            </a:r>
            <a:r>
              <a:rPr dirty="0"/>
              <a:t> </a:t>
            </a:r>
            <a:r>
              <a:rPr dirty="0" err="1"/>
              <a:t>criteri</a:t>
            </a:r>
            <a:r>
              <a:rPr dirty="0"/>
              <a:t> di </a:t>
            </a:r>
            <a:r>
              <a:rPr dirty="0" err="1"/>
              <a:t>buona</a:t>
            </a:r>
            <a:r>
              <a:rPr dirty="0"/>
              <a:t> </a:t>
            </a:r>
            <a:r>
              <a:rPr dirty="0" err="1"/>
              <a:t>cura</a:t>
            </a:r>
            <a:r>
              <a:rPr dirty="0"/>
              <a:t>, </a:t>
            </a:r>
            <a:r>
              <a:rPr dirty="0" err="1"/>
              <a:t>oltre</a:t>
            </a:r>
            <a:r>
              <a:rPr dirty="0"/>
              <a:t> </a:t>
            </a:r>
            <a:r>
              <a:rPr dirty="0" err="1"/>
              <a:t>alla</a:t>
            </a:r>
            <a:r>
              <a:rPr dirty="0"/>
              <a:t> </a:t>
            </a:r>
            <a:r>
              <a:rPr dirty="0" err="1"/>
              <a:t>fatica</a:t>
            </a:r>
            <a:r>
              <a:rPr dirty="0"/>
              <a:t>. Le slide24–26 </a:t>
            </a:r>
            <a:r>
              <a:rPr dirty="0" err="1"/>
              <a:t>richiamano</a:t>
            </a:r>
            <a:r>
              <a:rPr dirty="0"/>
              <a:t> </a:t>
            </a:r>
            <a:r>
              <a:rPr dirty="0" err="1"/>
              <a:t>coordinamento</a:t>
            </a:r>
            <a:r>
              <a:rPr dirty="0"/>
              <a:t>, </a:t>
            </a:r>
            <a:r>
              <a:rPr dirty="0" err="1"/>
              <a:t>distribuzione</a:t>
            </a:r>
            <a:r>
              <a:rPr dirty="0"/>
              <a:t> </a:t>
            </a:r>
            <a:r>
              <a:rPr dirty="0" err="1"/>
              <a:t>dei</a:t>
            </a:r>
            <a:r>
              <a:rPr dirty="0"/>
              <a:t> </a:t>
            </a:r>
            <a:r>
              <a:rPr dirty="0" err="1"/>
              <a:t>carichi</a:t>
            </a:r>
            <a:r>
              <a:rPr dirty="0"/>
              <a:t>, </a:t>
            </a:r>
            <a:r>
              <a:rPr dirty="0" err="1"/>
              <a:t>équipe</a:t>
            </a:r>
            <a:r>
              <a:rPr dirty="0"/>
              <a:t>, </a:t>
            </a:r>
            <a:r>
              <a:rPr dirty="0" err="1"/>
              <a:t>accompagnamento</a:t>
            </a:r>
            <a:r>
              <a:rPr dirty="0"/>
              <a:t> </a:t>
            </a:r>
            <a:r>
              <a:rPr dirty="0" err="1"/>
              <a:t>dei</a:t>
            </a:r>
            <a:r>
              <a:rPr dirty="0"/>
              <a:t> </a:t>
            </a:r>
            <a:r>
              <a:rPr dirty="0" err="1"/>
              <a:t>nuovi</a:t>
            </a:r>
            <a:r>
              <a:rPr dirty="0"/>
              <a:t> e </a:t>
            </a:r>
            <a:r>
              <a:rPr dirty="0" err="1"/>
              <a:t>turni</a:t>
            </a:r>
            <a:r>
              <a:rPr dirty="0"/>
              <a:t> </a:t>
            </a:r>
            <a:r>
              <a:rPr dirty="0" err="1"/>
              <a:t>conciliabili</a:t>
            </a:r>
            <a:r>
              <a:rPr dirty="0"/>
              <a:t> con la vita </a:t>
            </a:r>
            <a:r>
              <a:rPr dirty="0" err="1"/>
              <a:t>personale</a:t>
            </a:r>
            <a:r>
              <a:rPr dirty="0"/>
              <a:t>. </a:t>
            </a:r>
            <a:r>
              <a:rPr dirty="0" err="1"/>
              <a:t>Gli</a:t>
            </a:r>
            <a:r>
              <a:rPr dirty="0"/>
              <a:t> </a:t>
            </a:r>
            <a:r>
              <a:rPr dirty="0" err="1"/>
              <a:t>ausili</a:t>
            </a:r>
            <a:r>
              <a:rPr dirty="0"/>
              <a:t> e </a:t>
            </a:r>
            <a:r>
              <a:rPr dirty="0" err="1"/>
              <a:t>l’organizzazione</a:t>
            </a:r>
            <a:r>
              <a:rPr dirty="0"/>
              <a:t> </a:t>
            </a:r>
            <a:r>
              <a:rPr dirty="0" err="1"/>
              <a:t>possono</a:t>
            </a:r>
            <a:r>
              <a:rPr dirty="0"/>
              <a:t> </a:t>
            </a:r>
            <a:r>
              <a:rPr dirty="0" err="1"/>
              <a:t>modificare</a:t>
            </a:r>
            <a:r>
              <a:rPr dirty="0"/>
              <a:t> </a:t>
            </a:r>
            <a:r>
              <a:rPr dirty="0" err="1"/>
              <a:t>l’intensità</a:t>
            </a:r>
            <a:r>
              <a:rPr dirty="0"/>
              <a:t> </a:t>
            </a:r>
            <a:r>
              <a:rPr dirty="0" err="1"/>
              <a:t>dello</a:t>
            </a:r>
            <a:r>
              <a:rPr dirty="0"/>
              <a:t> </a:t>
            </a:r>
            <a:r>
              <a:rPr dirty="0" err="1"/>
              <a:t>sforzo</a:t>
            </a:r>
            <a:r>
              <a:rPr dirty="0"/>
              <a:t>. La slide27 </a:t>
            </a:r>
            <a:r>
              <a:rPr dirty="0" err="1"/>
              <a:t>descrive</a:t>
            </a:r>
            <a:r>
              <a:rPr dirty="0"/>
              <a:t> </a:t>
            </a:r>
            <a:r>
              <a:rPr dirty="0" err="1"/>
              <a:t>anche</a:t>
            </a:r>
            <a:r>
              <a:rPr dirty="0"/>
              <a:t> </a:t>
            </a:r>
            <a:r>
              <a:rPr dirty="0" err="1"/>
              <a:t>l’idea</a:t>
            </a:r>
            <a:r>
              <a:rPr dirty="0"/>
              <a:t> di </a:t>
            </a:r>
            <a:r>
              <a:rPr dirty="0" err="1"/>
              <a:t>lasciare</a:t>
            </a:r>
            <a:r>
              <a:rPr dirty="0"/>
              <a:t> </a:t>
            </a:r>
            <a:r>
              <a:rPr dirty="0" err="1"/>
              <a:t>il</a:t>
            </a:r>
            <a:r>
              <a:rPr dirty="0"/>
              <a:t> </a:t>
            </a:r>
            <a:r>
              <a:rPr dirty="0" err="1"/>
              <a:t>lavoro</a:t>
            </a:r>
            <a:r>
              <a:rPr dirty="0"/>
              <a:t> per </a:t>
            </a:r>
            <a:r>
              <a:rPr dirty="0" err="1"/>
              <a:t>tutelare</a:t>
            </a:r>
            <a:r>
              <a:rPr dirty="0"/>
              <a:t> salute </a:t>
            </a:r>
            <a:r>
              <a:rPr dirty="0" err="1"/>
              <a:t>ed</a:t>
            </a:r>
            <a:r>
              <a:rPr dirty="0"/>
              <a:t> </a:t>
            </a:r>
            <a:r>
              <a:rPr dirty="0" err="1"/>
              <a:t>etica</a:t>
            </a:r>
            <a:r>
              <a:rPr dirty="0"/>
              <a:t> </a:t>
            </a:r>
            <a:r>
              <a:rPr dirty="0" err="1"/>
              <a:t>professionale</a:t>
            </a:r>
            <a:r>
              <a:rPr dirty="0"/>
              <a:t>.</a:t>
            </a:r>
          </a:p>
          <a:p>
            <a:r>
              <a:rPr dirty="0"/>
              <a:t>Non </a:t>
            </a:r>
            <a:r>
              <a:rPr dirty="0" err="1"/>
              <a:t>si</a:t>
            </a:r>
            <a:r>
              <a:rPr dirty="0"/>
              <a:t> </a:t>
            </a:r>
            <a:r>
              <a:rPr dirty="0" err="1"/>
              <a:t>tratta</a:t>
            </a:r>
            <a:r>
              <a:rPr dirty="0"/>
              <a:t> di </a:t>
            </a:r>
            <a:r>
              <a:rPr dirty="0" err="1"/>
              <a:t>stime</a:t>
            </a:r>
            <a:r>
              <a:rPr dirty="0"/>
              <a:t> di </a:t>
            </a:r>
            <a:r>
              <a:rPr dirty="0" err="1"/>
              <a:t>prevalenza</a:t>
            </a:r>
            <a:r>
              <a:rPr dirty="0"/>
              <a:t> </a:t>
            </a:r>
            <a:r>
              <a:rPr dirty="0" err="1"/>
              <a:t>rappresentative</a:t>
            </a:r>
            <a:r>
              <a:rPr dirty="0"/>
              <a:t> </a:t>
            </a:r>
            <a:r>
              <a:rPr dirty="0" err="1"/>
              <a:t>nazionali</a:t>
            </a:r>
            <a:r>
              <a:rPr dirty="0"/>
              <a:t>, né di </a:t>
            </a:r>
            <a:r>
              <a:rPr dirty="0" err="1"/>
              <a:t>una</a:t>
            </a:r>
            <a:r>
              <a:rPr dirty="0"/>
              <a:t> </a:t>
            </a:r>
            <a:r>
              <a:rPr dirty="0" err="1"/>
              <a:t>dimostrazione</a:t>
            </a:r>
            <a:r>
              <a:rPr dirty="0"/>
              <a:t> </a:t>
            </a:r>
            <a:r>
              <a:rPr dirty="0" err="1"/>
              <a:t>causale</a:t>
            </a:r>
            <a:r>
              <a:rPr dirty="0"/>
              <a:t>. La </a:t>
            </a:r>
            <a:r>
              <a:rPr dirty="0" err="1"/>
              <a:t>ricerca</a:t>
            </a:r>
            <a:r>
              <a:rPr dirty="0"/>
              <a:t> non </a:t>
            </a:r>
            <a:r>
              <a:rPr dirty="0" err="1"/>
              <a:t>viene</a:t>
            </a:r>
            <a:r>
              <a:rPr dirty="0"/>
              <a:t> </a:t>
            </a:r>
            <a:r>
              <a:rPr dirty="0" err="1"/>
              <a:t>presentata</a:t>
            </a:r>
            <a:r>
              <a:rPr dirty="0"/>
              <a:t> come </a:t>
            </a:r>
            <a:r>
              <a:rPr dirty="0" err="1"/>
              <a:t>riferita</a:t>
            </a:r>
            <a:r>
              <a:rPr dirty="0"/>
              <a:t> </a:t>
            </a:r>
            <a:r>
              <a:rPr dirty="0" err="1"/>
              <a:t>esclusivamente</a:t>
            </a:r>
            <a:r>
              <a:rPr dirty="0"/>
              <a:t> al non-profit. </a:t>
            </a:r>
            <a:r>
              <a:rPr dirty="0" err="1"/>
              <a:t>L’ultimo</a:t>
            </a:r>
            <a:r>
              <a:rPr dirty="0"/>
              <a:t> </a:t>
            </a:r>
            <a:r>
              <a:rPr dirty="0" err="1"/>
              <a:t>punto</a:t>
            </a:r>
            <a:r>
              <a:rPr dirty="0"/>
              <a:t> è </a:t>
            </a:r>
            <a:r>
              <a:rPr dirty="0" err="1"/>
              <a:t>una</a:t>
            </a:r>
            <a:r>
              <a:rPr dirty="0"/>
              <a:t> </a:t>
            </a:r>
            <a:r>
              <a:rPr dirty="0" err="1"/>
              <a:t>implicazione</a:t>
            </a:r>
            <a:r>
              <a:rPr dirty="0"/>
              <a:t> </a:t>
            </a:r>
            <a:r>
              <a:rPr dirty="0" err="1"/>
              <a:t>proposta</a:t>
            </a:r>
            <a:r>
              <a:rPr dirty="0"/>
              <a:t> per le </a:t>
            </a:r>
            <a:r>
              <a:rPr dirty="0" err="1"/>
              <a:t>organizzazioni</a:t>
            </a:r>
            <a:r>
              <a:rPr dirty="0"/>
              <a:t> </a:t>
            </a:r>
            <a:r>
              <a:rPr dirty="0" err="1"/>
              <a:t>dell’economia</a:t>
            </a:r>
            <a:r>
              <a:rPr dirty="0"/>
              <a:t> </a:t>
            </a:r>
            <a:r>
              <a:rPr dirty="0" err="1"/>
              <a:t>sociale</a:t>
            </a:r>
            <a:r>
              <a:rPr dirty="0"/>
              <a:t>: la </a:t>
            </a:r>
            <a:r>
              <a:rPr dirty="0" err="1"/>
              <a:t>partecipazione</a:t>
            </a:r>
            <a:r>
              <a:rPr dirty="0"/>
              <a:t> ha </a:t>
            </a:r>
            <a:r>
              <a:rPr dirty="0" err="1"/>
              <a:t>valore</a:t>
            </a:r>
            <a:r>
              <a:rPr dirty="0"/>
              <a:t> se produce </a:t>
            </a:r>
            <a:r>
              <a:rPr dirty="0" err="1"/>
              <a:t>ascolto</a:t>
            </a:r>
            <a:r>
              <a:rPr dirty="0"/>
              <a:t> e </a:t>
            </a:r>
            <a:r>
              <a:rPr dirty="0" err="1"/>
              <a:t>possibilità</a:t>
            </a:r>
            <a:r>
              <a:rPr dirty="0"/>
              <a:t> di </a:t>
            </a:r>
            <a:r>
              <a:rPr dirty="0" err="1"/>
              <a:t>incidere</a:t>
            </a:r>
            <a:r>
              <a:rPr dirty="0"/>
              <a:t> </a:t>
            </a:r>
            <a:r>
              <a:rPr dirty="0" err="1"/>
              <a:t>sul</a:t>
            </a:r>
            <a:r>
              <a:rPr dirty="0"/>
              <a:t> </a:t>
            </a:r>
            <a:r>
              <a:rPr dirty="0" err="1"/>
              <a:t>lavoro</a:t>
            </a:r>
            <a:r>
              <a:rPr dirty="0"/>
              <a:t> </a:t>
            </a:r>
            <a:r>
              <a:rPr dirty="0" err="1"/>
              <a:t>quotidiano</a:t>
            </a:r>
            <a:r>
              <a:rPr dirty="0"/>
              <a:t>, </a:t>
            </a:r>
            <a:r>
              <a:rPr dirty="0" err="1"/>
              <a:t>integrando</a:t>
            </a:r>
            <a:r>
              <a:rPr dirty="0"/>
              <a:t> </a:t>
            </a:r>
            <a:r>
              <a:rPr dirty="0" err="1"/>
              <a:t>rappresentanza</a:t>
            </a:r>
            <a:r>
              <a:rPr dirty="0"/>
              <a:t> </a:t>
            </a:r>
            <a:r>
              <a:rPr dirty="0" err="1"/>
              <a:t>sindacale</a:t>
            </a:r>
            <a:r>
              <a:rPr dirty="0"/>
              <a:t> e </a:t>
            </a:r>
            <a:r>
              <a:rPr dirty="0" err="1"/>
              <a:t>contrattazione</a:t>
            </a:r>
            <a:r>
              <a:rPr dirty="0"/>
              <a:t>.</a:t>
            </a:r>
          </a:p>
          <a:p>
            <a:r>
              <a:rPr dirty="0"/>
              <a:t>Fonte: file </a:t>
            </a:r>
            <a:r>
              <a:rPr dirty="0" err="1"/>
              <a:t>fornito</a:t>
            </a:r>
            <a:r>
              <a:rPr dirty="0"/>
              <a:t> </a:t>
            </a:r>
            <a:r>
              <a:rPr dirty="0" err="1"/>
              <a:t>Neri_presentazione</a:t>
            </a:r>
            <a:r>
              <a:rPr dirty="0"/>
              <a:t> BG27_03_2026.pptx.</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37614675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Dati ripresi dal file fornito Neri_presentazione BG 27_03_2026.pptx, slide7 e8. Sono elaborazioni su microdati Istat della Rilevazione sulle forze di lavoro2022, presentate nel progetto QWoRe, e riguardano il lavoro nelle residenze per anziani in Italia. Non sono una stima specifica del non-profit né del solo campione qualitativo QWoRe. Il58% è calcolato sul sottoinsieme degli occupati part-time, non su tutti gli occupati. Per la soddisfazione, la slide8 specifica: valori medi ponderati dei punteggi individuali su scala0–10, utilizzando i casi pesati. Il guadagno è6,60 e la carriera5,82. Non interpretare automaticamente la distanza fra indicatori come statisticamente significativa, né definire questi dati come i più recenti disponibili. I confronti con il settore ospedaliero della slide7 non sono stati ripresi perché espressi con un simbolo percentuale ambiguo fra variazione relativa e punti percentuali. I dati sulle condizioni sono utilizzati come contesto del mercato del lavoro in cui opera il non-profit. La conseguenza sull’attrattività è una lettura interpretativa, non una relazione causale stimata da queste percentuali.</a:t>
            </a:r>
          </a:p>
        </p:txBody>
      </p:sp>
      <p:sp>
        <p:nvSpPr>
          <p:cNvPr id="4" name="Slide Number Placeholder 3"/>
          <p:cNvSpPr>
            <a:spLocks noGrp="1"/>
          </p:cNvSpPr>
          <p:nvPr>
            <p:ph type="sldNum" idx="5"/>
          </p:nvPr>
        </p:nvSpPr>
        <p:spPr/>
        <p:txBody>
          <a:bodyPr/>
          <a:lstStyle/>
          <a:p>
            <a:endParaRPr/>
          </a:p>
        </p:txBody>
      </p:sp>
    </p:spTree>
    <p:extLst>
      <p:ext uri="{BB962C8B-B14F-4D97-AF65-F5344CB8AC3E}">
        <p14:creationId xmlns:p14="http://schemas.microsoft.com/office/powerpoint/2010/main" val="4139167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85683F71-AC6D-410C-9110-0015267C88A3}"/>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15302555-D688-4EF9-8C39-66E7F35A5CCF}"/>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74C2B201-A60C-4E18-842C-C81B264E4F6D}"/>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1692D18F-A4CC-460F-A90D-1ABD1CC9F794}"/>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7ECCAF56-7C3F-4EAD-A904-FD57B9A8E8DE}"/>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6E547AB6-91FE-48D2-868F-AF2315CDC1AF}"/>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7307FB76-64B8-4B70-968B-3B57E4F610C4}"/>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E1770F6C-DB0B-4812-A7A8-E4D83461D594}"/>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2A9B735D-61CE-4A13-838F-2B78EBEAABD2}"/>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F1C7FE4D-8A9C-4A7D-BE05-4EADAD51B57F}"/>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contenuto 2"/>
          <p:cNvSpPr>
            <a:spLocks noGrp="1"/>
          </p:cNvSpPr>
          <p:nvPr>
            <p:ph idx="1"/>
          </p:nvPr>
        </p:nvSpPr>
        <p:spPr>
          <a:xfrm>
            <a:off x="457200" y="1600200"/>
            <a:ext cx="8229600" cy="4525963"/>
          </a:xfrm>
          <a:prstGeom prst="rect">
            <a:avLst/>
          </a:prstGeo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107278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a:prstGeom prst="rect">
            <a:avLst/>
          </a:prstGeom>
        </p:spPr>
        <p:txBody>
          <a:bodyPr/>
          <a:lstStyle>
            <a:lvl1pPr>
              <a:defRPr b="1" i="0">
                <a:latin typeface="Trebuchet MS"/>
                <a:cs typeface="Trebuchet MS"/>
              </a:defRPr>
            </a:lvl1pPr>
          </a:lstStyle>
          <a:p>
            <a:r>
              <a:rPr lang="it-IT"/>
              <a:t>Fare clic per modificare stile</a:t>
            </a:r>
          </a:p>
        </p:txBody>
      </p:sp>
      <p:sp>
        <p:nvSpPr>
          <p:cNvPr id="3" name="Sottotitolo 2"/>
          <p:cNvSpPr>
            <a:spLocks noGrp="1"/>
          </p:cNvSpPr>
          <p:nvPr>
            <p:ph type="subTitle" idx="1"/>
          </p:nvPr>
        </p:nvSpPr>
        <p:spPr>
          <a:xfrm>
            <a:off x="1371600" y="3886200"/>
            <a:ext cx="6400800" cy="1752600"/>
          </a:xfrm>
          <a:prstGeom prst="rect">
            <a:avLst/>
          </a:prstGeom>
        </p:spPr>
        <p:txBody>
          <a:bodyPr/>
          <a:lstStyle>
            <a:lvl1pPr marL="0" indent="0" algn="ctr">
              <a:buNone/>
              <a:defRPr b="0" i="0">
                <a:solidFill>
                  <a:schemeClr val="tx1">
                    <a:tint val="75000"/>
                  </a:schemeClr>
                </a:solidFill>
                <a:latin typeface="Trebuchet MS"/>
                <a:cs typeface="Trebuchet M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Tree>
    <p:extLst>
      <p:ext uri="{BB962C8B-B14F-4D97-AF65-F5344CB8AC3E}">
        <p14:creationId xmlns:p14="http://schemas.microsoft.com/office/powerpoint/2010/main" val="2019491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contenuto 2"/>
          <p:cNvSpPr>
            <a:spLocks noGrp="1"/>
          </p:cNvSpPr>
          <p:nvPr>
            <p:ph idx="1"/>
          </p:nvPr>
        </p:nvSpPr>
        <p:spPr>
          <a:xfrm>
            <a:off x="457200" y="1600200"/>
            <a:ext cx="8229600" cy="4525963"/>
          </a:xfrm>
          <a:prstGeom prst="rect">
            <a:avLst/>
          </a:prstGeo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990917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Tree>
    <p:extLst>
      <p:ext uri="{BB962C8B-B14F-4D97-AF65-F5344CB8AC3E}">
        <p14:creationId xmlns:p14="http://schemas.microsoft.com/office/powerpoint/2010/main" val="2385996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036664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8557619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Tree>
    <p:extLst>
      <p:ext uri="{BB962C8B-B14F-4D97-AF65-F5344CB8AC3E}">
        <p14:creationId xmlns:p14="http://schemas.microsoft.com/office/powerpoint/2010/main" val="40827277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17114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a:prstGeom prst="rect">
            <a:avLst/>
          </a:prstGeo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6142026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a:prstGeom prst="rect">
            <a:avLst/>
          </a:prstGeo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extLst>
      <p:ext uri="{BB962C8B-B14F-4D97-AF65-F5344CB8AC3E}">
        <p14:creationId xmlns:p14="http://schemas.microsoft.com/office/powerpoint/2010/main" val="10639519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testo verticale 2"/>
          <p:cNvSpPr>
            <a:spLocks noGrp="1"/>
          </p:cNvSpPr>
          <p:nvPr>
            <p:ph type="body" orient="vert" idx="1"/>
          </p:nvPr>
        </p:nvSpPr>
        <p:spPr>
          <a:xfrm>
            <a:off x="457200" y="1600200"/>
            <a:ext cx="8229600" cy="4525963"/>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6977799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a:prstGeom prst="rect">
            <a:avLst/>
          </a:prstGeo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063897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image" Target="../media/image1.png"/><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Immagine 2" descr="PPT_ScienzeSocialiPolitiche-02.png">
            <a:extLst>
              <a:ext uri="{FF2B5EF4-FFF2-40B4-BE49-F238E27FC236}">
                <a16:creationId xmlns:a16="http://schemas.microsoft.com/office/drawing/2014/main" id="{4A7C9EB1-B97E-2A2E-5076-701A6EB0AD81}"/>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6267450"/>
            <a:ext cx="91440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7617646"/>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128"/>
          <a:cs typeface="ＭＳ Ｐゴシック" charset="-128"/>
        </a:defRPr>
      </a:lvl1pPr>
      <a:lvl2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2pPr>
      <a:lvl3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3pPr>
      <a:lvl4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4pPr>
      <a:lvl5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5pPr>
      <a:lvl6pPr marL="4572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6pPr>
      <a:lvl7pPr marL="9144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7pPr>
      <a:lvl8pPr marL="13716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8pPr>
      <a:lvl9pPr marL="18288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128"/>
          <a:cs typeface="ＭＳ Ｐゴシック"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chart" Target="../charts/char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F42FEFCF-7AE8-A614-9CF9-F12E614F998E}"/>
              </a:ext>
            </a:extLst>
          </p:cNvPr>
          <p:cNvSpPr txBox="1">
            <a:spLocks noChangeArrowheads="1"/>
          </p:cNvSpPr>
          <p:nvPr/>
        </p:nvSpPr>
        <p:spPr bwMode="auto">
          <a:xfrm>
            <a:off x="784225" y="333375"/>
            <a:ext cx="7993063"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it-IT" sz="2000" b="1" i="0" u="none" strike="noStrike" kern="1200" cap="none" spc="0" normalizeH="0" baseline="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Convegno</a:t>
            </a:r>
            <a:r>
              <a:rPr kumimoji="0" lang="en-GB" altLang="it-IT" sz="2000" b="1" i="0" u="none" strike="noStrike" kern="1200" cap="none" spc="0" normalizeH="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000" b="1" i="0" u="none" strike="noStrike" kern="1200" cap="none" spc="0" normalizeH="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L’economia</a:t>
            </a:r>
            <a:r>
              <a:rPr kumimoji="0" lang="en-GB" altLang="it-IT" sz="2000" b="1" i="0" u="none" strike="noStrike" kern="1200" cap="none" spc="0" normalizeH="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000" b="1" i="0" u="none" strike="noStrike" kern="1200" cap="none" spc="0" normalizeH="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sociale</a:t>
            </a:r>
            <a:r>
              <a:rPr kumimoji="0" lang="en-GB" altLang="it-IT" sz="2000" b="1" i="0" u="none" strike="noStrike" kern="1200" cap="none" spc="0" normalizeH="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000" b="1" i="0" u="none" strike="noStrike" kern="1200" cap="none" spc="0" normalizeH="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nel</a:t>
            </a:r>
            <a:r>
              <a:rPr kumimoji="0" lang="en-GB" altLang="it-IT" sz="2000" b="1" i="0" u="none" strike="noStrike" kern="1200" cap="none" spc="0" normalizeH="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000" b="1" i="0" u="none" strike="noStrike" kern="1200" cap="none" spc="0" normalizeH="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contrasto</a:t>
            </a:r>
            <a:r>
              <a:rPr kumimoji="0" lang="en-GB" altLang="it-IT" sz="2000" b="1" i="0" u="none" strike="noStrike" kern="1200" cap="none" spc="0" normalizeH="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000" b="1" i="0" u="none" strike="noStrike" kern="1200" cap="none" spc="0" normalizeH="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alle</a:t>
            </a:r>
            <a:r>
              <a:rPr kumimoji="0" lang="en-GB" altLang="it-IT" sz="2000" b="1" i="0" u="none" strike="noStrike" kern="1200" cap="none" spc="0" normalizeH="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000" b="1" i="0" u="none" strike="noStrike" kern="1200" cap="none" spc="0" normalizeH="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vulnerabilità</a:t>
            </a:r>
            <a:r>
              <a:rPr kumimoji="0" lang="en-GB" altLang="it-IT" sz="2000" b="1" i="0" u="none" strike="noStrike" kern="1200" cap="none" spc="0" normalizeH="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a:t>
            </a:r>
            <a:endParaRPr kumimoji="0" lang="en-GB" altLang="it-IT" sz="2000" b="1" i="0" u="none" strike="noStrike" kern="1200" cap="none" spc="0" normalizeH="0" baseline="0" noProof="0" dirty="0">
              <a:ln>
                <a:noFill/>
              </a:ln>
              <a:solidFill>
                <a:srgbClr val="0000FF"/>
              </a:solidFill>
              <a:effectLst/>
              <a:uLnTx/>
              <a:uFillTx/>
              <a:latin typeface="Arial" panose="020B0604020202020204" pitchFamily="34" charset="0"/>
              <a:ea typeface="ＭＳ Ｐゴシック" panose="020B0600070205080204" pitchFamily="34" charset="-128"/>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it-IT" altLang="it-IT" sz="24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5123" name="Rectangle 3">
            <a:extLst>
              <a:ext uri="{FF2B5EF4-FFF2-40B4-BE49-F238E27FC236}">
                <a16:creationId xmlns:a16="http://schemas.microsoft.com/office/drawing/2014/main" id="{73EACA04-CCB2-6629-3C60-D5EBA0ECF128}"/>
              </a:ext>
            </a:extLst>
          </p:cNvPr>
          <p:cNvSpPr txBox="1">
            <a:spLocks noChangeArrowheads="1"/>
          </p:cNvSpPr>
          <p:nvPr/>
        </p:nvSpPr>
        <p:spPr bwMode="auto">
          <a:xfrm>
            <a:off x="1116013" y="2349500"/>
            <a:ext cx="69850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altLang="it-IT" sz="2800" b="1" i="0" u="none" strike="noStrike" kern="1200" cap="none" spc="0" normalizeH="0" baseline="0" noProof="0" dirty="0">
              <a:ln>
                <a:noFill/>
              </a:ln>
              <a:solidFill>
                <a:srgbClr val="0000FF"/>
              </a:solidFill>
              <a:effectLst/>
              <a:uLnTx/>
              <a:uFillTx/>
              <a:latin typeface="Arial" panose="020B0604020202020204" pitchFamily="34" charset="0"/>
              <a:ea typeface="ＭＳ Ｐゴシック" panose="020B0600070205080204" pitchFamily="34" charset="-128"/>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it-IT" sz="2800" b="1" i="0" u="none" strike="noStrike" kern="1200" cap="none" spc="0" normalizeH="0" baseline="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L’economia</a:t>
            </a:r>
            <a:r>
              <a:rPr kumimoji="0" lang="en-GB" altLang="it-IT" sz="2800" b="1"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800" b="1" i="0" u="none" strike="noStrike" kern="1200" cap="none" spc="0" normalizeH="0" baseline="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sociale</a:t>
            </a:r>
            <a:r>
              <a:rPr kumimoji="0" lang="en-GB" altLang="it-IT" sz="2800" b="1"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e la salute: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it-IT" sz="2800" b="1" i="0" u="none" strike="noStrike" kern="1200" cap="none" spc="0" normalizeH="0" baseline="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temi</a:t>
            </a:r>
            <a:r>
              <a:rPr kumimoji="0" lang="en-GB" altLang="it-IT" sz="2800" b="1"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800" b="1" i="0" u="none" strike="noStrike" kern="1200" cap="none" spc="0" normalizeH="0" baseline="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criticità</a:t>
            </a:r>
            <a:r>
              <a:rPr kumimoji="0" lang="en-GB" altLang="it-IT" sz="2800" b="1"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800" b="1" i="0" u="none" strike="noStrike" kern="1200" cap="none" spc="0" normalizeH="0" baseline="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sviluppi</a:t>
            </a:r>
            <a:endParaRPr kumimoji="0" lang="en-GB" altLang="it-IT" sz="2800" b="1"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it-IT" sz="2000" b="0"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Stefano </a:t>
            </a:r>
            <a:r>
              <a:rPr kumimoji="0" lang="en-GB" altLang="it-IT" sz="2000" b="0" i="0" u="none" strike="noStrike" kern="1200" cap="none" spc="0" normalizeH="0" baseline="0" noProof="0" dirty="0">
                <a:ln>
                  <a:noFill/>
                </a:ln>
                <a:solidFill>
                  <a:srgbClr val="0000FF"/>
                </a:solidFill>
                <a:effectLst/>
                <a:uLnTx/>
                <a:uFillTx/>
                <a:latin typeface="Arial" panose="020B0604020202020204" pitchFamily="34" charset="0"/>
                <a:ea typeface="ＭＳ Ｐゴシック" panose="020B0600070205080204" pitchFamily="34" charset="-128"/>
                <a:cs typeface="+mn-cs"/>
              </a:rPr>
              <a:t>Neri</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it-IT" sz="2000" b="0" i="0" u="none" strike="noStrike" kern="1200" cap="none" spc="0" normalizeH="0" baseline="0" noProof="0" dirty="0" err="1">
                <a:ln>
                  <a:noFill/>
                </a:ln>
                <a:solidFill>
                  <a:srgbClr val="0000FF"/>
                </a:solidFill>
                <a:effectLst/>
                <a:uLnTx/>
                <a:uFillTx/>
                <a:latin typeface="Arial" panose="020B0604020202020204" pitchFamily="34" charset="0"/>
                <a:ea typeface="ＭＳ Ｐゴシック" panose="020B0600070205080204" pitchFamily="34" charset="-128"/>
                <a:cs typeface="+mn-cs"/>
              </a:rPr>
              <a:t>Dipartimento</a:t>
            </a:r>
            <a:r>
              <a:rPr kumimoji="0" lang="en-GB" altLang="it-IT" sz="2000" b="0" i="0" u="none" strike="noStrike" kern="1200" cap="none" spc="0" normalizeH="0" baseline="0" noProof="0" dirty="0">
                <a:ln>
                  <a:noFill/>
                </a:ln>
                <a:solidFill>
                  <a:srgbClr val="0000FF"/>
                </a:solidFill>
                <a:effectLst/>
                <a:uLnTx/>
                <a:uFillTx/>
                <a:latin typeface="Arial" panose="020B0604020202020204" pitchFamily="34" charset="0"/>
                <a:ea typeface="ＭＳ Ｐゴシック" panose="020B0600070205080204" pitchFamily="34" charset="-128"/>
                <a:cs typeface="+mn-cs"/>
              </a:rPr>
              <a:t> di </a:t>
            </a:r>
            <a:r>
              <a:rPr kumimoji="0" lang="en-GB" altLang="it-IT" sz="2000" b="0" i="0" u="none" strike="noStrike" kern="1200" cap="none" spc="0" normalizeH="0" baseline="0" noProof="0" dirty="0" err="1">
                <a:ln>
                  <a:noFill/>
                </a:ln>
                <a:solidFill>
                  <a:srgbClr val="0000FF"/>
                </a:solidFill>
                <a:effectLst/>
                <a:uLnTx/>
                <a:uFillTx/>
                <a:latin typeface="Arial" panose="020B0604020202020204" pitchFamily="34" charset="0"/>
                <a:ea typeface="ＭＳ Ｐゴシック" panose="020B0600070205080204" pitchFamily="34" charset="-128"/>
                <a:cs typeface="+mn-cs"/>
              </a:rPr>
              <a:t>Scienze</a:t>
            </a:r>
            <a:r>
              <a:rPr kumimoji="0" lang="en-GB" altLang="it-IT" sz="2000" b="0" i="0" u="none" strike="noStrike" kern="1200" cap="none" spc="0" normalizeH="0" baseline="0" noProof="0" dirty="0">
                <a:ln>
                  <a:noFill/>
                </a:ln>
                <a:solidFill>
                  <a:srgbClr val="0000FF"/>
                </a:solidFill>
                <a:effectLst/>
                <a:uLnTx/>
                <a:uFillTx/>
                <a:latin typeface="Arial" panose="020B0604020202020204" pitchFamily="34" charset="0"/>
                <a:ea typeface="ＭＳ Ｐゴシック" panose="020B0600070205080204" pitchFamily="34" charset="-128"/>
                <a:cs typeface="+mn-cs"/>
              </a:rPr>
              <a:t> </a:t>
            </a:r>
            <a:r>
              <a:rPr kumimoji="0" lang="en-GB" altLang="it-IT" sz="2000" b="0" i="0" u="none" strike="noStrike" kern="1200" cap="none" spc="0" normalizeH="0" baseline="0" noProof="0" dirty="0" err="1">
                <a:ln>
                  <a:noFill/>
                </a:ln>
                <a:solidFill>
                  <a:srgbClr val="0000FF"/>
                </a:solidFill>
                <a:effectLst/>
                <a:uLnTx/>
                <a:uFillTx/>
                <a:latin typeface="Arial" panose="020B0604020202020204" pitchFamily="34" charset="0"/>
                <a:ea typeface="ＭＳ Ｐゴシック" panose="020B0600070205080204" pitchFamily="34" charset="-128"/>
                <a:cs typeface="+mn-cs"/>
              </a:rPr>
              <a:t>Sociali</a:t>
            </a:r>
            <a:r>
              <a:rPr kumimoji="0" lang="en-GB" altLang="it-IT" sz="2000" b="0" i="0" u="none" strike="noStrike" kern="1200" cap="none" spc="0" normalizeH="0" baseline="0" noProof="0" dirty="0">
                <a:ln>
                  <a:noFill/>
                </a:ln>
                <a:solidFill>
                  <a:srgbClr val="0000FF"/>
                </a:solidFill>
                <a:effectLst/>
                <a:uLnTx/>
                <a:uFillTx/>
                <a:latin typeface="Arial" panose="020B0604020202020204" pitchFamily="34" charset="0"/>
                <a:ea typeface="ＭＳ Ｐゴシック" panose="020B0600070205080204" pitchFamily="34" charset="-128"/>
                <a:cs typeface="+mn-cs"/>
              </a:rPr>
              <a:t> e </a:t>
            </a:r>
            <a:r>
              <a:rPr kumimoji="0" lang="en-GB" altLang="it-IT" sz="2000" b="0" i="0" u="none" strike="noStrike" kern="1200" cap="none" spc="0" normalizeH="0" baseline="0" noProof="0" dirty="0" err="1" smtClean="0">
                <a:ln>
                  <a:noFill/>
                </a:ln>
                <a:solidFill>
                  <a:srgbClr val="0000FF"/>
                </a:solidFill>
                <a:effectLst/>
                <a:uLnTx/>
                <a:uFillTx/>
                <a:latin typeface="Arial" panose="020B0604020202020204" pitchFamily="34" charset="0"/>
                <a:ea typeface="ＭＳ Ｐゴシック" panose="020B0600070205080204" pitchFamily="34" charset="-128"/>
                <a:cs typeface="+mn-cs"/>
              </a:rPr>
              <a:t>Politiche</a:t>
            </a:r>
            <a:endParaRPr kumimoji="0" lang="en-GB" altLang="it-IT" sz="2000" b="0"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lang="en-GB" altLang="it-IT" sz="2000" dirty="0">
              <a:solidFill>
                <a:srgbClr val="0000FF"/>
              </a:solidFill>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altLang="it-IT" sz="2000" b="0"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lang="en-GB" altLang="it-IT" sz="2000" dirty="0">
              <a:solidFill>
                <a:srgbClr val="0000FF"/>
              </a:solidFill>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altLang="it-IT" sz="2000" b="0"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GB" altLang="it-IT" sz="2000" dirty="0" smtClean="0">
                <a:solidFill>
                  <a:srgbClr val="0000FF"/>
                </a:solidFill>
              </a:rPr>
              <a:t>Macerata, 30 </a:t>
            </a:r>
            <a:r>
              <a:rPr lang="en-GB" altLang="it-IT" sz="2000" dirty="0" err="1" smtClean="0">
                <a:solidFill>
                  <a:srgbClr val="0000FF"/>
                </a:solidFill>
              </a:rPr>
              <a:t>ottobre</a:t>
            </a:r>
            <a:r>
              <a:rPr lang="en-GB" altLang="it-IT" sz="2000" dirty="0" smtClean="0">
                <a:solidFill>
                  <a:srgbClr val="0000FF"/>
                </a:solidFill>
              </a:rPr>
              <a:t> 2026</a:t>
            </a:r>
            <a:r>
              <a:rPr kumimoji="0" lang="en-GB" altLang="it-IT" sz="2000" b="0" i="0" u="none" strike="noStrike" kern="1200" cap="none" spc="0" normalizeH="0" baseline="0" noProof="0" dirty="0" smtClean="0">
                <a:ln>
                  <a:noFill/>
                </a:ln>
                <a:solidFill>
                  <a:srgbClr val="0000FF"/>
                </a:solidFill>
                <a:effectLst/>
                <a:uLnTx/>
                <a:uFillTx/>
                <a:latin typeface="Arial" panose="020B0604020202020204" pitchFamily="34" charset="0"/>
                <a:ea typeface="ＭＳ Ｐゴシック" panose="020B0600070205080204" pitchFamily="34" charset="-128"/>
                <a:cs typeface="+mn-cs"/>
              </a:rPr>
              <a:t> </a:t>
            </a:r>
            <a:endParaRPr kumimoji="0" lang="en-GB" altLang="it-IT" sz="2000" b="0" i="0" u="none" strike="noStrike" kern="1200" cap="none" spc="0" normalizeH="0" baseline="0" noProof="0" dirty="0">
              <a:ln>
                <a:noFill/>
              </a:ln>
              <a:solidFill>
                <a:srgbClr val="0000FF"/>
              </a:solidFill>
              <a:effectLst/>
              <a:uLnTx/>
              <a:uFillTx/>
              <a:latin typeface="Arial" panose="020B0604020202020204" pitchFamily="34" charset="0"/>
              <a:ea typeface="ＭＳ Ｐゴシック" panose="020B0600070205080204" pitchFamily="34" charset="-128"/>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it-IT" sz="2400" b="0" i="0" u="none" strike="noStrike" kern="1200" cap="none" spc="0" normalizeH="0" baseline="0" noProof="0" dirty="0">
                <a:ln>
                  <a:noFill/>
                </a:ln>
                <a:solidFill>
                  <a:srgbClr val="FF0000"/>
                </a:solidFill>
                <a:effectLst/>
                <a:uLnTx/>
                <a:uFillTx/>
                <a:latin typeface="Arial" panose="020B0604020202020204" pitchFamily="34" charset="0"/>
                <a:ea typeface="ＭＳ Ｐゴシック" panose="020B0600070205080204" pitchFamily="34" charset="-128"/>
                <a:cs typeface="+mn-cs"/>
              </a:rPr>
              <a:t> </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altLang="it-IT" sz="2400" b="0" i="0" u="none" strike="noStrike" kern="1200" cap="none" spc="0" normalizeH="0" baseline="0" noProof="0" dirty="0">
              <a:ln>
                <a:noFill/>
              </a:ln>
              <a:solidFill>
                <a:srgbClr val="FF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01401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28AD819C-0A31-4F2A-9B9D-0ABC1B32E731}"/>
              </a:ext>
            </a:extLst>
          </p:cNvPr>
          <p:cNvSpPr>
            <a:spLocks noGrp="1"/>
          </p:cNvSpPr>
          <p:nvPr/>
        </p:nvSpPr>
        <p:spPr>
          <a:xfrm>
            <a:off x="457200" y="361950"/>
            <a:ext cx="8229600" cy="781050"/>
          </a:xfrm>
          <a:prstGeom prst="rect">
            <a:avLst/>
          </a:prstGeom>
          <a:noFill/>
          <a:ln w="0">
            <a:noFill/>
            <a:prstDash val="solid"/>
          </a:ln>
        </p:spPr>
        <p:txBody>
          <a:bodyPr lIns="0" tIns="0" rIns="0" bIns="0" anchor="t"/>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2800" b="1" dirty="0">
                <a:solidFill>
                  <a:srgbClr val="005F99"/>
                </a:solidFill>
                <a:latin typeface="Arial"/>
                <a:ea typeface="Arial"/>
                <a:cs typeface="Arial"/>
              </a:rPr>
              <a:t>Le </a:t>
            </a:r>
            <a:r>
              <a:rPr sz="2800" b="1" dirty="0" err="1">
                <a:solidFill>
                  <a:srgbClr val="005F99"/>
                </a:solidFill>
                <a:latin typeface="Arial"/>
                <a:ea typeface="Arial"/>
                <a:cs typeface="Arial"/>
              </a:rPr>
              <a:t>sfide</a:t>
            </a:r>
            <a:r>
              <a:rPr sz="2800" b="1" dirty="0">
                <a:solidFill>
                  <a:srgbClr val="005F99"/>
                </a:solidFill>
                <a:latin typeface="Arial"/>
                <a:ea typeface="Arial"/>
                <a:cs typeface="Arial"/>
              </a:rPr>
              <a:t> e la </a:t>
            </a:r>
            <a:r>
              <a:rPr sz="2800" b="1" dirty="0" err="1">
                <a:solidFill>
                  <a:srgbClr val="005F99"/>
                </a:solidFill>
                <a:latin typeface="Arial"/>
                <a:ea typeface="Arial"/>
                <a:cs typeface="Arial"/>
              </a:rPr>
              <a:t>capacità</a:t>
            </a:r>
            <a:r>
              <a:rPr sz="2800" b="1" dirty="0">
                <a:solidFill>
                  <a:srgbClr val="005F99"/>
                </a:solidFill>
                <a:latin typeface="Arial"/>
                <a:ea typeface="Arial"/>
                <a:cs typeface="Arial"/>
              </a:rPr>
              <a:t> di </a:t>
            </a:r>
            <a:r>
              <a:rPr sz="2800" b="1" dirty="0" err="1">
                <a:solidFill>
                  <a:srgbClr val="005F99"/>
                </a:solidFill>
                <a:latin typeface="Arial"/>
                <a:ea typeface="Arial"/>
                <a:cs typeface="Arial"/>
              </a:rPr>
              <a:t>risposta</a:t>
            </a:r>
            <a:r>
              <a:rPr sz="2800" b="1" dirty="0">
                <a:solidFill>
                  <a:srgbClr val="005F99"/>
                </a:solidFill>
                <a:latin typeface="Arial"/>
                <a:ea typeface="Arial"/>
                <a:cs typeface="Arial"/>
              </a:rPr>
              <a:t> del SSN</a:t>
            </a:r>
          </a:p>
        </p:txBody>
      </p:sp>
      <p:sp>
        <p:nvSpPr>
          <p:cNvPr id="3" name="Testo">
            <a:extLst>
              <a:ext uri="{FF2B5EF4-FFF2-40B4-BE49-F238E27FC236}">
                <a16:creationId xmlns:a16="http://schemas.microsoft.com/office/drawing/2014/main" id="{F0442357-EACD-4640-AD6B-4D16B2CAFEE4}"/>
              </a:ext>
            </a:extLst>
          </p:cNvPr>
          <p:cNvSpPr>
            <a:spLocks noGrp="1"/>
          </p:cNvSpPr>
          <p:nvPr/>
        </p:nvSpPr>
        <p:spPr>
          <a:xfrm>
            <a:off x="457200" y="1381125"/>
            <a:ext cx="8229600" cy="4505325"/>
          </a:xfrm>
          <a:prstGeom prst="rect">
            <a:avLst/>
          </a:prstGeom>
          <a:noFill/>
          <a:ln w="0">
            <a:noFill/>
            <a:prstDash val="solid"/>
          </a:ln>
        </p:spPr>
        <p:txBody>
          <a:bodyPr lIns="0" tIns="0" rIns="0" bIns="0" anchor="t">
            <a:noAutofit/>
          </a:bodyPr>
          <a:lstStyle>
            <a:defPPr>
              <a:defRPr sz="2400">
                <a:solidFill>
                  <a:srgbClr val="111111"/>
                </a:solidFill>
                <a:latin typeface="Arial"/>
                <a:ea typeface="Arial"/>
                <a:cs typeface="Arial"/>
              </a:defRPr>
            </a:defPPr>
            <a:lvl1pPr>
              <a:defRPr sz="2400">
                <a:solidFill>
                  <a:srgbClr val="111111"/>
                </a:solidFill>
                <a:latin typeface="Arial"/>
                <a:ea typeface="Arial"/>
                <a:cs typeface="Arial"/>
              </a:defRPr>
            </a:lvl1pPr>
            <a:lvl2pPr>
              <a:defRPr sz="2400">
                <a:solidFill>
                  <a:srgbClr val="111111"/>
                </a:solidFill>
                <a:latin typeface="Arial"/>
                <a:ea typeface="Arial"/>
                <a:cs typeface="Arial"/>
              </a:defRPr>
            </a:lvl2pPr>
            <a:lvl3pPr>
              <a:defRPr sz="2400">
                <a:solidFill>
                  <a:srgbClr val="111111"/>
                </a:solidFill>
                <a:latin typeface="Arial"/>
                <a:ea typeface="Arial"/>
                <a:cs typeface="Arial"/>
              </a:defRPr>
            </a:lvl3pPr>
            <a:lvl4pPr>
              <a:defRPr sz="2400">
                <a:solidFill>
                  <a:srgbClr val="111111"/>
                </a:solidFill>
                <a:latin typeface="Arial"/>
                <a:ea typeface="Arial"/>
                <a:cs typeface="Arial"/>
              </a:defRPr>
            </a:lvl4pPr>
            <a:lvl5pPr>
              <a:defRPr sz="2400">
                <a:solidFill>
                  <a:srgbClr val="111111"/>
                </a:solidFill>
                <a:latin typeface="Arial"/>
                <a:ea typeface="Arial"/>
                <a:cs typeface="Arial"/>
              </a:defRPr>
            </a:lvl5pPr>
            <a:lvl6pPr>
              <a:defRPr sz="2400">
                <a:solidFill>
                  <a:srgbClr val="111111"/>
                </a:solidFill>
                <a:latin typeface="Arial"/>
                <a:ea typeface="Arial"/>
                <a:cs typeface="Arial"/>
              </a:defRPr>
            </a:lvl6pPr>
            <a:lvl7pPr>
              <a:defRPr sz="2400">
                <a:solidFill>
                  <a:srgbClr val="111111"/>
                </a:solidFill>
                <a:latin typeface="Arial"/>
                <a:ea typeface="Arial"/>
                <a:cs typeface="Arial"/>
              </a:defRPr>
            </a:lvl7pPr>
            <a:lvl8pPr>
              <a:defRPr sz="2400">
                <a:solidFill>
                  <a:srgbClr val="111111"/>
                </a:solidFill>
                <a:latin typeface="Arial"/>
                <a:ea typeface="Arial"/>
                <a:cs typeface="Arial"/>
              </a:defRPr>
            </a:lvl8pPr>
            <a:lvl9pPr>
              <a:defRPr sz="2400">
                <a:solidFill>
                  <a:srgbClr val="111111"/>
                </a:solidFill>
                <a:latin typeface="Arial"/>
                <a:ea typeface="Arial"/>
                <a:cs typeface="Arial"/>
              </a:defRPr>
            </a:lvl9pPr>
          </a:lstStyle>
          <a:p>
            <a:pPr marL="457200" indent="-457200">
              <a:buAutoNum type="arabicParenR"/>
              <a:defRPr sz="2400">
                <a:solidFill>
                  <a:srgbClr val="111111"/>
                </a:solidFill>
                <a:latin typeface="Arial"/>
                <a:ea typeface="Arial"/>
                <a:cs typeface="Arial"/>
              </a:defRPr>
            </a:pPr>
            <a:r>
              <a:rPr lang="it-IT" sz="2000" b="1" dirty="0" smtClean="0">
                <a:solidFill>
                  <a:srgbClr val="111111"/>
                </a:solidFill>
                <a:latin typeface="Arial" panose="020B0604020202020204" pitchFamily="34" charset="0"/>
                <a:cs typeface="Arial" panose="020B0604020202020204" pitchFamily="34" charset="0"/>
              </a:rPr>
              <a:t>Adeguare le risposte al cambiamento della </a:t>
            </a:r>
            <a:r>
              <a:rPr sz="2000" b="1" dirty="0" err="1" smtClean="0">
                <a:solidFill>
                  <a:srgbClr val="111111"/>
                </a:solidFill>
                <a:latin typeface="Arial" panose="020B0604020202020204" pitchFamily="34" charset="0"/>
                <a:cs typeface="Arial" panose="020B0604020202020204" pitchFamily="34" charset="0"/>
              </a:rPr>
              <a:t>domanda</a:t>
            </a:r>
            <a:r>
              <a:rPr sz="2000" b="1" dirty="0" smtClean="0">
                <a:solidFill>
                  <a:srgbClr val="111111"/>
                </a:solidFill>
                <a:latin typeface="Arial" panose="020B0604020202020204" pitchFamily="34" charset="0"/>
                <a:cs typeface="Arial" panose="020B0604020202020204" pitchFamily="34" charset="0"/>
              </a:rPr>
              <a:t> </a:t>
            </a:r>
            <a:r>
              <a:rPr sz="2000" b="1" dirty="0">
                <a:solidFill>
                  <a:srgbClr val="111111"/>
                </a:solidFill>
                <a:latin typeface="Arial" panose="020B0604020202020204" pitchFamily="34" charset="0"/>
                <a:cs typeface="Arial" panose="020B0604020202020204" pitchFamily="34" charset="0"/>
              </a:rPr>
              <a:t>di salute </a:t>
            </a:r>
            <a:endParaRPr lang="it-IT" sz="2000" b="1" dirty="0" smtClean="0">
              <a:solidFill>
                <a:srgbClr val="111111"/>
              </a:solidFill>
              <a:latin typeface="Arial" panose="020B0604020202020204" pitchFamily="34" charset="0"/>
              <a:cs typeface="Arial" panose="020B0604020202020204" pitchFamily="34" charset="0"/>
            </a:endParaRPr>
          </a:p>
          <a:p>
            <a:pPr>
              <a:defRPr sz="2400">
                <a:solidFill>
                  <a:srgbClr val="111111"/>
                </a:solidFill>
                <a:latin typeface="Arial"/>
                <a:ea typeface="Arial"/>
                <a:cs typeface="Arial"/>
              </a:defRPr>
            </a:pPr>
            <a:r>
              <a:rPr sz="2000" dirty="0" err="1" smtClean="0">
                <a:solidFill>
                  <a:srgbClr val="111111"/>
                </a:solidFill>
                <a:latin typeface="Arial" panose="020B0604020202020204" pitchFamily="34" charset="0"/>
                <a:cs typeface="Arial" panose="020B0604020202020204" pitchFamily="34" charset="0"/>
              </a:rPr>
              <a:t>Cronicità</a:t>
            </a:r>
            <a:r>
              <a:rPr sz="2000" dirty="0" smtClean="0">
                <a:solidFill>
                  <a:srgbClr val="111111"/>
                </a:solidFill>
                <a:latin typeface="Arial" panose="020B0604020202020204" pitchFamily="34" charset="0"/>
                <a:cs typeface="Arial" panose="020B0604020202020204" pitchFamily="34" charset="0"/>
              </a:rPr>
              <a:t> </a:t>
            </a:r>
            <a:r>
              <a:rPr sz="2000" dirty="0">
                <a:solidFill>
                  <a:srgbClr val="111111"/>
                </a:solidFill>
                <a:latin typeface="Arial" panose="020B0604020202020204" pitchFamily="34" charset="0"/>
                <a:cs typeface="Arial" panose="020B0604020202020204" pitchFamily="34" charset="0"/>
              </a:rPr>
              <a:t>e non </a:t>
            </a:r>
            <a:r>
              <a:rPr sz="2000" dirty="0" err="1">
                <a:solidFill>
                  <a:srgbClr val="111111"/>
                </a:solidFill>
                <a:latin typeface="Arial" panose="020B0604020202020204" pitchFamily="34" charset="0"/>
                <a:cs typeface="Arial" panose="020B0604020202020204" pitchFamily="34" charset="0"/>
              </a:rPr>
              <a:t>autosufficienza</a:t>
            </a:r>
            <a:r>
              <a:rPr sz="2000" dirty="0">
                <a:solidFill>
                  <a:srgbClr val="111111"/>
                </a:solidFill>
                <a:latin typeface="Arial" panose="020B0604020202020204" pitchFamily="34" charset="0"/>
                <a:cs typeface="Arial" panose="020B0604020202020204" pitchFamily="34" charset="0"/>
              </a:rPr>
              <a:t> </a:t>
            </a:r>
            <a:r>
              <a:rPr sz="2000" dirty="0" err="1">
                <a:solidFill>
                  <a:srgbClr val="111111"/>
                </a:solidFill>
                <a:latin typeface="Arial" panose="020B0604020202020204" pitchFamily="34" charset="0"/>
                <a:cs typeface="Arial" panose="020B0604020202020204" pitchFamily="34" charset="0"/>
              </a:rPr>
              <a:t>richiedono</a:t>
            </a:r>
            <a:r>
              <a:rPr sz="2000" dirty="0">
                <a:solidFill>
                  <a:srgbClr val="111111"/>
                </a:solidFill>
                <a:latin typeface="Arial" panose="020B0604020202020204" pitchFamily="34" charset="0"/>
                <a:cs typeface="Arial" panose="020B0604020202020204" pitchFamily="34" charset="0"/>
              </a:rPr>
              <a:t> </a:t>
            </a:r>
            <a:endParaRPr lang="it-IT" sz="2000" dirty="0" smtClean="0">
              <a:solidFill>
                <a:srgbClr val="11111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sz="2400">
                <a:solidFill>
                  <a:srgbClr val="111111"/>
                </a:solidFill>
                <a:latin typeface="Arial"/>
                <a:ea typeface="Arial"/>
                <a:cs typeface="Arial"/>
              </a:defRPr>
            </a:pPr>
            <a:r>
              <a:rPr sz="2000" dirty="0" err="1" smtClean="0">
                <a:solidFill>
                  <a:srgbClr val="111111"/>
                </a:solidFill>
                <a:latin typeface="Arial" panose="020B0604020202020204" pitchFamily="34" charset="0"/>
                <a:cs typeface="Arial" panose="020B0604020202020204" pitchFamily="34" charset="0"/>
              </a:rPr>
              <a:t>assistenza</a:t>
            </a:r>
            <a:r>
              <a:rPr sz="2000" dirty="0" smtClean="0">
                <a:solidFill>
                  <a:srgbClr val="111111"/>
                </a:solidFill>
                <a:latin typeface="Arial" panose="020B0604020202020204" pitchFamily="34" charset="0"/>
                <a:cs typeface="Arial" panose="020B0604020202020204" pitchFamily="34" charset="0"/>
              </a:rPr>
              <a:t> </a:t>
            </a:r>
            <a:r>
              <a:rPr sz="2000" dirty="0" err="1">
                <a:solidFill>
                  <a:srgbClr val="111111"/>
                </a:solidFill>
                <a:latin typeface="Arial" panose="020B0604020202020204" pitchFamily="34" charset="0"/>
                <a:cs typeface="Arial" panose="020B0604020202020204" pitchFamily="34" charset="0"/>
              </a:rPr>
              <a:t>continuativa</a:t>
            </a:r>
            <a:r>
              <a:rPr sz="2000" dirty="0">
                <a:solidFill>
                  <a:srgbClr val="111111"/>
                </a:solidFill>
                <a:latin typeface="Arial" panose="020B0604020202020204" pitchFamily="34" charset="0"/>
                <a:cs typeface="Arial" panose="020B0604020202020204" pitchFamily="34" charset="0"/>
              </a:rPr>
              <a:t> </a:t>
            </a:r>
            <a:r>
              <a:rPr lang="it-IT" sz="2000" dirty="0" smtClean="0">
                <a:solidFill>
                  <a:srgbClr val="111111"/>
                </a:solidFill>
                <a:latin typeface="Arial" panose="020B0604020202020204" pitchFamily="34" charset="0"/>
                <a:cs typeface="Arial" panose="020B0604020202020204" pitchFamily="34" charset="0"/>
              </a:rPr>
              <a:t>(ospedale, territorio, domicilio)</a:t>
            </a:r>
          </a:p>
          <a:p>
            <a:pPr marL="342900" indent="-342900">
              <a:buFont typeface="Arial" panose="020B0604020202020204" pitchFamily="34" charset="0"/>
              <a:buChar char="•"/>
              <a:defRPr sz="2400">
                <a:solidFill>
                  <a:srgbClr val="111111"/>
                </a:solidFill>
                <a:latin typeface="Arial"/>
                <a:ea typeface="Arial"/>
                <a:cs typeface="Arial"/>
              </a:defRPr>
            </a:pPr>
            <a:r>
              <a:rPr lang="it-IT" sz="2000" dirty="0" smtClean="0">
                <a:latin typeface="Arial" panose="020B0604020202020204" pitchFamily="34" charset="0"/>
                <a:cs typeface="Arial" panose="020B0604020202020204" pitchFamily="34" charset="0"/>
              </a:rPr>
              <a:t>maggior peso al territorio-domicilio</a:t>
            </a:r>
            <a:endParaRPr lang="it-IT" sz="2000" dirty="0" smtClean="0">
              <a:solidFill>
                <a:srgbClr val="11111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sz="2400">
                <a:solidFill>
                  <a:srgbClr val="111111"/>
                </a:solidFill>
                <a:latin typeface="Arial"/>
                <a:ea typeface="Arial"/>
                <a:cs typeface="Arial"/>
              </a:defRPr>
            </a:pPr>
            <a:r>
              <a:rPr sz="2000" dirty="0" err="1" smtClean="0">
                <a:solidFill>
                  <a:srgbClr val="111111"/>
                </a:solidFill>
                <a:latin typeface="Arial" panose="020B0604020202020204" pitchFamily="34" charset="0"/>
                <a:cs typeface="Arial" panose="020B0604020202020204" pitchFamily="34" charset="0"/>
              </a:rPr>
              <a:t>risposte</a:t>
            </a:r>
            <a:r>
              <a:rPr sz="2000" dirty="0" smtClean="0">
                <a:solidFill>
                  <a:srgbClr val="111111"/>
                </a:solidFill>
                <a:latin typeface="Arial" panose="020B0604020202020204" pitchFamily="34" charset="0"/>
                <a:cs typeface="Arial" panose="020B0604020202020204" pitchFamily="34" charset="0"/>
              </a:rPr>
              <a:t> </a:t>
            </a:r>
            <a:r>
              <a:rPr sz="2000" dirty="0" err="1">
                <a:solidFill>
                  <a:srgbClr val="111111"/>
                </a:solidFill>
                <a:latin typeface="Arial" panose="020B0604020202020204" pitchFamily="34" charset="0"/>
                <a:cs typeface="Arial" panose="020B0604020202020204" pitchFamily="34" charset="0"/>
              </a:rPr>
              <a:t>che</a:t>
            </a:r>
            <a:r>
              <a:rPr sz="2000" dirty="0">
                <a:solidFill>
                  <a:srgbClr val="111111"/>
                </a:solidFill>
                <a:latin typeface="Arial" panose="020B0604020202020204" pitchFamily="34" charset="0"/>
                <a:cs typeface="Arial" panose="020B0604020202020204" pitchFamily="34" charset="0"/>
              </a:rPr>
              <a:t> </a:t>
            </a:r>
            <a:r>
              <a:rPr sz="2000" dirty="0" err="1">
                <a:solidFill>
                  <a:srgbClr val="111111"/>
                </a:solidFill>
                <a:latin typeface="Arial" panose="020B0604020202020204" pitchFamily="34" charset="0"/>
                <a:cs typeface="Arial" panose="020B0604020202020204" pitchFamily="34" charset="0"/>
              </a:rPr>
              <a:t>integrino</a:t>
            </a:r>
            <a:r>
              <a:rPr sz="2000" dirty="0">
                <a:solidFill>
                  <a:srgbClr val="111111"/>
                </a:solidFill>
                <a:latin typeface="Arial" panose="020B0604020202020204" pitchFamily="34" charset="0"/>
                <a:cs typeface="Arial" panose="020B0604020202020204" pitchFamily="34" charset="0"/>
              </a:rPr>
              <a:t> </a:t>
            </a:r>
            <a:r>
              <a:rPr sz="2000" dirty="0" err="1">
                <a:solidFill>
                  <a:srgbClr val="111111"/>
                </a:solidFill>
                <a:latin typeface="Arial" panose="020B0604020202020204" pitchFamily="34" charset="0"/>
                <a:cs typeface="Arial" panose="020B0604020202020204" pitchFamily="34" charset="0"/>
              </a:rPr>
              <a:t>bisogni</a:t>
            </a:r>
            <a:r>
              <a:rPr sz="2000" dirty="0">
                <a:solidFill>
                  <a:srgbClr val="111111"/>
                </a:solidFill>
                <a:latin typeface="Arial" panose="020B0604020202020204" pitchFamily="34" charset="0"/>
                <a:cs typeface="Arial" panose="020B0604020202020204" pitchFamily="34" charset="0"/>
              </a:rPr>
              <a:t> </a:t>
            </a:r>
            <a:r>
              <a:rPr sz="2000" dirty="0" err="1">
                <a:solidFill>
                  <a:srgbClr val="111111"/>
                </a:solidFill>
                <a:latin typeface="Arial" panose="020B0604020202020204" pitchFamily="34" charset="0"/>
                <a:cs typeface="Arial" panose="020B0604020202020204" pitchFamily="34" charset="0"/>
              </a:rPr>
              <a:t>sanitari</a:t>
            </a:r>
            <a:r>
              <a:rPr sz="2000" dirty="0">
                <a:solidFill>
                  <a:srgbClr val="111111"/>
                </a:solidFill>
                <a:latin typeface="Arial" panose="020B0604020202020204" pitchFamily="34" charset="0"/>
                <a:cs typeface="Arial" panose="020B0604020202020204" pitchFamily="34" charset="0"/>
              </a:rPr>
              <a:t> e </a:t>
            </a:r>
            <a:r>
              <a:rPr sz="2000" dirty="0" err="1">
                <a:solidFill>
                  <a:srgbClr val="111111"/>
                </a:solidFill>
                <a:latin typeface="Arial" panose="020B0604020202020204" pitchFamily="34" charset="0"/>
                <a:cs typeface="Arial" panose="020B0604020202020204" pitchFamily="34" charset="0"/>
              </a:rPr>
              <a:t>sociali</a:t>
            </a:r>
            <a:r>
              <a:rPr sz="2000" dirty="0" smtClean="0">
                <a:solidFill>
                  <a:srgbClr val="111111"/>
                </a:solidFill>
                <a:latin typeface="Arial" panose="020B0604020202020204" pitchFamily="34" charset="0"/>
                <a:cs typeface="Arial" panose="020B0604020202020204" pitchFamily="34" charset="0"/>
              </a:rPr>
              <a:t>.</a:t>
            </a:r>
            <a:endParaRPr lang="it-IT" sz="2000" dirty="0" smtClean="0">
              <a:solidFill>
                <a:srgbClr val="111111"/>
              </a:solidFill>
              <a:latin typeface="Arial" panose="020B0604020202020204" pitchFamily="34" charset="0"/>
              <a:cs typeface="Arial" panose="020B0604020202020204" pitchFamily="34" charset="0"/>
            </a:endParaRPr>
          </a:p>
          <a:p>
            <a:pPr>
              <a:defRPr sz="2400">
                <a:solidFill>
                  <a:srgbClr val="111111"/>
                </a:solidFill>
                <a:latin typeface="Arial"/>
                <a:ea typeface="Arial"/>
                <a:cs typeface="Arial"/>
              </a:defRPr>
            </a:pPr>
            <a:endParaRPr sz="2000" dirty="0">
              <a:solidFill>
                <a:srgbClr val="111111"/>
              </a:solidFill>
              <a:latin typeface="Arial" panose="020B0604020202020204" pitchFamily="34" charset="0"/>
              <a:cs typeface="Arial" panose="020B0604020202020204" pitchFamily="34" charset="0"/>
            </a:endParaRPr>
          </a:p>
          <a:p>
            <a:pPr>
              <a:defRPr sz="2400">
                <a:solidFill>
                  <a:srgbClr val="111111"/>
                </a:solidFill>
                <a:latin typeface="Arial"/>
                <a:ea typeface="Arial"/>
                <a:cs typeface="Arial"/>
              </a:defRPr>
            </a:pPr>
            <a:r>
              <a:rPr lang="it-IT" sz="2000" b="1" dirty="0" smtClean="0">
                <a:solidFill>
                  <a:srgbClr val="111111"/>
                </a:solidFill>
                <a:latin typeface="Arial" panose="020B0604020202020204" pitchFamily="34" charset="0"/>
                <a:cs typeface="Arial" panose="020B0604020202020204" pitchFamily="34" charset="0"/>
              </a:rPr>
              <a:t>2) </a:t>
            </a:r>
            <a:r>
              <a:rPr sz="2000" b="1" dirty="0" smtClean="0">
                <a:solidFill>
                  <a:srgbClr val="111111"/>
                </a:solidFill>
                <a:latin typeface="Arial" panose="020B0604020202020204" pitchFamily="34" charset="0"/>
                <a:cs typeface="Arial" panose="020B0604020202020204" pitchFamily="34" charset="0"/>
              </a:rPr>
              <a:t>Le </a:t>
            </a:r>
            <a:r>
              <a:rPr sz="2000" b="1" dirty="0" err="1">
                <a:solidFill>
                  <a:srgbClr val="111111"/>
                </a:solidFill>
                <a:latin typeface="Arial" panose="020B0604020202020204" pitchFamily="34" charset="0"/>
                <a:cs typeface="Arial" panose="020B0604020202020204" pitchFamily="34" charset="0"/>
              </a:rPr>
              <a:t>pressioni</a:t>
            </a:r>
            <a:r>
              <a:rPr sz="2000" b="1" dirty="0">
                <a:solidFill>
                  <a:srgbClr val="111111"/>
                </a:solidFill>
                <a:latin typeface="Arial" panose="020B0604020202020204" pitchFamily="34" charset="0"/>
                <a:cs typeface="Arial" panose="020B0604020202020204" pitchFamily="34" charset="0"/>
              </a:rPr>
              <a:t> </a:t>
            </a:r>
            <a:r>
              <a:rPr sz="2000" b="1" dirty="0" err="1">
                <a:solidFill>
                  <a:srgbClr val="111111"/>
                </a:solidFill>
                <a:latin typeface="Arial" panose="020B0604020202020204" pitchFamily="34" charset="0"/>
                <a:cs typeface="Arial" panose="020B0604020202020204" pitchFamily="34" charset="0"/>
              </a:rPr>
              <a:t>si</a:t>
            </a:r>
            <a:r>
              <a:rPr sz="2000" b="1" dirty="0">
                <a:solidFill>
                  <a:srgbClr val="111111"/>
                </a:solidFill>
                <a:latin typeface="Arial" panose="020B0604020202020204" pitchFamily="34" charset="0"/>
                <a:cs typeface="Arial" panose="020B0604020202020204" pitchFamily="34" charset="0"/>
              </a:rPr>
              <a:t> </a:t>
            </a:r>
            <a:r>
              <a:rPr sz="2000" b="1" dirty="0" err="1" smtClean="0">
                <a:solidFill>
                  <a:srgbClr val="111111"/>
                </a:solidFill>
                <a:latin typeface="Arial" panose="020B0604020202020204" pitchFamily="34" charset="0"/>
                <a:cs typeface="Arial" panose="020B0604020202020204" pitchFamily="34" charset="0"/>
              </a:rPr>
              <a:t>sommano</a:t>
            </a:r>
            <a:r>
              <a:rPr lang="it-IT" sz="2000" b="1" dirty="0" smtClean="0">
                <a:solidFill>
                  <a:srgbClr val="111111"/>
                </a:solidFill>
                <a:latin typeface="Arial" panose="020B0604020202020204" pitchFamily="34" charset="0"/>
                <a:cs typeface="Arial" panose="020B0604020202020204" pitchFamily="34" charset="0"/>
              </a:rPr>
              <a:t> e chiedono risposte innovative</a:t>
            </a:r>
            <a:endParaRPr lang="it-IT" sz="20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sz="2400">
                <a:solidFill>
                  <a:srgbClr val="111111"/>
                </a:solidFill>
                <a:latin typeface="Arial"/>
                <a:ea typeface="Arial"/>
                <a:cs typeface="Arial"/>
              </a:defRPr>
            </a:pPr>
            <a:r>
              <a:rPr sz="2000" dirty="0" err="1" smtClean="0">
                <a:solidFill>
                  <a:srgbClr val="111111"/>
                </a:solidFill>
                <a:latin typeface="Arial" panose="020B0604020202020204" pitchFamily="34" charset="0"/>
                <a:cs typeface="Arial" panose="020B0604020202020204" pitchFamily="34" charset="0"/>
              </a:rPr>
              <a:t>Risorse</a:t>
            </a:r>
            <a:r>
              <a:rPr sz="2000" dirty="0" smtClean="0">
                <a:solidFill>
                  <a:srgbClr val="111111"/>
                </a:solidFill>
                <a:latin typeface="Arial" panose="020B0604020202020204" pitchFamily="34" charset="0"/>
                <a:cs typeface="Arial" panose="020B0604020202020204" pitchFamily="34" charset="0"/>
              </a:rPr>
              <a:t> </a:t>
            </a:r>
            <a:r>
              <a:rPr sz="2000" dirty="0" err="1" smtClean="0">
                <a:solidFill>
                  <a:srgbClr val="111111"/>
                </a:solidFill>
                <a:latin typeface="Arial" panose="020B0604020202020204" pitchFamily="34" charset="0"/>
                <a:cs typeface="Arial" panose="020B0604020202020204" pitchFamily="34" charset="0"/>
              </a:rPr>
              <a:t>limitate</a:t>
            </a:r>
            <a:r>
              <a:rPr lang="it-IT" sz="2000" dirty="0" smtClean="0">
                <a:solidFill>
                  <a:srgbClr val="111111"/>
                </a:solidFill>
                <a:latin typeface="Arial" panose="020B0604020202020204" pitchFamily="34" charset="0"/>
                <a:cs typeface="Arial" panose="020B0604020202020204" pitchFamily="34" charset="0"/>
              </a:rPr>
              <a:t> (finanziarie, di personale)</a:t>
            </a:r>
            <a:endParaRPr lang="it-IT"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sz="2400">
                <a:solidFill>
                  <a:srgbClr val="111111"/>
                </a:solidFill>
                <a:latin typeface="Arial"/>
                <a:ea typeface="Arial"/>
                <a:cs typeface="Arial"/>
              </a:defRPr>
            </a:pPr>
            <a:r>
              <a:rPr lang="it-IT" sz="2000" dirty="0" smtClean="0">
                <a:solidFill>
                  <a:srgbClr val="111111"/>
                </a:solidFill>
                <a:latin typeface="Arial" panose="020B0604020202020204" pitchFamily="34" charset="0"/>
                <a:cs typeface="Arial" panose="020B0604020202020204" pitchFamily="34" charset="0"/>
              </a:rPr>
              <a:t>D</a:t>
            </a:r>
            <a:r>
              <a:rPr sz="2000" dirty="0" err="1" smtClean="0">
                <a:solidFill>
                  <a:srgbClr val="111111"/>
                </a:solidFill>
                <a:latin typeface="Arial" panose="020B0604020202020204" pitchFamily="34" charset="0"/>
                <a:cs typeface="Arial" panose="020B0604020202020204" pitchFamily="34" charset="0"/>
              </a:rPr>
              <a:t>ifficoltà</a:t>
            </a:r>
            <a:r>
              <a:rPr sz="2000" dirty="0" smtClean="0">
                <a:solidFill>
                  <a:srgbClr val="111111"/>
                </a:solidFill>
                <a:latin typeface="Arial" panose="020B0604020202020204" pitchFamily="34" charset="0"/>
                <a:cs typeface="Arial" panose="020B0604020202020204" pitchFamily="34" charset="0"/>
              </a:rPr>
              <a:t> </a:t>
            </a:r>
            <a:r>
              <a:rPr sz="2000" dirty="0" err="1">
                <a:solidFill>
                  <a:srgbClr val="111111"/>
                </a:solidFill>
                <a:latin typeface="Arial" panose="020B0604020202020204" pitchFamily="34" charset="0"/>
                <a:cs typeface="Arial" panose="020B0604020202020204" pitchFamily="34" charset="0"/>
              </a:rPr>
              <a:t>nella</a:t>
            </a:r>
            <a:r>
              <a:rPr sz="2000" dirty="0">
                <a:solidFill>
                  <a:srgbClr val="111111"/>
                </a:solidFill>
                <a:latin typeface="Arial" panose="020B0604020202020204" pitchFamily="34" charset="0"/>
                <a:cs typeface="Arial" panose="020B0604020202020204" pitchFamily="34" charset="0"/>
              </a:rPr>
              <a:t> </a:t>
            </a:r>
            <a:r>
              <a:rPr sz="2000" dirty="0" err="1">
                <a:solidFill>
                  <a:srgbClr val="111111"/>
                </a:solidFill>
                <a:latin typeface="Arial" panose="020B0604020202020204" pitchFamily="34" charset="0"/>
                <a:cs typeface="Arial" panose="020B0604020202020204" pitchFamily="34" charset="0"/>
              </a:rPr>
              <a:t>programmazione</a:t>
            </a:r>
            <a:r>
              <a:rPr sz="2000" dirty="0">
                <a:solidFill>
                  <a:srgbClr val="111111"/>
                </a:solidFill>
                <a:latin typeface="Arial" panose="020B0604020202020204" pitchFamily="34" charset="0"/>
                <a:cs typeface="Arial" panose="020B0604020202020204" pitchFamily="34" charset="0"/>
              </a:rPr>
              <a:t> del </a:t>
            </a:r>
            <a:r>
              <a:rPr sz="2000" dirty="0" err="1">
                <a:solidFill>
                  <a:srgbClr val="111111"/>
                </a:solidFill>
                <a:latin typeface="Arial" panose="020B0604020202020204" pitchFamily="34" charset="0"/>
                <a:cs typeface="Arial" panose="020B0604020202020204" pitchFamily="34" charset="0"/>
              </a:rPr>
              <a:t>personale</a:t>
            </a:r>
            <a:r>
              <a:rPr sz="2000" dirty="0">
                <a:solidFill>
                  <a:srgbClr val="111111"/>
                </a:solidFill>
                <a:latin typeface="Arial" panose="020B0604020202020204" pitchFamily="34" charset="0"/>
                <a:cs typeface="Arial" panose="020B0604020202020204" pitchFamily="34" charset="0"/>
              </a:rPr>
              <a:t> </a:t>
            </a:r>
            <a:endParaRPr lang="it-IT" sz="2000" dirty="0" smtClean="0">
              <a:solidFill>
                <a:srgbClr val="11111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sz="2400">
                <a:solidFill>
                  <a:srgbClr val="111111"/>
                </a:solidFill>
                <a:latin typeface="Arial"/>
                <a:ea typeface="Arial"/>
                <a:cs typeface="Arial"/>
              </a:defRPr>
            </a:pPr>
            <a:r>
              <a:rPr lang="it-IT" sz="2000" dirty="0" smtClean="0">
                <a:solidFill>
                  <a:srgbClr val="111111"/>
                </a:solidFill>
                <a:latin typeface="Arial" panose="020B0604020202020204" pitchFamily="34" charset="0"/>
                <a:cs typeface="Arial" panose="020B0604020202020204" pitchFamily="34" charset="0"/>
              </a:rPr>
              <a:t>I</a:t>
            </a:r>
            <a:r>
              <a:rPr sz="2000" dirty="0" err="1" smtClean="0">
                <a:solidFill>
                  <a:srgbClr val="111111"/>
                </a:solidFill>
                <a:latin typeface="Arial" panose="020B0604020202020204" pitchFamily="34" charset="0"/>
                <a:cs typeface="Arial" panose="020B0604020202020204" pitchFamily="34" charset="0"/>
              </a:rPr>
              <a:t>nnovazione</a:t>
            </a:r>
            <a:r>
              <a:rPr sz="2000" dirty="0" smtClean="0">
                <a:solidFill>
                  <a:srgbClr val="111111"/>
                </a:solidFill>
                <a:latin typeface="Arial" panose="020B0604020202020204" pitchFamily="34" charset="0"/>
                <a:cs typeface="Arial" panose="020B0604020202020204" pitchFamily="34" charset="0"/>
              </a:rPr>
              <a:t> </a:t>
            </a:r>
            <a:r>
              <a:rPr sz="2000" dirty="0" err="1">
                <a:solidFill>
                  <a:srgbClr val="111111"/>
                </a:solidFill>
                <a:latin typeface="Arial" panose="020B0604020202020204" pitchFamily="34" charset="0"/>
                <a:cs typeface="Arial" panose="020B0604020202020204" pitchFamily="34" charset="0"/>
              </a:rPr>
              <a:t>tecnologica</a:t>
            </a:r>
            <a:r>
              <a:rPr sz="2000" dirty="0">
                <a:solidFill>
                  <a:srgbClr val="111111"/>
                </a:solidFill>
                <a:latin typeface="Arial" panose="020B0604020202020204" pitchFamily="34" charset="0"/>
                <a:cs typeface="Arial" panose="020B0604020202020204" pitchFamily="34" charset="0"/>
              </a:rPr>
              <a:t> </a:t>
            </a:r>
            <a:endParaRPr lang="it-IT" sz="2000" dirty="0" smtClean="0">
              <a:solidFill>
                <a:srgbClr val="111111"/>
              </a:solidFill>
              <a:latin typeface="Arial" panose="020B0604020202020204" pitchFamily="34" charset="0"/>
              <a:cs typeface="Arial" panose="020B0604020202020204" pitchFamily="34" charset="0"/>
            </a:endParaRPr>
          </a:p>
          <a:p>
            <a:pPr>
              <a:defRPr sz="2400">
                <a:solidFill>
                  <a:srgbClr val="111111"/>
                </a:solidFill>
                <a:latin typeface="Arial"/>
                <a:ea typeface="Arial"/>
                <a:cs typeface="Arial"/>
              </a:defRPr>
            </a:pPr>
            <a:endParaRPr lang="it-IT" sz="2000" dirty="0">
              <a:latin typeface="Arial" panose="020B0604020202020204" pitchFamily="34" charset="0"/>
              <a:cs typeface="Arial" panose="020B0604020202020204" pitchFamily="34" charset="0"/>
            </a:endParaRPr>
          </a:p>
          <a:p>
            <a:pPr>
              <a:defRPr sz="2400">
                <a:solidFill>
                  <a:srgbClr val="111111"/>
                </a:solidFill>
                <a:latin typeface="Arial"/>
                <a:ea typeface="Arial"/>
                <a:cs typeface="Arial"/>
              </a:defRPr>
            </a:pPr>
            <a:r>
              <a:rPr lang="it-IT" sz="2000" dirty="0" smtClean="0">
                <a:solidFill>
                  <a:srgbClr val="111111"/>
                </a:solidFill>
                <a:latin typeface="Arial" panose="020B0604020202020204" pitchFamily="34" charset="0"/>
                <a:cs typeface="Arial" panose="020B0604020202020204" pitchFamily="34" charset="0"/>
              </a:rPr>
              <a:t>3) </a:t>
            </a:r>
            <a:r>
              <a:rPr sz="2000" b="1" dirty="0" smtClean="0">
                <a:solidFill>
                  <a:srgbClr val="111111"/>
                </a:solidFill>
                <a:latin typeface="Arial" panose="020B0604020202020204" pitchFamily="34" charset="0"/>
                <a:cs typeface="Arial" panose="020B0604020202020204" pitchFamily="34" charset="0"/>
              </a:rPr>
              <a:t>L</a:t>
            </a:r>
            <a:r>
              <a:rPr lang="it-IT" sz="2000" b="1" dirty="0" smtClean="0">
                <a:solidFill>
                  <a:srgbClr val="111111"/>
                </a:solidFill>
                <a:latin typeface="Arial" panose="020B0604020202020204" pitchFamily="34" charset="0"/>
                <a:cs typeface="Arial" panose="020B0604020202020204" pitchFamily="34" charset="0"/>
              </a:rPr>
              <a:t>‘assetto istituzionale è adeguato? </a:t>
            </a:r>
          </a:p>
          <a:p>
            <a:pPr marL="342900" indent="-342900">
              <a:buFont typeface="Arial" panose="020B0604020202020204" pitchFamily="34" charset="0"/>
              <a:buChar char="•"/>
              <a:defRPr sz="2400">
                <a:solidFill>
                  <a:srgbClr val="111111"/>
                </a:solidFill>
                <a:latin typeface="Arial"/>
                <a:ea typeface="Arial"/>
                <a:cs typeface="Arial"/>
              </a:defRPr>
            </a:pPr>
            <a:r>
              <a:rPr lang="it-IT" sz="2000" dirty="0" smtClean="0">
                <a:latin typeface="Arial" panose="020B0604020202020204" pitchFamily="34" charset="0"/>
                <a:cs typeface="Arial" panose="020B0604020202020204" pitchFamily="34" charset="0"/>
              </a:rPr>
              <a:t>Spinte al decentramento ulteriore ma anche necessità di maggiore coordinamento</a:t>
            </a:r>
          </a:p>
          <a:p>
            <a:pPr marL="342900" indent="-342900">
              <a:buFont typeface="Arial" panose="020B0604020202020204" pitchFamily="34" charset="0"/>
              <a:buChar char="•"/>
              <a:defRPr sz="2400">
                <a:solidFill>
                  <a:srgbClr val="111111"/>
                </a:solidFill>
                <a:latin typeface="Arial"/>
                <a:ea typeface="Arial"/>
                <a:cs typeface="Arial"/>
              </a:defRPr>
            </a:pPr>
            <a:r>
              <a:rPr lang="it-IT" sz="2000" dirty="0" smtClean="0">
                <a:solidFill>
                  <a:srgbClr val="111111"/>
                </a:solidFill>
                <a:latin typeface="Arial" panose="020B0604020202020204" pitchFamily="34" charset="0"/>
                <a:cs typeface="Arial" panose="020B0604020202020204" pitchFamily="34" charset="0"/>
              </a:rPr>
              <a:t>Quale ruolo per il livello locale (pubblico, non-profit, for-profit)?</a:t>
            </a:r>
            <a:endParaRPr sz="2000" dirty="0">
              <a:solidFill>
                <a:srgbClr val="111111"/>
              </a:solidFill>
              <a:latin typeface="Arial" panose="020B0604020202020204" pitchFamily="34" charset="0"/>
              <a:cs typeface="Arial" panose="020B0604020202020204" pitchFamily="34" charset="0"/>
            </a:endParaRPr>
          </a:p>
        </p:txBody>
      </p:sp>
      <p:pic>
        <p:nvPicPr>
          <p:cNvPr id="4" name="Immagine 3">
            <a:extLst>
              <a:ext uri="{FF2B5EF4-FFF2-40B4-BE49-F238E27FC236}">
                <a16:creationId xmlns:a16="http://schemas.microsoft.com/office/drawing/2014/main" id="{EA15DA68-7EA6-4A5E-ABAB-D5C13C92828C}"/>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1642128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A85EAC2D-6DC9-4814-8135-32DB599DA99F}"/>
              </a:ext>
            </a:extLst>
          </p:cNvPr>
          <p:cNvSpPr>
            <a:spLocks noGrp="1"/>
          </p:cNvSpPr>
          <p:nvPr/>
        </p:nvSpPr>
        <p:spPr>
          <a:xfrm>
            <a:off x="457200" y="361950"/>
            <a:ext cx="8229600" cy="781050"/>
          </a:xfrm>
          <a:prstGeom prst="rect">
            <a:avLst/>
          </a:prstGeom>
          <a:noFill/>
          <a:ln w="0">
            <a:noFill/>
            <a:prstDash val="solid"/>
          </a:ln>
        </p:spPr>
        <p:txBody>
          <a:bodyPr lIns="0" tIns="0" rIns="0" bIns="0" anchor="t"/>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2800" b="1" dirty="0">
                <a:solidFill>
                  <a:srgbClr val="005F99"/>
                </a:solidFill>
                <a:latin typeface="Arial"/>
                <a:ea typeface="Arial"/>
                <a:cs typeface="Arial"/>
              </a:rPr>
              <a:t>Le </a:t>
            </a:r>
            <a:r>
              <a:rPr sz="2800" b="1" dirty="0" err="1">
                <a:solidFill>
                  <a:srgbClr val="005F99"/>
                </a:solidFill>
                <a:latin typeface="Arial"/>
                <a:ea typeface="Arial"/>
                <a:cs typeface="Arial"/>
              </a:rPr>
              <a:t>risorse</a:t>
            </a:r>
            <a:r>
              <a:rPr sz="2800" b="1" dirty="0">
                <a:solidFill>
                  <a:srgbClr val="005F99"/>
                </a:solidFill>
                <a:latin typeface="Arial"/>
                <a:ea typeface="Arial"/>
                <a:cs typeface="Arial"/>
              </a:rPr>
              <a:t> </a:t>
            </a:r>
            <a:r>
              <a:rPr sz="2800" b="1" dirty="0" err="1">
                <a:solidFill>
                  <a:srgbClr val="005F99"/>
                </a:solidFill>
                <a:latin typeface="Arial"/>
                <a:ea typeface="Arial"/>
                <a:cs typeface="Arial"/>
              </a:rPr>
              <a:t>sanitarie</a:t>
            </a:r>
            <a:r>
              <a:rPr sz="2800" b="1" dirty="0">
                <a:solidFill>
                  <a:srgbClr val="005F99"/>
                </a:solidFill>
                <a:latin typeface="Arial"/>
                <a:ea typeface="Arial"/>
                <a:cs typeface="Arial"/>
              </a:rPr>
              <a:t> </a:t>
            </a:r>
            <a:r>
              <a:rPr sz="2800" b="1" dirty="0" err="1">
                <a:solidFill>
                  <a:srgbClr val="005F99"/>
                </a:solidFill>
                <a:latin typeface="Arial"/>
                <a:ea typeface="Arial"/>
                <a:cs typeface="Arial"/>
              </a:rPr>
              <a:t>nel</a:t>
            </a:r>
            <a:r>
              <a:rPr sz="2800" b="1" dirty="0">
                <a:solidFill>
                  <a:srgbClr val="005F99"/>
                </a:solidFill>
                <a:latin typeface="Arial"/>
                <a:ea typeface="Arial"/>
                <a:cs typeface="Arial"/>
              </a:rPr>
              <a:t> </a:t>
            </a:r>
            <a:r>
              <a:rPr sz="2800" b="1" dirty="0" err="1">
                <a:solidFill>
                  <a:srgbClr val="005F99"/>
                </a:solidFill>
                <a:latin typeface="Arial"/>
                <a:ea typeface="Arial"/>
                <a:cs typeface="Arial"/>
              </a:rPr>
              <a:t>confronto</a:t>
            </a:r>
            <a:r>
              <a:rPr sz="2800" b="1" dirty="0">
                <a:solidFill>
                  <a:srgbClr val="005F99"/>
                </a:solidFill>
                <a:latin typeface="Arial"/>
                <a:ea typeface="Arial"/>
                <a:cs typeface="Arial"/>
              </a:rPr>
              <a:t> </a:t>
            </a:r>
            <a:r>
              <a:rPr sz="2800" b="1" dirty="0" err="1">
                <a:solidFill>
                  <a:srgbClr val="005F99"/>
                </a:solidFill>
                <a:latin typeface="Arial"/>
                <a:ea typeface="Arial"/>
                <a:cs typeface="Arial"/>
              </a:rPr>
              <a:t>europeo</a:t>
            </a:r>
            <a:endParaRPr sz="28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7A1FBC51-863E-474D-87B9-84031A8700BF}"/>
              </a:ext>
            </a:extLst>
          </p:cNvPr>
          <p:cNvSpPr>
            <a:spLocks noGrp="1"/>
          </p:cNvSpPr>
          <p:nvPr/>
        </p:nvSpPr>
        <p:spPr>
          <a:xfrm>
            <a:off x="457200" y="4714875"/>
            <a:ext cx="8229600" cy="1381125"/>
          </a:xfrm>
          <a:prstGeom prst="rect">
            <a:avLst/>
          </a:prstGeom>
          <a:noFill/>
          <a:ln w="0">
            <a:noFill/>
            <a:prstDash val="solid"/>
          </a:ln>
        </p:spPr>
        <p:txBody>
          <a:bodyPr lIns="0" tIns="0" rIns="0" bIns="0" anchor="t">
            <a:noAutofit/>
          </a:bodyPr>
          <a:lstStyle>
            <a:defPPr>
              <a:defRPr sz="1800">
                <a:solidFill>
                  <a:srgbClr val="111111"/>
                </a:solidFill>
                <a:latin typeface="Arial"/>
                <a:ea typeface="Arial"/>
                <a:cs typeface="Arial"/>
              </a:defRPr>
            </a:defPPr>
            <a:lvl1pPr>
              <a:defRPr sz="1800">
                <a:solidFill>
                  <a:srgbClr val="111111"/>
                </a:solidFill>
                <a:latin typeface="Arial"/>
                <a:ea typeface="Arial"/>
                <a:cs typeface="Arial"/>
              </a:defRPr>
            </a:lvl1pPr>
            <a:lvl2pPr>
              <a:defRPr sz="1800">
                <a:solidFill>
                  <a:srgbClr val="111111"/>
                </a:solidFill>
                <a:latin typeface="Arial"/>
                <a:ea typeface="Arial"/>
                <a:cs typeface="Arial"/>
              </a:defRPr>
            </a:lvl2pPr>
            <a:lvl3pPr>
              <a:defRPr sz="1800">
                <a:solidFill>
                  <a:srgbClr val="111111"/>
                </a:solidFill>
                <a:latin typeface="Arial"/>
                <a:ea typeface="Arial"/>
                <a:cs typeface="Arial"/>
              </a:defRPr>
            </a:lvl3pPr>
            <a:lvl4pPr>
              <a:defRPr sz="1800">
                <a:solidFill>
                  <a:srgbClr val="111111"/>
                </a:solidFill>
                <a:latin typeface="Arial"/>
                <a:ea typeface="Arial"/>
                <a:cs typeface="Arial"/>
              </a:defRPr>
            </a:lvl4pPr>
            <a:lvl5pPr>
              <a:defRPr sz="1800">
                <a:solidFill>
                  <a:srgbClr val="111111"/>
                </a:solidFill>
                <a:latin typeface="Arial"/>
                <a:ea typeface="Arial"/>
                <a:cs typeface="Arial"/>
              </a:defRPr>
            </a:lvl5pPr>
            <a:lvl6pPr>
              <a:defRPr sz="1800">
                <a:solidFill>
                  <a:srgbClr val="111111"/>
                </a:solidFill>
                <a:latin typeface="Arial"/>
                <a:ea typeface="Arial"/>
                <a:cs typeface="Arial"/>
              </a:defRPr>
            </a:lvl6pPr>
            <a:lvl7pPr>
              <a:defRPr sz="1800">
                <a:solidFill>
                  <a:srgbClr val="111111"/>
                </a:solidFill>
                <a:latin typeface="Arial"/>
                <a:ea typeface="Arial"/>
                <a:cs typeface="Arial"/>
              </a:defRPr>
            </a:lvl7pPr>
            <a:lvl8pPr>
              <a:defRPr sz="1800">
                <a:solidFill>
                  <a:srgbClr val="111111"/>
                </a:solidFill>
                <a:latin typeface="Arial"/>
                <a:ea typeface="Arial"/>
                <a:cs typeface="Arial"/>
              </a:defRPr>
            </a:lvl8pPr>
            <a:lvl9pPr>
              <a:defRPr sz="1800">
                <a:solidFill>
                  <a:srgbClr val="111111"/>
                </a:solidFill>
                <a:latin typeface="Arial"/>
                <a:ea typeface="Arial"/>
                <a:cs typeface="Arial"/>
              </a:defRPr>
            </a:lvl9pPr>
          </a:lstStyle>
          <a:p>
            <a:pPr>
              <a:defRPr sz="1800">
                <a:solidFill>
                  <a:srgbClr val="111111"/>
                </a:solidFill>
                <a:latin typeface="Arial"/>
                <a:ea typeface="Arial"/>
                <a:cs typeface="Arial"/>
              </a:defRPr>
            </a:pPr>
            <a:r>
              <a:rPr sz="1400" dirty="0" smtClean="0">
                <a:solidFill>
                  <a:srgbClr val="555555"/>
                </a:solidFill>
                <a:latin typeface="Arial"/>
                <a:ea typeface="Arial"/>
                <a:cs typeface="Arial"/>
              </a:rPr>
              <a:t>Fonte</a:t>
            </a:r>
            <a:r>
              <a:rPr sz="1400" dirty="0">
                <a:solidFill>
                  <a:srgbClr val="555555"/>
                </a:solidFill>
                <a:latin typeface="Arial"/>
                <a:ea typeface="Arial"/>
                <a:cs typeface="Arial"/>
              </a:rPr>
              <a:t>: OCSE e </a:t>
            </a:r>
            <a:r>
              <a:rPr sz="1400" dirty="0" err="1">
                <a:solidFill>
                  <a:srgbClr val="555555"/>
                </a:solidFill>
                <a:latin typeface="Arial"/>
                <a:ea typeface="Arial"/>
                <a:cs typeface="Arial"/>
              </a:rPr>
              <a:t>Osservatorio</a:t>
            </a:r>
            <a:r>
              <a:rPr sz="1400" dirty="0">
                <a:solidFill>
                  <a:srgbClr val="555555"/>
                </a:solidFill>
                <a:latin typeface="Arial"/>
                <a:ea typeface="Arial"/>
                <a:cs typeface="Arial"/>
              </a:rPr>
              <a:t> </a:t>
            </a:r>
            <a:r>
              <a:rPr sz="1400" dirty="0" err="1">
                <a:solidFill>
                  <a:srgbClr val="555555"/>
                </a:solidFill>
                <a:latin typeface="Arial"/>
                <a:ea typeface="Arial"/>
                <a:cs typeface="Arial"/>
              </a:rPr>
              <a:t>europeo</a:t>
            </a:r>
            <a:r>
              <a:rPr sz="1400" dirty="0">
                <a:solidFill>
                  <a:srgbClr val="555555"/>
                </a:solidFill>
                <a:latin typeface="Arial"/>
                <a:ea typeface="Arial"/>
                <a:cs typeface="Arial"/>
              </a:rPr>
              <a:t>, Italy Country Health Profile 2025, p. 7.</a:t>
            </a:r>
            <a:br>
              <a:rPr sz="1400" dirty="0">
                <a:solidFill>
                  <a:srgbClr val="555555"/>
                </a:solidFill>
                <a:latin typeface="Arial"/>
                <a:ea typeface="Arial"/>
                <a:cs typeface="Arial"/>
              </a:rPr>
            </a:br>
            <a:r>
              <a:rPr sz="1400" dirty="0" err="1">
                <a:solidFill>
                  <a:srgbClr val="555555"/>
                </a:solidFill>
                <a:latin typeface="Arial"/>
                <a:ea typeface="Arial"/>
                <a:cs typeface="Arial"/>
              </a:rPr>
              <a:t>Dati</a:t>
            </a:r>
            <a:r>
              <a:rPr sz="1400" dirty="0">
                <a:solidFill>
                  <a:srgbClr val="555555"/>
                </a:solidFill>
                <a:latin typeface="Arial"/>
                <a:ea typeface="Arial"/>
                <a:cs typeface="Arial"/>
              </a:rPr>
              <a:t> 2023. La </a:t>
            </a:r>
            <a:r>
              <a:rPr sz="1400" dirty="0" err="1">
                <a:solidFill>
                  <a:srgbClr val="555555"/>
                </a:solidFill>
                <a:latin typeface="Arial"/>
                <a:ea typeface="Arial"/>
                <a:cs typeface="Arial"/>
              </a:rPr>
              <a:t>spesa</a:t>
            </a:r>
            <a:r>
              <a:rPr sz="1400" dirty="0">
                <a:solidFill>
                  <a:srgbClr val="555555"/>
                </a:solidFill>
                <a:latin typeface="Arial"/>
                <a:ea typeface="Arial"/>
                <a:cs typeface="Arial"/>
              </a:rPr>
              <a:t> </a:t>
            </a:r>
            <a:r>
              <a:rPr sz="1400" dirty="0" err="1">
                <a:solidFill>
                  <a:srgbClr val="555555"/>
                </a:solidFill>
                <a:latin typeface="Arial"/>
                <a:ea typeface="Arial"/>
                <a:cs typeface="Arial"/>
              </a:rPr>
              <a:t>complessiva</a:t>
            </a:r>
            <a:r>
              <a:rPr sz="1400" dirty="0">
                <a:solidFill>
                  <a:srgbClr val="555555"/>
                </a:solidFill>
                <a:latin typeface="Arial"/>
                <a:ea typeface="Arial"/>
                <a:cs typeface="Arial"/>
              </a:rPr>
              <a:t> </a:t>
            </a:r>
            <a:r>
              <a:rPr sz="1400" dirty="0" err="1">
                <a:solidFill>
                  <a:srgbClr val="555555"/>
                </a:solidFill>
                <a:latin typeface="Arial"/>
                <a:ea typeface="Arial"/>
                <a:cs typeface="Arial"/>
              </a:rPr>
              <a:t>comprende</a:t>
            </a:r>
            <a:r>
              <a:rPr sz="1400" dirty="0">
                <a:solidFill>
                  <a:srgbClr val="555555"/>
                </a:solidFill>
                <a:latin typeface="Arial"/>
                <a:ea typeface="Arial"/>
                <a:cs typeface="Arial"/>
              </a:rPr>
              <a:t> </a:t>
            </a:r>
            <a:r>
              <a:rPr sz="1400" dirty="0" err="1">
                <a:solidFill>
                  <a:srgbClr val="555555"/>
                </a:solidFill>
                <a:latin typeface="Arial"/>
                <a:ea typeface="Arial"/>
                <a:cs typeface="Arial"/>
              </a:rPr>
              <a:t>pubblico</a:t>
            </a:r>
            <a:r>
              <a:rPr sz="1400" dirty="0">
                <a:solidFill>
                  <a:srgbClr val="555555"/>
                </a:solidFill>
                <a:latin typeface="Arial"/>
                <a:ea typeface="Arial"/>
                <a:cs typeface="Arial"/>
              </a:rPr>
              <a:t> e </a:t>
            </a:r>
            <a:r>
              <a:rPr sz="1400" dirty="0" err="1">
                <a:solidFill>
                  <a:srgbClr val="555555"/>
                </a:solidFill>
                <a:latin typeface="Arial"/>
                <a:ea typeface="Arial"/>
                <a:cs typeface="Arial"/>
              </a:rPr>
              <a:t>privato</a:t>
            </a:r>
            <a:r>
              <a:rPr sz="1400" dirty="0">
                <a:solidFill>
                  <a:srgbClr val="555555"/>
                </a:solidFill>
                <a:latin typeface="Arial"/>
                <a:ea typeface="Arial"/>
                <a:cs typeface="Arial"/>
              </a:rPr>
              <a:t>.</a:t>
            </a:r>
          </a:p>
        </p:txBody>
      </p:sp>
      <p:pic>
        <p:nvPicPr>
          <p:cNvPr id="4" name="Immagine 3">
            <a:extLst>
              <a:ext uri="{FF2B5EF4-FFF2-40B4-BE49-F238E27FC236}">
                <a16:creationId xmlns:a16="http://schemas.microsoft.com/office/drawing/2014/main" id="{3578173A-F869-4095-82F4-C560D0D919D7}"/>
              </a:ext>
            </a:extLst>
          </p:cNvPr>
          <p:cNvPicPr>
            <a:picLocks noChangeAspect="1"/>
          </p:cNvPicPr>
          <p:nvPr/>
        </p:nvPicPr>
        <p:blipFill>
          <a:blip r:embed="rId3"/>
          <a:stretch/>
        </p:blipFill>
        <p:spPr>
          <a:xfrm>
            <a:off x="5892" y="6267450"/>
            <a:ext cx="9132216" cy="590550"/>
          </a:xfrm>
          <a:prstGeom prst="rect">
            <a:avLst/>
          </a:prstGeom>
        </p:spPr>
      </p:pic>
      <p:graphicFrame>
        <p:nvGraphicFramePr>
          <p:cNvPr id="5" name="Tabella 4">
            <a:extLst>
              <a:ext uri="{FF2B5EF4-FFF2-40B4-BE49-F238E27FC236}">
                <a16:creationId xmlns:a16="http://schemas.microsoft.com/office/drawing/2014/main" id="{11EC3A6E-BACE-40BD-80A9-98E79D283F71}"/>
              </a:ext>
            </a:extLst>
          </p:cNvPr>
          <p:cNvGraphicFramePr/>
          <p:nvPr/>
        </p:nvGraphicFramePr>
        <p:xfrm>
          <a:off x="457200" y="1476375"/>
          <a:ext cx="8229600" cy="2857500"/>
        </p:xfrm>
        <a:graphic>
          <a:graphicData uri="http://schemas.openxmlformats.org/drawingml/2006/table">
            <a:tbl>
              <a:tblPr/>
              <a:tblGrid>
                <a:gridCol w="4705350">
                  <a:extLst>
                    <a:ext uri="{9D8B030D-6E8A-4147-A177-3AD203B41FA5}">
                      <a16:colId xmlns:a16="http://schemas.microsoft.com/office/drawing/2014/main" val="20000"/>
                    </a:ext>
                  </a:extLst>
                </a:gridCol>
                <a:gridCol w="161925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tblGrid>
              <a:tr h="714375">
                <a:tc>
                  <a:txBody>
                    <a:bodyPr/>
                    <a:lstStyle/>
                    <a:p>
                      <a:pPr algn="l"/>
                      <a:r>
                        <a:rPr sz="1800" b="1">
                          <a:solidFill>
                            <a:srgbClr val="FFFFFF"/>
                          </a:solidFill>
                          <a:latin typeface="Arial"/>
                          <a:ea typeface="Arial"/>
                          <a:cs typeface="Arial"/>
                        </a:rPr>
                        <a:t>Indicatore, anno 2023</a:t>
                      </a:r>
                    </a:p>
                  </a:txBody>
                  <a:tcPr anchor="ctr">
                    <a:lnL w="9525">
                      <a:solidFill>
                        <a:srgbClr val="D9D9D9"/>
                      </a:solidFill>
                      <a:prstDash val="soli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tc>
                  <a:txBody>
                    <a:bodyPr/>
                    <a:lstStyle/>
                    <a:p>
                      <a:pPr algn="ctr"/>
                      <a:r>
                        <a:rPr sz="1800" b="1">
                          <a:solidFill>
                            <a:srgbClr val="FFFFFF"/>
                          </a:solidFill>
                          <a:latin typeface="Arial"/>
                          <a:ea typeface="Arial"/>
                          <a:cs typeface="Arial"/>
                        </a:rPr>
                        <a:t>Italia</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tc>
                  <a:txBody>
                    <a:bodyPr/>
                    <a:lstStyle/>
                    <a:p>
                      <a:pPr algn="ctr"/>
                      <a:r>
                        <a:rPr sz="1800" b="1">
                          <a:solidFill>
                            <a:srgbClr val="FFFFFF"/>
                          </a:solidFill>
                          <a:latin typeface="Arial"/>
                          <a:ea typeface="Arial"/>
                          <a:cs typeface="Arial"/>
                        </a:rPr>
                        <a:t>Media UE</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extLst>
                  <a:ext uri="{0D108BD9-81ED-4DB2-BD59-A6C34878D82A}">
                    <a16:rowId xmlns:a16="http://schemas.microsoft.com/office/drawing/2014/main" val="10000"/>
                  </a:ext>
                </a:extLst>
              </a:tr>
              <a:tr h="714375">
                <a:tc>
                  <a:txBody>
                    <a:bodyPr/>
                    <a:lstStyle/>
                    <a:p>
                      <a:pPr algn="l"/>
                      <a:r>
                        <a:rPr sz="1900" b="0">
                          <a:solidFill>
                            <a:srgbClr val="111111"/>
                          </a:solidFill>
                          <a:latin typeface="Arial"/>
                          <a:ea typeface="Arial"/>
                          <a:cs typeface="Arial"/>
                        </a:rPr>
                        <a:t>Spesa complessiva per abitante</a:t>
                      </a:r>
                    </a:p>
                    <a:p>
                      <a:pPr algn="l"/>
                      <a:r>
                        <a:rPr sz="1900" b="0">
                          <a:solidFill>
                            <a:srgbClr val="111111"/>
                          </a:solidFill>
                          <a:latin typeface="Arial"/>
                          <a:ea typeface="Arial"/>
                          <a:cs typeface="Arial"/>
                        </a:rPr>
                        <a:t>Euro a parità di potere d’acquisto</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0F5F9"/>
                    </a:solidFill>
                  </a:tcPr>
                </a:tc>
                <a:tc>
                  <a:txBody>
                    <a:bodyPr/>
                    <a:lstStyle/>
                    <a:p>
                      <a:pPr algn="ctr"/>
                      <a:r>
                        <a:rPr sz="1900" b="1">
                          <a:solidFill>
                            <a:srgbClr val="111111"/>
                          </a:solidFill>
                          <a:latin typeface="Arial"/>
                          <a:ea typeface="Arial"/>
                          <a:cs typeface="Arial"/>
                        </a:rPr>
                        <a:t>3.086</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0F5F9"/>
                    </a:solidFill>
                  </a:tcPr>
                </a:tc>
                <a:tc>
                  <a:txBody>
                    <a:bodyPr/>
                    <a:lstStyle/>
                    <a:p>
                      <a:pPr algn="ctr"/>
                      <a:r>
                        <a:rPr sz="1900" b="1">
                          <a:solidFill>
                            <a:srgbClr val="111111"/>
                          </a:solidFill>
                          <a:latin typeface="Arial"/>
                          <a:ea typeface="Arial"/>
                          <a:cs typeface="Arial"/>
                        </a:rPr>
                        <a:t>3.832</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0F5F9"/>
                    </a:solidFill>
                  </a:tcPr>
                </a:tc>
                <a:extLst>
                  <a:ext uri="{0D108BD9-81ED-4DB2-BD59-A6C34878D82A}">
                    <a16:rowId xmlns:a16="http://schemas.microsoft.com/office/drawing/2014/main" val="10001"/>
                  </a:ext>
                </a:extLst>
              </a:tr>
              <a:tr h="714375">
                <a:tc>
                  <a:txBody>
                    <a:bodyPr/>
                    <a:lstStyle/>
                    <a:p>
                      <a:pPr algn="l"/>
                      <a:r>
                        <a:rPr sz="1900" b="0">
                          <a:solidFill>
                            <a:srgbClr val="111111"/>
                          </a:solidFill>
                          <a:latin typeface="Arial"/>
                          <a:ea typeface="Arial"/>
                          <a:cs typeface="Arial"/>
                        </a:rPr>
                        <a:t>Spesa complessiva sul PIL</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900" b="1">
                          <a:solidFill>
                            <a:srgbClr val="111111"/>
                          </a:solidFill>
                          <a:latin typeface="Arial"/>
                          <a:ea typeface="Arial"/>
                          <a:cs typeface="Arial"/>
                        </a:rPr>
                        <a:t>8,4%</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900" b="1">
                          <a:solidFill>
                            <a:srgbClr val="111111"/>
                          </a:solidFill>
                          <a:latin typeface="Arial"/>
                          <a:ea typeface="Arial"/>
                          <a:cs typeface="Arial"/>
                        </a:rPr>
                        <a:t>10,0%</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extLst>
                  <a:ext uri="{0D108BD9-81ED-4DB2-BD59-A6C34878D82A}">
                    <a16:rowId xmlns:a16="http://schemas.microsoft.com/office/drawing/2014/main" val="10002"/>
                  </a:ext>
                </a:extLst>
              </a:tr>
              <a:tr h="714375">
                <a:tc>
                  <a:txBody>
                    <a:bodyPr/>
                    <a:lstStyle/>
                    <a:p>
                      <a:pPr algn="l"/>
                      <a:r>
                        <a:rPr sz="1900" b="0">
                          <a:solidFill>
                            <a:srgbClr val="111111"/>
                          </a:solidFill>
                          <a:latin typeface="Arial"/>
                          <a:ea typeface="Arial"/>
                          <a:cs typeface="Arial"/>
                        </a:rPr>
                        <a:t>Quota finanziata da fonti pubbliche</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0F5F9"/>
                    </a:solidFill>
                  </a:tcPr>
                </a:tc>
                <a:tc>
                  <a:txBody>
                    <a:bodyPr/>
                    <a:lstStyle/>
                    <a:p>
                      <a:pPr algn="ctr"/>
                      <a:r>
                        <a:rPr sz="1900" b="1">
                          <a:solidFill>
                            <a:srgbClr val="111111"/>
                          </a:solidFill>
                          <a:latin typeface="Arial"/>
                          <a:ea typeface="Arial"/>
                          <a:cs typeface="Arial"/>
                        </a:rPr>
                        <a:t>circa 73%</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0F5F9"/>
                    </a:solidFill>
                  </a:tcPr>
                </a:tc>
                <a:tc>
                  <a:txBody>
                    <a:bodyPr/>
                    <a:lstStyle/>
                    <a:p>
                      <a:pPr algn="ctr"/>
                      <a:r>
                        <a:rPr sz="1900" b="1">
                          <a:solidFill>
                            <a:srgbClr val="111111"/>
                          </a:solidFill>
                          <a:latin typeface="Arial"/>
                          <a:ea typeface="Arial"/>
                          <a:cs typeface="Arial"/>
                        </a:rPr>
                        <a:t>circa 80%</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0F5F9"/>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288233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B8B9F04A-E693-4035-A9A8-D69C92375346}"/>
              </a:ext>
            </a:extLst>
          </p:cNvPr>
          <p:cNvSpPr>
            <a:spLocks noGrp="1"/>
          </p:cNvSpPr>
          <p:nvPr/>
        </p:nvSpPr>
        <p:spPr>
          <a:xfrm>
            <a:off x="457200" y="361950"/>
            <a:ext cx="8229600" cy="76200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2400" b="1" dirty="0">
                <a:solidFill>
                  <a:srgbClr val="005F99"/>
                </a:solidFill>
                <a:latin typeface="Arial"/>
                <a:ea typeface="Arial"/>
                <a:cs typeface="Arial"/>
              </a:rPr>
              <a:t>La </a:t>
            </a:r>
            <a:r>
              <a:rPr sz="2400" b="1" dirty="0" err="1">
                <a:solidFill>
                  <a:srgbClr val="005F99"/>
                </a:solidFill>
                <a:latin typeface="Arial"/>
                <a:ea typeface="Arial"/>
                <a:cs typeface="Arial"/>
              </a:rPr>
              <a:t>spesa</a:t>
            </a:r>
            <a:r>
              <a:rPr sz="2400" b="1" dirty="0">
                <a:solidFill>
                  <a:srgbClr val="005F99"/>
                </a:solidFill>
                <a:latin typeface="Arial"/>
                <a:ea typeface="Arial"/>
                <a:cs typeface="Arial"/>
              </a:rPr>
              <a:t> sanitaria in </a:t>
            </a:r>
            <a:r>
              <a:rPr sz="2400" b="1" dirty="0" err="1">
                <a:solidFill>
                  <a:srgbClr val="005F99"/>
                </a:solidFill>
                <a:latin typeface="Arial"/>
                <a:ea typeface="Arial"/>
                <a:cs typeface="Arial"/>
              </a:rPr>
              <a:t>sei</a:t>
            </a:r>
            <a:r>
              <a:rPr sz="2400" b="1" dirty="0">
                <a:solidFill>
                  <a:srgbClr val="005F99"/>
                </a:solidFill>
                <a:latin typeface="Arial"/>
                <a:ea typeface="Arial"/>
                <a:cs typeface="Arial"/>
              </a:rPr>
              <a:t> </a:t>
            </a:r>
            <a:r>
              <a:rPr lang="it-IT" sz="2400" dirty="0" smtClean="0"/>
              <a:t>paesi</a:t>
            </a:r>
            <a:r>
              <a:rPr sz="2400" b="1" dirty="0" smtClean="0">
                <a:solidFill>
                  <a:srgbClr val="005F99"/>
                </a:solidFill>
                <a:latin typeface="Arial"/>
                <a:ea typeface="Arial"/>
                <a:cs typeface="Arial"/>
              </a:rPr>
              <a:t> </a:t>
            </a:r>
            <a:r>
              <a:rPr sz="2400" b="1" dirty="0" err="1" smtClean="0">
                <a:solidFill>
                  <a:srgbClr val="005F99"/>
                </a:solidFill>
                <a:latin typeface="Arial"/>
                <a:ea typeface="Arial"/>
                <a:cs typeface="Arial"/>
              </a:rPr>
              <a:t>europe</a:t>
            </a:r>
            <a:r>
              <a:rPr lang="it-IT" sz="2400" b="1" dirty="0" smtClean="0">
                <a:solidFill>
                  <a:srgbClr val="005F99"/>
                </a:solidFill>
                <a:latin typeface="Arial"/>
                <a:ea typeface="Arial"/>
                <a:cs typeface="Arial"/>
              </a:rPr>
              <a:t>i</a:t>
            </a:r>
            <a:endParaRPr sz="2400" b="1" dirty="0">
              <a:solidFill>
                <a:srgbClr val="005F99"/>
              </a:solidFill>
              <a:latin typeface="Arial"/>
              <a:ea typeface="Arial"/>
              <a:cs typeface="Arial"/>
            </a:endParaRPr>
          </a:p>
        </p:txBody>
      </p:sp>
      <p:graphicFrame>
        <p:nvGraphicFramePr>
          <p:cNvPr id="3" name="Tabella 2">
            <a:extLst>
              <a:ext uri="{FF2B5EF4-FFF2-40B4-BE49-F238E27FC236}">
                <a16:creationId xmlns:a16="http://schemas.microsoft.com/office/drawing/2014/main" id="{98EADB1F-B699-45E8-95BD-4A171D9AB260}"/>
              </a:ext>
            </a:extLst>
          </p:cNvPr>
          <p:cNvGraphicFramePr/>
          <p:nvPr>
            <p:extLst>
              <p:ext uri="{D42A27DB-BD31-4B8C-83A1-F6EECF244321}">
                <p14:modId xmlns:p14="http://schemas.microsoft.com/office/powerpoint/2010/main" val="1074715337"/>
              </p:ext>
            </p:extLst>
          </p:nvPr>
        </p:nvGraphicFramePr>
        <p:xfrm>
          <a:off x="457200" y="1381125"/>
          <a:ext cx="8229600" cy="3436620"/>
        </p:xfrm>
        <a:graphic>
          <a:graphicData uri="http://schemas.openxmlformats.org/drawingml/2006/table">
            <a:tbl>
              <a:tblPr/>
              <a:tblGrid>
                <a:gridCol w="2190750">
                  <a:extLst>
                    <a:ext uri="{9D8B030D-6E8A-4147-A177-3AD203B41FA5}">
                      <a16:colId xmlns:a16="http://schemas.microsoft.com/office/drawing/2014/main" val="20000"/>
                    </a:ext>
                  </a:extLst>
                </a:gridCol>
                <a:gridCol w="1905000">
                  <a:extLst>
                    <a:ext uri="{9D8B030D-6E8A-4147-A177-3AD203B41FA5}">
                      <a16:colId xmlns:a16="http://schemas.microsoft.com/office/drawing/2014/main" val="20001"/>
                    </a:ext>
                  </a:extLst>
                </a:gridCol>
                <a:gridCol w="1847850">
                  <a:extLst>
                    <a:ext uri="{9D8B030D-6E8A-4147-A177-3AD203B41FA5}">
                      <a16:colId xmlns:a16="http://schemas.microsoft.com/office/drawing/2014/main" val="20002"/>
                    </a:ext>
                  </a:extLst>
                </a:gridCol>
                <a:gridCol w="2286000">
                  <a:extLst>
                    <a:ext uri="{9D8B030D-6E8A-4147-A177-3AD203B41FA5}">
                      <a16:colId xmlns:a16="http://schemas.microsoft.com/office/drawing/2014/main" val="20003"/>
                    </a:ext>
                  </a:extLst>
                </a:gridCol>
              </a:tblGrid>
              <a:tr h="476250">
                <a:tc>
                  <a:txBody>
                    <a:bodyPr/>
                    <a:lstStyle/>
                    <a:p>
                      <a:pPr algn="l"/>
                      <a:r>
                        <a:rPr sz="1600" b="1">
                          <a:solidFill>
                            <a:srgbClr val="FFFFFF"/>
                          </a:solidFill>
                          <a:latin typeface="Arial"/>
                          <a:ea typeface="Arial"/>
                          <a:cs typeface="Arial"/>
                        </a:rPr>
                        <a:t>Anno 2022</a:t>
                      </a:r>
                    </a:p>
                  </a:txBody>
                  <a:tcPr anchor="ctr">
                    <a:lnL w="9525">
                      <a:solidFill>
                        <a:srgbClr val="D9D9D9"/>
                      </a:solidFill>
                      <a:prstDash val="soli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tc>
                  <a:txBody>
                    <a:bodyPr/>
                    <a:lstStyle/>
                    <a:p>
                      <a:pPr algn="ctr"/>
                      <a:r>
                        <a:rPr sz="1600" b="1" dirty="0" err="1" smtClean="0">
                          <a:solidFill>
                            <a:srgbClr val="FFFFFF"/>
                          </a:solidFill>
                          <a:latin typeface="Arial"/>
                          <a:ea typeface="Arial"/>
                          <a:cs typeface="Arial"/>
                        </a:rPr>
                        <a:t>Pubblica</a:t>
                      </a:r>
                      <a:endParaRPr sz="1600" b="1" dirty="0">
                        <a:solidFill>
                          <a:srgbClr val="FFFFFF"/>
                        </a:solidFill>
                        <a:latin typeface="Arial"/>
                        <a:ea typeface="Arial"/>
                        <a:cs typeface="Arial"/>
                      </a:endParaRPr>
                    </a:p>
                    <a:p>
                      <a:pPr algn="ctr"/>
                      <a:r>
                        <a:rPr sz="1600" b="1" dirty="0" smtClean="0">
                          <a:solidFill>
                            <a:srgbClr val="FFFFFF"/>
                          </a:solidFill>
                          <a:latin typeface="Arial"/>
                          <a:ea typeface="Arial"/>
                          <a:cs typeface="Arial"/>
                        </a:rPr>
                        <a:t>% </a:t>
                      </a:r>
                      <a:r>
                        <a:rPr sz="1600" b="1" dirty="0">
                          <a:solidFill>
                            <a:srgbClr val="FFFFFF"/>
                          </a:solidFill>
                          <a:latin typeface="Arial"/>
                          <a:ea typeface="Arial"/>
                          <a:cs typeface="Arial"/>
                        </a:rPr>
                        <a:t>PIL</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tc>
                  <a:txBody>
                    <a:bodyPr/>
                    <a:lstStyle/>
                    <a:p>
                      <a:pPr algn="ctr"/>
                      <a:r>
                        <a:rPr sz="1600" b="1">
                          <a:solidFill>
                            <a:srgbClr val="FFFFFF"/>
                          </a:solidFill>
                          <a:latin typeface="Arial"/>
                          <a:ea typeface="Arial"/>
                          <a:cs typeface="Arial"/>
                        </a:rPr>
                        <a:t>Complessiva</a:t>
                      </a:r>
                    </a:p>
                    <a:p>
                      <a:pPr algn="ctr"/>
                      <a:r>
                        <a:rPr sz="1600" b="1">
                          <a:solidFill>
                            <a:srgbClr val="FFFFFF"/>
                          </a:solidFill>
                          <a:latin typeface="Arial"/>
                          <a:ea typeface="Arial"/>
                          <a:cs typeface="Arial"/>
                        </a:rPr>
                        <a:t>% PIL</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tc>
                  <a:txBody>
                    <a:bodyPr/>
                    <a:lstStyle/>
                    <a:p>
                      <a:pPr algn="ctr"/>
                      <a:r>
                        <a:rPr sz="1600" b="1">
                          <a:solidFill>
                            <a:srgbClr val="FFFFFF"/>
                          </a:solidFill>
                          <a:latin typeface="Arial"/>
                          <a:ea typeface="Arial"/>
                          <a:cs typeface="Arial"/>
                        </a:rPr>
                        <a:t>Pro capite totale</a:t>
                      </a:r>
                    </a:p>
                    <a:p>
                      <a:pPr algn="ctr"/>
                      <a:r>
                        <a:rPr sz="1600" b="1">
                          <a:solidFill>
                            <a:srgbClr val="FFFFFF"/>
                          </a:solidFill>
                          <a:latin typeface="Arial"/>
                          <a:ea typeface="Arial"/>
                          <a:cs typeface="Arial"/>
                        </a:rPr>
                        <a:t>euro PPP</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extLst>
                  <a:ext uri="{0D108BD9-81ED-4DB2-BD59-A6C34878D82A}">
                    <a16:rowId xmlns:a16="http://schemas.microsoft.com/office/drawing/2014/main" val="10000"/>
                  </a:ext>
                </a:extLst>
              </a:tr>
              <a:tr h="476250">
                <a:tc>
                  <a:txBody>
                    <a:bodyPr/>
                    <a:lstStyle/>
                    <a:p>
                      <a:pPr algn="l"/>
                      <a:r>
                        <a:rPr sz="1800" b="1">
                          <a:solidFill>
                            <a:srgbClr val="111111"/>
                          </a:solidFill>
                          <a:latin typeface="Arial"/>
                          <a:ea typeface="Arial"/>
                          <a:cs typeface="Arial"/>
                        </a:rPr>
                        <a:t>Italia</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E1EFF7"/>
                    </a:solidFill>
                  </a:tcPr>
                </a:tc>
                <a:tc>
                  <a:txBody>
                    <a:bodyPr/>
                    <a:lstStyle/>
                    <a:p>
                      <a:pPr algn="ctr"/>
                      <a:r>
                        <a:rPr sz="1800" b="1">
                          <a:solidFill>
                            <a:srgbClr val="111111"/>
                          </a:solidFill>
                          <a:latin typeface="Arial"/>
                          <a:ea typeface="Arial"/>
                          <a:cs typeface="Arial"/>
                        </a:rPr>
                        <a:t>6,7%</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E1EFF7"/>
                    </a:solidFill>
                  </a:tcPr>
                </a:tc>
                <a:tc>
                  <a:txBody>
                    <a:bodyPr/>
                    <a:lstStyle/>
                    <a:p>
                      <a:pPr algn="ctr"/>
                      <a:r>
                        <a:rPr sz="1800" b="1">
                          <a:solidFill>
                            <a:srgbClr val="111111"/>
                          </a:solidFill>
                          <a:latin typeface="Arial"/>
                          <a:ea typeface="Arial"/>
                          <a:cs typeface="Arial"/>
                        </a:rPr>
                        <a:t>9,0%</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E1EFF7"/>
                    </a:solidFill>
                  </a:tcPr>
                </a:tc>
                <a:tc>
                  <a:txBody>
                    <a:bodyPr/>
                    <a:lstStyle/>
                    <a:p>
                      <a:pPr algn="ctr"/>
                      <a:r>
                        <a:rPr sz="1800" b="1">
                          <a:solidFill>
                            <a:srgbClr val="111111"/>
                          </a:solidFill>
                          <a:latin typeface="Arial"/>
                          <a:ea typeface="Arial"/>
                          <a:cs typeface="Arial"/>
                        </a:rPr>
                        <a:t>2.947</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E1EFF7"/>
                    </a:solidFill>
                  </a:tcPr>
                </a:tc>
                <a:extLst>
                  <a:ext uri="{0D108BD9-81ED-4DB2-BD59-A6C34878D82A}">
                    <a16:rowId xmlns:a16="http://schemas.microsoft.com/office/drawing/2014/main" val="10001"/>
                  </a:ext>
                </a:extLst>
              </a:tr>
              <a:tr h="476250">
                <a:tc>
                  <a:txBody>
                    <a:bodyPr/>
                    <a:lstStyle/>
                    <a:p>
                      <a:pPr algn="l"/>
                      <a:r>
                        <a:rPr sz="1800" b="0">
                          <a:solidFill>
                            <a:srgbClr val="111111"/>
                          </a:solidFill>
                          <a:latin typeface="Arial"/>
                          <a:ea typeface="Arial"/>
                          <a:cs typeface="Arial"/>
                        </a:rPr>
                        <a:t>Media UE27</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800" b="0" dirty="0">
                          <a:solidFill>
                            <a:srgbClr val="111111"/>
                          </a:solidFill>
                          <a:latin typeface="Arial"/>
                          <a:ea typeface="Arial"/>
                          <a:cs typeface="Arial"/>
                        </a:rPr>
                        <a:t>8,4%</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800" b="0" dirty="0">
                          <a:solidFill>
                            <a:srgbClr val="111111"/>
                          </a:solidFill>
                          <a:latin typeface="Arial"/>
                          <a:ea typeface="Arial"/>
                          <a:cs typeface="Arial"/>
                        </a:rPr>
                        <a:t>10,4%</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800" b="0" dirty="0">
                          <a:solidFill>
                            <a:srgbClr val="111111"/>
                          </a:solidFill>
                          <a:latin typeface="Arial"/>
                          <a:ea typeface="Arial"/>
                          <a:cs typeface="Arial"/>
                        </a:rPr>
                        <a:t>3.533</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extLst>
                  <a:ext uri="{0D108BD9-81ED-4DB2-BD59-A6C34878D82A}">
                    <a16:rowId xmlns:a16="http://schemas.microsoft.com/office/drawing/2014/main" val="10002"/>
                  </a:ext>
                </a:extLst>
              </a:tr>
              <a:tr h="476250">
                <a:tc>
                  <a:txBody>
                    <a:bodyPr/>
                    <a:lstStyle/>
                    <a:p>
                      <a:pPr algn="l"/>
                      <a:r>
                        <a:rPr sz="1800" b="0">
                          <a:solidFill>
                            <a:srgbClr val="111111"/>
                          </a:solidFill>
                          <a:latin typeface="Arial"/>
                          <a:ea typeface="Arial"/>
                          <a:cs typeface="Arial"/>
                        </a:rPr>
                        <a:t>Francia</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1F5F9"/>
                    </a:solidFill>
                  </a:tcPr>
                </a:tc>
                <a:tc>
                  <a:txBody>
                    <a:bodyPr/>
                    <a:lstStyle/>
                    <a:p>
                      <a:pPr algn="ctr"/>
                      <a:r>
                        <a:rPr sz="1800" b="0" dirty="0">
                          <a:solidFill>
                            <a:srgbClr val="111111"/>
                          </a:solidFill>
                          <a:latin typeface="Arial"/>
                          <a:ea typeface="Arial"/>
                          <a:cs typeface="Arial"/>
                        </a:rPr>
                        <a:t>10,1%</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1F5F9"/>
                    </a:solidFill>
                  </a:tcPr>
                </a:tc>
                <a:tc>
                  <a:txBody>
                    <a:bodyPr/>
                    <a:lstStyle/>
                    <a:p>
                      <a:pPr algn="ctr"/>
                      <a:r>
                        <a:rPr sz="1800" b="0">
                          <a:solidFill>
                            <a:srgbClr val="111111"/>
                          </a:solidFill>
                          <a:latin typeface="Arial"/>
                          <a:ea typeface="Arial"/>
                          <a:cs typeface="Arial"/>
                        </a:rPr>
                        <a:t>11,9%</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1F5F9"/>
                    </a:solidFill>
                  </a:tcPr>
                </a:tc>
                <a:tc>
                  <a:txBody>
                    <a:bodyPr/>
                    <a:lstStyle/>
                    <a:p>
                      <a:pPr algn="ctr"/>
                      <a:r>
                        <a:rPr sz="1800" b="0" dirty="0">
                          <a:solidFill>
                            <a:srgbClr val="111111"/>
                          </a:solidFill>
                          <a:latin typeface="Arial"/>
                          <a:ea typeface="Arial"/>
                          <a:cs typeface="Arial"/>
                        </a:rPr>
                        <a:t>4.310</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1F5F9"/>
                    </a:solidFill>
                  </a:tcPr>
                </a:tc>
                <a:extLst>
                  <a:ext uri="{0D108BD9-81ED-4DB2-BD59-A6C34878D82A}">
                    <a16:rowId xmlns:a16="http://schemas.microsoft.com/office/drawing/2014/main" val="10003"/>
                  </a:ext>
                </a:extLst>
              </a:tr>
              <a:tr h="476250">
                <a:tc>
                  <a:txBody>
                    <a:bodyPr/>
                    <a:lstStyle/>
                    <a:p>
                      <a:pPr algn="l"/>
                      <a:r>
                        <a:rPr sz="1800" b="0">
                          <a:solidFill>
                            <a:srgbClr val="111111"/>
                          </a:solidFill>
                          <a:latin typeface="Arial"/>
                          <a:ea typeface="Arial"/>
                          <a:cs typeface="Arial"/>
                        </a:rPr>
                        <a:t>Spagna</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800" b="0">
                          <a:solidFill>
                            <a:srgbClr val="111111"/>
                          </a:solidFill>
                          <a:latin typeface="Arial"/>
                          <a:ea typeface="Arial"/>
                          <a:cs typeface="Arial"/>
                        </a:rPr>
                        <a:t>7,2%</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800" b="0">
                          <a:solidFill>
                            <a:srgbClr val="111111"/>
                          </a:solidFill>
                          <a:latin typeface="Arial"/>
                          <a:ea typeface="Arial"/>
                          <a:cs typeface="Arial"/>
                        </a:rPr>
                        <a:t>9,7%</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800" b="0" dirty="0">
                          <a:solidFill>
                            <a:srgbClr val="111111"/>
                          </a:solidFill>
                          <a:latin typeface="Arial"/>
                          <a:ea typeface="Arial"/>
                          <a:cs typeface="Arial"/>
                        </a:rPr>
                        <a:t>2.822</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extLst>
                  <a:ext uri="{0D108BD9-81ED-4DB2-BD59-A6C34878D82A}">
                    <a16:rowId xmlns:a16="http://schemas.microsoft.com/office/drawing/2014/main" val="10004"/>
                  </a:ext>
                </a:extLst>
              </a:tr>
              <a:tr h="476250">
                <a:tc>
                  <a:txBody>
                    <a:bodyPr/>
                    <a:lstStyle/>
                    <a:p>
                      <a:pPr algn="l"/>
                      <a:r>
                        <a:rPr sz="1800" b="0">
                          <a:solidFill>
                            <a:srgbClr val="111111"/>
                          </a:solidFill>
                          <a:latin typeface="Arial"/>
                          <a:ea typeface="Arial"/>
                          <a:cs typeface="Arial"/>
                        </a:rPr>
                        <a:t>Germania</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1F5F9"/>
                    </a:solidFill>
                  </a:tcPr>
                </a:tc>
                <a:tc>
                  <a:txBody>
                    <a:bodyPr/>
                    <a:lstStyle/>
                    <a:p>
                      <a:pPr algn="ctr"/>
                      <a:r>
                        <a:rPr sz="1800" b="0">
                          <a:solidFill>
                            <a:srgbClr val="111111"/>
                          </a:solidFill>
                          <a:latin typeface="Arial"/>
                          <a:ea typeface="Arial"/>
                          <a:cs typeface="Arial"/>
                        </a:rPr>
                        <a:t>10,9%</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1F5F9"/>
                    </a:solidFill>
                  </a:tcPr>
                </a:tc>
                <a:tc>
                  <a:txBody>
                    <a:bodyPr/>
                    <a:lstStyle/>
                    <a:p>
                      <a:pPr algn="ctr"/>
                      <a:r>
                        <a:rPr sz="1800" b="0">
                          <a:solidFill>
                            <a:srgbClr val="111111"/>
                          </a:solidFill>
                          <a:latin typeface="Arial"/>
                          <a:ea typeface="Arial"/>
                          <a:cs typeface="Arial"/>
                        </a:rPr>
                        <a:t>12,6%</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1F5F9"/>
                    </a:solidFill>
                  </a:tcPr>
                </a:tc>
                <a:tc>
                  <a:txBody>
                    <a:bodyPr/>
                    <a:lstStyle/>
                    <a:p>
                      <a:pPr algn="ctr"/>
                      <a:r>
                        <a:rPr sz="1800" b="0" dirty="0">
                          <a:solidFill>
                            <a:srgbClr val="111111"/>
                          </a:solidFill>
                          <a:latin typeface="Arial"/>
                          <a:ea typeface="Arial"/>
                          <a:cs typeface="Arial"/>
                        </a:rPr>
                        <a:t>5.317</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1F5F9"/>
                    </a:solidFill>
                  </a:tcPr>
                </a:tc>
                <a:extLst>
                  <a:ext uri="{0D108BD9-81ED-4DB2-BD59-A6C34878D82A}">
                    <a16:rowId xmlns:a16="http://schemas.microsoft.com/office/drawing/2014/main" val="10005"/>
                  </a:ext>
                </a:extLst>
              </a:tr>
              <a:tr h="476250">
                <a:tc>
                  <a:txBody>
                    <a:bodyPr/>
                    <a:lstStyle/>
                    <a:p>
                      <a:pPr algn="l"/>
                      <a:r>
                        <a:rPr sz="1800" b="0">
                          <a:solidFill>
                            <a:srgbClr val="111111"/>
                          </a:solidFill>
                          <a:latin typeface="Arial"/>
                          <a:ea typeface="Arial"/>
                          <a:cs typeface="Arial"/>
                        </a:rPr>
                        <a:t>Regno Unito</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800" b="0">
                          <a:solidFill>
                            <a:srgbClr val="111111"/>
                          </a:solidFill>
                          <a:latin typeface="Arial"/>
                          <a:ea typeface="Arial"/>
                          <a:cs typeface="Arial"/>
                        </a:rPr>
                        <a:t>circa 9,1%*</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800" b="0">
                          <a:solidFill>
                            <a:srgbClr val="111111"/>
                          </a:solidFill>
                          <a:latin typeface="Arial"/>
                          <a:ea typeface="Arial"/>
                          <a:cs typeface="Arial"/>
                        </a:rPr>
                        <a:t>11,1%</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800" b="0" dirty="0">
                          <a:solidFill>
                            <a:srgbClr val="111111"/>
                          </a:solidFill>
                          <a:latin typeface="Arial"/>
                          <a:ea typeface="Arial"/>
                          <a:cs typeface="Arial"/>
                        </a:rPr>
                        <a:t>3.651</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extLst>
                  <a:ext uri="{0D108BD9-81ED-4DB2-BD59-A6C34878D82A}">
                    <a16:rowId xmlns:a16="http://schemas.microsoft.com/office/drawing/2014/main" val="10006"/>
                  </a:ext>
                </a:extLst>
              </a:tr>
            </a:tbl>
          </a:graphicData>
        </a:graphic>
      </p:graphicFrame>
      <p:sp>
        <p:nvSpPr>
          <p:cNvPr id="4" name="Testo">
            <a:extLst>
              <a:ext uri="{FF2B5EF4-FFF2-40B4-BE49-F238E27FC236}">
                <a16:creationId xmlns:a16="http://schemas.microsoft.com/office/drawing/2014/main" id="{B9F631C6-B930-4049-A5BC-9658CEC59886}"/>
              </a:ext>
            </a:extLst>
          </p:cNvPr>
          <p:cNvSpPr>
            <a:spLocks noGrp="1"/>
          </p:cNvSpPr>
          <p:nvPr/>
        </p:nvSpPr>
        <p:spPr>
          <a:xfrm>
            <a:off x="457200" y="5219700"/>
            <a:ext cx="8229600" cy="933450"/>
          </a:xfrm>
          <a:prstGeom prst="rect">
            <a:avLst/>
          </a:prstGeom>
          <a:noFill/>
          <a:ln w="0">
            <a:noFill/>
            <a:prstDash val="solid"/>
          </a:ln>
        </p:spPr>
        <p:txBody>
          <a:bodyPr lIns="0" tIns="0" rIns="0" bIns="0"/>
          <a:lstStyle>
            <a:defPPr>
              <a:defRPr sz="1100">
                <a:solidFill>
                  <a:srgbClr val="444444"/>
                </a:solidFill>
                <a:latin typeface="Arial"/>
                <a:ea typeface="Arial"/>
                <a:cs typeface="Arial"/>
              </a:defRPr>
            </a:defPPr>
            <a:lvl1pPr>
              <a:defRPr sz="1100">
                <a:solidFill>
                  <a:srgbClr val="444444"/>
                </a:solidFill>
                <a:latin typeface="Arial"/>
                <a:ea typeface="Arial"/>
                <a:cs typeface="Arial"/>
              </a:defRPr>
            </a:lvl1pPr>
            <a:lvl2pPr>
              <a:defRPr sz="1100">
                <a:solidFill>
                  <a:srgbClr val="444444"/>
                </a:solidFill>
                <a:latin typeface="Arial"/>
                <a:ea typeface="Arial"/>
                <a:cs typeface="Arial"/>
              </a:defRPr>
            </a:lvl2pPr>
            <a:lvl3pPr>
              <a:defRPr sz="1100">
                <a:solidFill>
                  <a:srgbClr val="444444"/>
                </a:solidFill>
                <a:latin typeface="Arial"/>
                <a:ea typeface="Arial"/>
                <a:cs typeface="Arial"/>
              </a:defRPr>
            </a:lvl3pPr>
            <a:lvl4pPr>
              <a:defRPr sz="1100">
                <a:solidFill>
                  <a:srgbClr val="444444"/>
                </a:solidFill>
                <a:latin typeface="Arial"/>
                <a:ea typeface="Arial"/>
                <a:cs typeface="Arial"/>
              </a:defRPr>
            </a:lvl4pPr>
            <a:lvl5pPr>
              <a:defRPr sz="1100">
                <a:solidFill>
                  <a:srgbClr val="444444"/>
                </a:solidFill>
                <a:latin typeface="Arial"/>
                <a:ea typeface="Arial"/>
                <a:cs typeface="Arial"/>
              </a:defRPr>
            </a:lvl5pPr>
            <a:lvl6pPr>
              <a:defRPr sz="1100">
                <a:solidFill>
                  <a:srgbClr val="444444"/>
                </a:solidFill>
                <a:latin typeface="Arial"/>
                <a:ea typeface="Arial"/>
                <a:cs typeface="Arial"/>
              </a:defRPr>
            </a:lvl6pPr>
            <a:lvl7pPr>
              <a:defRPr sz="1100">
                <a:solidFill>
                  <a:srgbClr val="444444"/>
                </a:solidFill>
                <a:latin typeface="Arial"/>
                <a:ea typeface="Arial"/>
                <a:cs typeface="Arial"/>
              </a:defRPr>
            </a:lvl7pPr>
            <a:lvl8pPr>
              <a:defRPr sz="1100">
                <a:solidFill>
                  <a:srgbClr val="444444"/>
                </a:solidFill>
                <a:latin typeface="Arial"/>
                <a:ea typeface="Arial"/>
                <a:cs typeface="Arial"/>
              </a:defRPr>
            </a:lvl8pPr>
            <a:lvl9pPr>
              <a:defRPr sz="1100">
                <a:solidFill>
                  <a:srgbClr val="444444"/>
                </a:solidFill>
                <a:latin typeface="Arial"/>
                <a:ea typeface="Arial"/>
                <a:cs typeface="Arial"/>
              </a:defRPr>
            </a:lvl9pPr>
          </a:lstStyle>
          <a:p>
            <a:pPr>
              <a:defRPr sz="1100">
                <a:solidFill>
                  <a:srgbClr val="444444"/>
                </a:solidFill>
                <a:latin typeface="Arial"/>
                <a:ea typeface="Arial"/>
                <a:cs typeface="Arial"/>
              </a:defRPr>
            </a:pPr>
            <a:r>
              <a:rPr sz="1400" dirty="0" err="1"/>
              <a:t>Fonti</a:t>
            </a:r>
            <a:r>
              <a:rPr sz="1400" dirty="0"/>
              <a:t>: OECD Health </a:t>
            </a:r>
            <a:r>
              <a:rPr sz="1400" dirty="0" smtClean="0"/>
              <a:t>Statistics,</a:t>
            </a:r>
            <a:r>
              <a:rPr lang="it-IT" sz="1400" dirty="0" smtClean="0"/>
              <a:t> 2024 </a:t>
            </a:r>
            <a:r>
              <a:rPr sz="1400" dirty="0" smtClean="0"/>
              <a:t>Eurostat</a:t>
            </a:r>
            <a:r>
              <a:rPr sz="1400" dirty="0"/>
              <a:t>, Health at a Glance: Europe 2024 </a:t>
            </a:r>
            <a:r>
              <a:rPr sz="1400" dirty="0" err="1"/>
              <a:t>ed</a:t>
            </a:r>
            <a:r>
              <a:rPr sz="1400" dirty="0"/>
              <a:t> </a:t>
            </a:r>
            <a:r>
              <a:rPr sz="1400" dirty="0" err="1" smtClean="0"/>
              <a:t>Eu</a:t>
            </a:r>
            <a:r>
              <a:rPr lang="it-IT" sz="1400" dirty="0" smtClean="0"/>
              <a:t>ro</a:t>
            </a:r>
            <a:r>
              <a:rPr sz="1400" dirty="0" smtClean="0"/>
              <a:t>stat</a:t>
            </a:r>
            <a:r>
              <a:rPr sz="1400" dirty="0"/>
              <a:t>.</a:t>
            </a:r>
          </a:p>
          <a:p>
            <a:pPr>
              <a:defRPr sz="1100">
                <a:solidFill>
                  <a:srgbClr val="444444"/>
                </a:solidFill>
                <a:latin typeface="Arial"/>
                <a:ea typeface="Arial"/>
                <a:cs typeface="Arial"/>
              </a:defRPr>
            </a:pPr>
            <a:r>
              <a:rPr sz="1400" dirty="0" smtClean="0"/>
              <a:t>* </a:t>
            </a:r>
            <a:r>
              <a:rPr sz="1400" dirty="0" err="1"/>
              <a:t>Regno</a:t>
            </a:r>
            <a:r>
              <a:rPr sz="1400" dirty="0"/>
              <a:t> </a:t>
            </a:r>
            <a:r>
              <a:rPr sz="1400" dirty="0" err="1"/>
              <a:t>Unito</a:t>
            </a:r>
            <a:r>
              <a:rPr sz="1400" dirty="0"/>
              <a:t>: </a:t>
            </a:r>
            <a:r>
              <a:rPr sz="1400" dirty="0" err="1"/>
              <a:t>stima</a:t>
            </a:r>
            <a:r>
              <a:rPr sz="1400" dirty="0"/>
              <a:t> </a:t>
            </a:r>
            <a:r>
              <a:rPr sz="1400" dirty="0" err="1"/>
              <a:t>arrotondata</a:t>
            </a:r>
            <a:r>
              <a:rPr sz="1400" dirty="0"/>
              <a:t>, 82% </a:t>
            </a:r>
            <a:r>
              <a:rPr sz="1400" dirty="0" err="1"/>
              <a:t>della</a:t>
            </a:r>
            <a:r>
              <a:rPr sz="1400" dirty="0"/>
              <a:t> </a:t>
            </a:r>
            <a:r>
              <a:rPr sz="1400" dirty="0" err="1"/>
              <a:t>spesa</a:t>
            </a:r>
            <a:r>
              <a:rPr sz="1400" dirty="0"/>
              <a:t> </a:t>
            </a:r>
            <a:r>
              <a:rPr sz="1400" dirty="0" err="1"/>
              <a:t>totale</a:t>
            </a:r>
            <a:r>
              <a:rPr sz="1400" dirty="0"/>
              <a:t> × 11,1% del PIL. </a:t>
            </a:r>
            <a:r>
              <a:rPr sz="1400" dirty="0" err="1"/>
              <a:t>Dati</a:t>
            </a:r>
            <a:r>
              <a:rPr sz="1400" dirty="0"/>
              <a:t> 2022, non </a:t>
            </a:r>
            <a:r>
              <a:rPr sz="1400" dirty="0" err="1"/>
              <a:t>gli</a:t>
            </a:r>
            <a:r>
              <a:rPr sz="1400" dirty="0"/>
              <a:t> </a:t>
            </a:r>
            <a:r>
              <a:rPr sz="1400" dirty="0" err="1"/>
              <a:t>ultimi</a:t>
            </a:r>
            <a:r>
              <a:rPr sz="1400" dirty="0"/>
              <a:t> </a:t>
            </a:r>
            <a:r>
              <a:rPr sz="1400" dirty="0" err="1"/>
              <a:t>disponibili</a:t>
            </a:r>
            <a:r>
              <a:rPr sz="1400" dirty="0"/>
              <a:t>. La slide </a:t>
            </a:r>
            <a:r>
              <a:rPr sz="1400" dirty="0" err="1"/>
              <a:t>precedente</a:t>
            </a:r>
            <a:r>
              <a:rPr sz="1400" dirty="0"/>
              <a:t> </a:t>
            </a:r>
            <a:r>
              <a:rPr sz="1400" dirty="0" err="1"/>
              <a:t>presenta</a:t>
            </a:r>
            <a:r>
              <a:rPr sz="1400" dirty="0"/>
              <a:t> </a:t>
            </a:r>
            <a:r>
              <a:rPr sz="1400" dirty="0" err="1"/>
              <a:t>dati</a:t>
            </a:r>
            <a:r>
              <a:rPr sz="1400" dirty="0"/>
              <a:t> 2023.</a:t>
            </a:r>
          </a:p>
        </p:txBody>
      </p:sp>
      <p:pic>
        <p:nvPicPr>
          <p:cNvPr id="5" name="Immagine 4">
            <a:extLst>
              <a:ext uri="{FF2B5EF4-FFF2-40B4-BE49-F238E27FC236}">
                <a16:creationId xmlns:a16="http://schemas.microsoft.com/office/drawing/2014/main" id="{FB8FB78C-1361-4393-91F7-BA026A168C17}"/>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33362724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olo 1">
            <a:extLst>
              <a:ext uri="{FF2B5EF4-FFF2-40B4-BE49-F238E27FC236}">
                <a16:creationId xmlns:a16="http://schemas.microsoft.com/office/drawing/2014/main" id="{3EB41945-66C1-E6A8-5CDA-5CAC0FAE4344}"/>
              </a:ext>
            </a:extLst>
          </p:cNvPr>
          <p:cNvSpPr>
            <a:spLocks noGrp="1"/>
          </p:cNvSpPr>
          <p:nvPr>
            <p:ph type="title"/>
          </p:nvPr>
        </p:nvSpPr>
        <p:spPr>
          <a:xfrm>
            <a:off x="457200" y="333375"/>
            <a:ext cx="8229600" cy="647700"/>
          </a:xfrm>
          <a:prstGeom prst="rect">
            <a:avLst/>
          </a:prstGeom>
          <a:noFill/>
        </p:spPr>
        <p:txBody>
          <a:bodyPr vert="horz" wrap="square" lIns="0" tIns="0" rIns="0" bIns="0" anchor="t"/>
          <a:lstStyle>
            <a:defPPr algn="ctr">
              <a:defRPr sz="2550" b="1">
                <a:latin typeface="Calibri"/>
                <a:ea typeface="Calibri"/>
                <a:cs typeface="Calibri"/>
              </a:defRPr>
            </a:defPPr>
            <a:lvl1pPr algn="ctr">
              <a:defRPr sz="2550" b="1">
                <a:latin typeface="Calibri"/>
                <a:ea typeface="Calibri"/>
                <a:cs typeface="Calibri"/>
              </a:defRPr>
            </a:lvl1pPr>
            <a:lvl2pPr algn="ctr">
              <a:defRPr sz="2550" b="1">
                <a:latin typeface="Calibri"/>
                <a:ea typeface="Calibri"/>
                <a:cs typeface="Calibri"/>
              </a:defRPr>
            </a:lvl2pPr>
            <a:lvl3pPr algn="ctr">
              <a:defRPr sz="2550" b="1">
                <a:latin typeface="Calibri"/>
                <a:ea typeface="Calibri"/>
                <a:cs typeface="Calibri"/>
              </a:defRPr>
            </a:lvl3pPr>
            <a:lvl4pPr algn="ctr">
              <a:defRPr sz="2550" b="1">
                <a:latin typeface="Calibri"/>
                <a:ea typeface="Calibri"/>
                <a:cs typeface="Calibri"/>
              </a:defRPr>
            </a:lvl4pPr>
            <a:lvl5pPr algn="ctr">
              <a:defRPr sz="2550" b="1">
                <a:latin typeface="Calibri"/>
                <a:ea typeface="Calibri"/>
                <a:cs typeface="Calibri"/>
              </a:defRPr>
            </a:lvl5pPr>
            <a:lvl6pPr algn="ctr">
              <a:defRPr sz="2550" b="1">
                <a:latin typeface="Calibri"/>
                <a:ea typeface="Calibri"/>
                <a:cs typeface="Calibri"/>
              </a:defRPr>
            </a:lvl6pPr>
            <a:lvl7pPr algn="ctr">
              <a:defRPr sz="2550" b="1">
                <a:latin typeface="Calibri"/>
                <a:ea typeface="Calibri"/>
                <a:cs typeface="Calibri"/>
              </a:defRPr>
            </a:lvl7pPr>
            <a:lvl8pPr algn="ctr">
              <a:defRPr sz="2550" b="1">
                <a:latin typeface="Calibri"/>
                <a:ea typeface="Calibri"/>
                <a:cs typeface="Calibri"/>
              </a:defRPr>
            </a:lvl8pPr>
            <a:lvl9pPr algn="ctr">
              <a:defRPr sz="2550" b="1">
                <a:latin typeface="Calibri"/>
                <a:ea typeface="Calibri"/>
                <a:cs typeface="Calibri"/>
              </a:defRPr>
            </a:lvl9pPr>
          </a:lstStyle>
          <a:p>
            <a:pPr algn="ctr">
              <a:defRPr sz="2550" b="1">
                <a:latin typeface="Calibri"/>
                <a:ea typeface="Calibri"/>
                <a:cs typeface="Calibri"/>
              </a:defRPr>
            </a:pPr>
            <a:r>
              <a:rPr sz="2400" b="1" dirty="0" err="1">
                <a:solidFill>
                  <a:srgbClr val="0062AC"/>
                </a:solidFill>
                <a:latin typeface="Arial" panose="020B0604020202020204" pitchFamily="34" charset="0"/>
                <a:cs typeface="Arial" panose="020B0604020202020204" pitchFamily="34" charset="0"/>
              </a:rPr>
              <a:t>Personale</a:t>
            </a:r>
            <a:r>
              <a:rPr sz="2400" b="1" dirty="0">
                <a:solidFill>
                  <a:srgbClr val="0062AC"/>
                </a:solidFill>
                <a:latin typeface="Arial" panose="020B0604020202020204" pitchFamily="34" charset="0"/>
                <a:cs typeface="Arial" panose="020B0604020202020204" pitchFamily="34" charset="0"/>
              </a:rPr>
              <a:t> </a:t>
            </a:r>
            <a:r>
              <a:rPr sz="2400" b="1" dirty="0" err="1">
                <a:solidFill>
                  <a:srgbClr val="0062AC"/>
                </a:solidFill>
                <a:latin typeface="Arial" panose="020B0604020202020204" pitchFamily="34" charset="0"/>
                <a:cs typeface="Arial" panose="020B0604020202020204" pitchFamily="34" charset="0"/>
              </a:rPr>
              <a:t>sanitario</a:t>
            </a:r>
            <a:r>
              <a:rPr sz="2400" b="1" dirty="0">
                <a:solidFill>
                  <a:srgbClr val="0062AC"/>
                </a:solidFill>
                <a:latin typeface="Arial" panose="020B0604020202020204" pitchFamily="34" charset="0"/>
                <a:cs typeface="Arial" panose="020B0604020202020204" pitchFamily="34" charset="0"/>
              </a:rPr>
              <a:t>: </a:t>
            </a:r>
            <a:r>
              <a:rPr sz="2400" b="1" dirty="0" err="1">
                <a:solidFill>
                  <a:srgbClr val="0062AC"/>
                </a:solidFill>
                <a:latin typeface="Arial" panose="020B0604020202020204" pitchFamily="34" charset="0"/>
                <a:cs typeface="Arial" panose="020B0604020202020204" pitchFamily="34" charset="0"/>
              </a:rPr>
              <a:t>medici</a:t>
            </a:r>
            <a:r>
              <a:rPr sz="2400" b="1" dirty="0">
                <a:solidFill>
                  <a:srgbClr val="0062AC"/>
                </a:solidFill>
                <a:latin typeface="Arial" panose="020B0604020202020204" pitchFamily="34" charset="0"/>
                <a:cs typeface="Arial" panose="020B0604020202020204" pitchFamily="34" charset="0"/>
              </a:rPr>
              <a:t> e </a:t>
            </a:r>
            <a:r>
              <a:rPr sz="2400" b="1" dirty="0" err="1">
                <a:solidFill>
                  <a:srgbClr val="0062AC"/>
                </a:solidFill>
                <a:latin typeface="Arial" panose="020B0604020202020204" pitchFamily="34" charset="0"/>
                <a:cs typeface="Arial" panose="020B0604020202020204" pitchFamily="34" charset="0"/>
              </a:rPr>
              <a:t>infermieri</a:t>
            </a:r>
            <a:r>
              <a:rPr sz="2400" b="1" dirty="0">
                <a:solidFill>
                  <a:srgbClr val="0062AC"/>
                </a:solidFill>
                <a:latin typeface="Arial" panose="020B0604020202020204" pitchFamily="34" charset="0"/>
                <a:cs typeface="Arial" panose="020B0604020202020204" pitchFamily="34" charset="0"/>
              </a:rPr>
              <a:t> (2023)</a:t>
            </a:r>
          </a:p>
        </p:txBody>
      </p:sp>
      <p:graphicFrame>
        <p:nvGraphicFramePr>
          <p:cNvPr id="6" name="Segnaposto contenuto 5">
            <a:extLst>
              <a:ext uri="{FF2B5EF4-FFF2-40B4-BE49-F238E27FC236}">
                <a16:creationId xmlns:a16="http://schemas.microsoft.com/office/drawing/2014/main" id="{64DC4D5B-C7ED-49BD-B72F-9D7E1E82ED40}"/>
              </a:ext>
            </a:extLst>
          </p:cNvPr>
          <p:cNvGraphicFramePr/>
          <p:nvPr>
            <p:extLst>
              <p:ext uri="{D42A27DB-BD31-4B8C-83A1-F6EECF244321}">
                <p14:modId xmlns:p14="http://schemas.microsoft.com/office/powerpoint/2010/main" val="370473682"/>
              </p:ext>
            </p:extLst>
          </p:nvPr>
        </p:nvGraphicFramePr>
        <p:xfrm>
          <a:off x="533400" y="1381125"/>
          <a:ext cx="8077200" cy="4091936"/>
        </p:xfrm>
        <a:graphic>
          <a:graphicData uri="http://schemas.openxmlformats.org/drawingml/2006/table">
            <a:tbl>
              <a:tblPr firstRow="1" bandRow="1">
                <a:tableStyleId>{5C22544A-7EE6-4342-B048-85BDC9FD1C3A}</a:tableStyleId>
              </a:tblPr>
              <a:tblGrid>
                <a:gridCol w="1695450">
                  <a:extLst>
                    <a:ext uri="{9D8B030D-6E8A-4147-A177-3AD203B41FA5}">
                      <a16:colId xmlns:a16="http://schemas.microsoft.com/office/drawing/2014/main" val="20000"/>
                    </a:ext>
                  </a:extLst>
                </a:gridCol>
                <a:gridCol w="2038350">
                  <a:extLst>
                    <a:ext uri="{9D8B030D-6E8A-4147-A177-3AD203B41FA5}">
                      <a16:colId xmlns:a16="http://schemas.microsoft.com/office/drawing/2014/main" val="20001"/>
                    </a:ext>
                  </a:extLst>
                </a:gridCol>
                <a:gridCol w="2305050">
                  <a:extLst>
                    <a:ext uri="{9D8B030D-6E8A-4147-A177-3AD203B41FA5}">
                      <a16:colId xmlns:a16="http://schemas.microsoft.com/office/drawing/2014/main" val="20002"/>
                    </a:ext>
                  </a:extLst>
                </a:gridCol>
                <a:gridCol w="2038350">
                  <a:extLst>
                    <a:ext uri="{9D8B030D-6E8A-4147-A177-3AD203B41FA5}">
                      <a16:colId xmlns:a16="http://schemas.microsoft.com/office/drawing/2014/main" val="20003"/>
                    </a:ext>
                  </a:extLst>
                </a:gridCol>
              </a:tblGrid>
              <a:tr h="1181100">
                <a:tc>
                  <a:txBody>
                    <a:bodyPr/>
                    <a:lstStyle/>
                    <a:p>
                      <a:pPr algn="l"/>
                      <a:r>
                        <a:rPr sz="1875" b="1" dirty="0" err="1">
                          <a:solidFill>
                            <a:srgbClr val="FFFFFF"/>
                          </a:solidFill>
                          <a:latin typeface="Arial" panose="020B0604020202020204" pitchFamily="34" charset="0"/>
                          <a:ea typeface="Calibri"/>
                          <a:cs typeface="Arial" panose="020B0604020202020204" pitchFamily="34" charset="0"/>
                        </a:rPr>
                        <a:t>Paese</a:t>
                      </a:r>
                      <a:endParaRPr sz="2400" dirty="0">
                        <a:latin typeface="Arial" panose="020B0604020202020204" pitchFamily="34" charset="0"/>
                        <a:cs typeface="Arial" panose="020B0604020202020204" pitchFamily="34" charset="0"/>
                      </a:endParaRPr>
                    </a:p>
                  </a:txBody>
                  <a:tcPr marL="91426" marR="91426" marT="45718" marB="45718" anchor="ctr">
                    <a:solidFill>
                      <a:srgbClr val="4F81BD"/>
                    </a:solidFill>
                  </a:tcPr>
                </a:tc>
                <a:tc>
                  <a:txBody>
                    <a:bodyPr/>
                    <a:lstStyle/>
                    <a:p>
                      <a:pPr algn="ctr">
                        <a:buNone/>
                      </a:pPr>
                      <a:r>
                        <a:rPr sz="1875" b="1">
                          <a:solidFill>
                            <a:srgbClr val="FFFFFF"/>
                          </a:solidFill>
                          <a:latin typeface="Arial" panose="020B0604020202020204" pitchFamily="34" charset="0"/>
                          <a:ea typeface="Calibri"/>
                          <a:cs typeface="Arial" panose="020B0604020202020204" pitchFamily="34" charset="0"/>
                        </a:rPr>
                        <a:t>Medici in attività</a:t>
                      </a:r>
                    </a:p>
                    <a:p>
                      <a:pPr algn="ctr">
                        <a:buNone/>
                      </a:pPr>
                      <a:r>
                        <a:rPr sz="1875" b="1">
                          <a:solidFill>
                            <a:srgbClr val="FFFFFF"/>
                          </a:solidFill>
                          <a:latin typeface="Arial" panose="020B0604020202020204" pitchFamily="34" charset="0"/>
                          <a:ea typeface="Calibri"/>
                          <a:cs typeface="Arial" panose="020B0604020202020204" pitchFamily="34" charset="0"/>
                        </a:rPr>
                        <a:t>per 1.000 abitanti</a:t>
                      </a:r>
                    </a:p>
                  </a:txBody>
                  <a:tcPr marL="91426" marR="91426" marT="45718" marB="45718" anchor="ctr">
                    <a:solidFill>
                      <a:srgbClr val="4F81BD"/>
                    </a:solidFill>
                  </a:tcPr>
                </a:tc>
                <a:tc>
                  <a:txBody>
                    <a:bodyPr/>
                    <a:lstStyle/>
                    <a:p>
                      <a:pPr algn="ctr">
                        <a:buNone/>
                      </a:pPr>
                      <a:r>
                        <a:rPr sz="1875" b="1" dirty="0">
                          <a:solidFill>
                            <a:srgbClr val="FFFFFF"/>
                          </a:solidFill>
                          <a:latin typeface="Arial" panose="020B0604020202020204" pitchFamily="34" charset="0"/>
                          <a:ea typeface="Calibri"/>
                          <a:cs typeface="Arial" panose="020B0604020202020204" pitchFamily="34" charset="0"/>
                        </a:rPr>
                        <a:t>Medici di </a:t>
                      </a:r>
                      <a:r>
                        <a:rPr lang="it-IT" sz="1875" b="1" dirty="0" smtClean="0">
                          <a:solidFill>
                            <a:srgbClr val="FFFFFF"/>
                          </a:solidFill>
                          <a:latin typeface="Arial" panose="020B0604020202020204" pitchFamily="34" charset="0"/>
                          <a:ea typeface="Calibri"/>
                          <a:cs typeface="Arial" panose="020B0604020202020204" pitchFamily="34" charset="0"/>
                        </a:rPr>
                        <a:t>M</a:t>
                      </a:r>
                      <a:r>
                        <a:rPr sz="1875" b="1" dirty="0" err="1" smtClean="0">
                          <a:solidFill>
                            <a:srgbClr val="FFFFFF"/>
                          </a:solidFill>
                          <a:latin typeface="Arial" panose="020B0604020202020204" pitchFamily="34" charset="0"/>
                          <a:ea typeface="Calibri"/>
                          <a:cs typeface="Arial" panose="020B0604020202020204" pitchFamily="34" charset="0"/>
                        </a:rPr>
                        <a:t>edicina</a:t>
                      </a:r>
                      <a:r>
                        <a:rPr sz="1875" b="1" dirty="0" smtClean="0">
                          <a:solidFill>
                            <a:srgbClr val="FFFFFF"/>
                          </a:solidFill>
                          <a:latin typeface="Arial" panose="020B0604020202020204" pitchFamily="34" charset="0"/>
                          <a:ea typeface="Calibri"/>
                          <a:cs typeface="Arial" panose="020B0604020202020204" pitchFamily="34" charset="0"/>
                        </a:rPr>
                        <a:t> </a:t>
                      </a:r>
                      <a:r>
                        <a:rPr lang="it-IT" sz="1875" b="1" dirty="0" smtClean="0">
                          <a:solidFill>
                            <a:srgbClr val="FFFFFF"/>
                          </a:solidFill>
                          <a:latin typeface="Arial" panose="020B0604020202020204" pitchFamily="34" charset="0"/>
                          <a:ea typeface="Calibri"/>
                          <a:cs typeface="Arial" panose="020B0604020202020204" pitchFamily="34" charset="0"/>
                        </a:rPr>
                        <a:t>G</a:t>
                      </a:r>
                      <a:r>
                        <a:rPr sz="1875" b="1" dirty="0" err="1" smtClean="0">
                          <a:solidFill>
                            <a:srgbClr val="FFFFFF"/>
                          </a:solidFill>
                          <a:latin typeface="Arial" panose="020B0604020202020204" pitchFamily="34" charset="0"/>
                          <a:ea typeface="Calibri"/>
                          <a:cs typeface="Arial" panose="020B0604020202020204" pitchFamily="34" charset="0"/>
                        </a:rPr>
                        <a:t>enerale</a:t>
                      </a:r>
                      <a:r>
                        <a:rPr sz="1875" b="1" dirty="0" smtClean="0">
                          <a:solidFill>
                            <a:srgbClr val="FFFFFF"/>
                          </a:solidFill>
                          <a:latin typeface="Arial" panose="020B0604020202020204" pitchFamily="34" charset="0"/>
                          <a:ea typeface="Calibri"/>
                          <a:cs typeface="Arial" panose="020B0604020202020204" pitchFamily="34" charset="0"/>
                        </a:rPr>
                        <a:t> </a:t>
                      </a:r>
                      <a:r>
                        <a:rPr sz="1875" b="1" dirty="0">
                          <a:solidFill>
                            <a:srgbClr val="FFFFFF"/>
                          </a:solidFill>
                          <a:latin typeface="Arial" panose="020B0604020202020204" pitchFamily="34" charset="0"/>
                          <a:ea typeface="Calibri"/>
                          <a:cs typeface="Arial" panose="020B0604020202020204" pitchFamily="34" charset="0"/>
                        </a:rPr>
                        <a:t>in </a:t>
                      </a:r>
                      <a:r>
                        <a:rPr sz="1875" b="1" dirty="0" err="1">
                          <a:solidFill>
                            <a:srgbClr val="FFFFFF"/>
                          </a:solidFill>
                          <a:latin typeface="Arial" panose="020B0604020202020204" pitchFamily="34" charset="0"/>
                          <a:ea typeface="Calibri"/>
                          <a:cs typeface="Arial" panose="020B0604020202020204" pitchFamily="34" charset="0"/>
                        </a:rPr>
                        <a:t>attività</a:t>
                      </a:r>
                      <a:endParaRPr sz="2400" dirty="0">
                        <a:latin typeface="Arial" panose="020B0604020202020204" pitchFamily="34" charset="0"/>
                        <a:cs typeface="Arial" panose="020B0604020202020204" pitchFamily="34" charset="0"/>
                      </a:endParaRPr>
                    </a:p>
                    <a:p>
                      <a:pPr algn="ctr">
                        <a:buNone/>
                      </a:pPr>
                      <a:r>
                        <a:rPr sz="1875" b="1" dirty="0">
                          <a:solidFill>
                            <a:srgbClr val="FFFFFF"/>
                          </a:solidFill>
                          <a:latin typeface="Arial" panose="020B0604020202020204" pitchFamily="34" charset="0"/>
                          <a:ea typeface="Calibri"/>
                          <a:cs typeface="Arial" panose="020B0604020202020204" pitchFamily="34" charset="0"/>
                        </a:rPr>
                        <a:t>per 1.000 </a:t>
                      </a:r>
                      <a:r>
                        <a:rPr sz="1875" b="1" dirty="0" err="1">
                          <a:solidFill>
                            <a:srgbClr val="FFFFFF"/>
                          </a:solidFill>
                          <a:latin typeface="Arial" panose="020B0604020202020204" pitchFamily="34" charset="0"/>
                          <a:ea typeface="Calibri"/>
                          <a:cs typeface="Arial" panose="020B0604020202020204" pitchFamily="34" charset="0"/>
                        </a:rPr>
                        <a:t>abitanti</a:t>
                      </a:r>
                      <a:endParaRPr sz="2400" dirty="0">
                        <a:latin typeface="Arial" panose="020B0604020202020204" pitchFamily="34" charset="0"/>
                        <a:cs typeface="Arial" panose="020B0604020202020204" pitchFamily="34" charset="0"/>
                      </a:endParaRPr>
                    </a:p>
                  </a:txBody>
                  <a:tcPr marL="91426" marR="91426" marT="45718" marB="45718" anchor="ctr">
                    <a:solidFill>
                      <a:srgbClr val="4F81BD"/>
                    </a:solidFill>
                  </a:tcPr>
                </a:tc>
                <a:tc>
                  <a:txBody>
                    <a:bodyPr/>
                    <a:lstStyle/>
                    <a:p>
                      <a:pPr marL="0" marR="0" lvl="0" indent="0" algn="ctr" defTabSz="457200">
                        <a:lnSpc>
                          <a:spcPct val="100000"/>
                        </a:lnSpc>
                        <a:spcBef>
                          <a:spcPts val="0"/>
                        </a:spcBef>
                        <a:spcAft>
                          <a:spcPts val="0"/>
                        </a:spcAft>
                        <a:buClrTx/>
                        <a:buSzTx/>
                        <a:buFontTx/>
                        <a:buNone/>
                      </a:pPr>
                      <a:r>
                        <a:rPr sz="1875" b="1">
                          <a:solidFill>
                            <a:srgbClr val="FFFFFF"/>
                          </a:solidFill>
                          <a:latin typeface="Arial" panose="020B0604020202020204" pitchFamily="34" charset="0"/>
                          <a:ea typeface="Calibri"/>
                          <a:cs typeface="Arial" panose="020B0604020202020204" pitchFamily="34" charset="0"/>
                        </a:rPr>
                        <a:t>Infermieri in attività</a:t>
                      </a:r>
                    </a:p>
                    <a:p>
                      <a:pPr marL="0" marR="0" lvl="0" indent="0" algn="ctr" defTabSz="457200">
                        <a:lnSpc>
                          <a:spcPct val="100000"/>
                        </a:lnSpc>
                        <a:spcBef>
                          <a:spcPts val="0"/>
                        </a:spcBef>
                        <a:spcAft>
                          <a:spcPts val="0"/>
                        </a:spcAft>
                        <a:buClrTx/>
                        <a:buSzTx/>
                        <a:buFontTx/>
                        <a:buNone/>
                      </a:pPr>
                      <a:r>
                        <a:rPr sz="1875" b="1">
                          <a:solidFill>
                            <a:srgbClr val="FFFFFF"/>
                          </a:solidFill>
                          <a:latin typeface="Arial" panose="020B0604020202020204" pitchFamily="34" charset="0"/>
                          <a:ea typeface="Calibri"/>
                          <a:cs typeface="Arial" panose="020B0604020202020204" pitchFamily="34" charset="0"/>
                        </a:rPr>
                        <a:t>per 1.000 abitanti</a:t>
                      </a:r>
                      <a:endParaRPr sz="2400">
                        <a:latin typeface="Arial" panose="020B0604020202020204" pitchFamily="34" charset="0"/>
                        <a:cs typeface="Arial" panose="020B0604020202020204" pitchFamily="34" charset="0"/>
                      </a:endParaRPr>
                    </a:p>
                  </a:txBody>
                  <a:tcPr marL="91426" marR="91426" marT="45718" marB="45718" anchor="ctr">
                    <a:solidFill>
                      <a:srgbClr val="4F81BD"/>
                    </a:solidFill>
                  </a:tcPr>
                </a:tc>
                <a:extLst>
                  <a:ext uri="{0D108BD9-81ED-4DB2-BD59-A6C34878D82A}">
                    <a16:rowId xmlns:a16="http://schemas.microsoft.com/office/drawing/2014/main" val="10000"/>
                  </a:ext>
                </a:extLst>
              </a:tr>
              <a:tr h="571500">
                <a:tc>
                  <a:txBody>
                    <a:bodyPr/>
                    <a:lstStyle/>
                    <a:p>
                      <a:pPr algn="l">
                        <a:lnSpc>
                          <a:spcPct val="115000"/>
                        </a:lnSpc>
                        <a:spcAft>
                          <a:spcPts val="0"/>
                        </a:spcAft>
                        <a:buNone/>
                      </a:pPr>
                      <a:r>
                        <a:rPr sz="2100" b="1" dirty="0">
                          <a:solidFill>
                            <a:srgbClr val="000000"/>
                          </a:solidFill>
                          <a:latin typeface="Arial" panose="020B0604020202020204" pitchFamily="34" charset="0"/>
                          <a:ea typeface="Calibri"/>
                          <a:cs typeface="Arial" panose="020B0604020202020204" pitchFamily="34" charset="0"/>
                        </a:rPr>
                        <a:t>Italia</a:t>
                      </a:r>
                      <a:endParaRPr sz="2400" b="1" dirty="0">
                        <a:latin typeface="Arial" panose="020B0604020202020204" pitchFamily="34" charset="0"/>
                        <a:ea typeface="Calibri"/>
                        <a:cs typeface="Arial" panose="020B0604020202020204" pitchFamily="34" charset="0"/>
                      </a:endParaRPr>
                    </a:p>
                  </a:txBody>
                  <a:tcPr marL="68571" marR="68571" marT="0" marB="0" anchor="ctr">
                    <a:solidFill>
                      <a:srgbClr val="D0D8E8"/>
                    </a:solidFill>
                  </a:tcPr>
                </a:tc>
                <a:tc>
                  <a:txBody>
                    <a:bodyPr/>
                    <a:lstStyle/>
                    <a:p>
                      <a:pPr algn="ctr">
                        <a:buNone/>
                      </a:pPr>
                      <a:r>
                        <a:rPr sz="2100" b="1">
                          <a:solidFill>
                            <a:srgbClr val="000000"/>
                          </a:solidFill>
                          <a:latin typeface="Arial" panose="020B0604020202020204" pitchFamily="34" charset="0"/>
                          <a:ea typeface="Calibri"/>
                          <a:cs typeface="Arial" panose="020B0604020202020204" pitchFamily="34" charset="0"/>
                        </a:rPr>
                        <a:t>5,4</a:t>
                      </a:r>
                    </a:p>
                  </a:txBody>
                  <a:tcPr marL="91426" marR="91426" marT="45718" marB="45718" anchor="ctr">
                    <a:solidFill>
                      <a:srgbClr val="D0D8E8"/>
                    </a:solidFill>
                  </a:tcPr>
                </a:tc>
                <a:tc>
                  <a:txBody>
                    <a:bodyPr/>
                    <a:lstStyle/>
                    <a:p>
                      <a:pPr algn="ctr">
                        <a:buNone/>
                      </a:pPr>
                      <a:r>
                        <a:rPr sz="2100" b="1">
                          <a:solidFill>
                            <a:srgbClr val="000000"/>
                          </a:solidFill>
                          <a:latin typeface="Arial" panose="020B0604020202020204" pitchFamily="34" charset="0"/>
                          <a:ea typeface="Calibri"/>
                          <a:cs typeface="Arial" panose="020B0604020202020204" pitchFamily="34" charset="0"/>
                        </a:rPr>
                        <a:t>0,6</a:t>
                      </a:r>
                    </a:p>
                  </a:txBody>
                  <a:tcPr marL="91426" marR="91426" marT="45718" marB="45718" anchor="ctr">
                    <a:solidFill>
                      <a:srgbClr val="D0D8E8"/>
                    </a:solidFill>
                  </a:tcPr>
                </a:tc>
                <a:tc>
                  <a:txBody>
                    <a:bodyPr/>
                    <a:lstStyle/>
                    <a:p>
                      <a:pPr algn="ctr">
                        <a:buNone/>
                      </a:pPr>
                      <a:r>
                        <a:rPr sz="2100" b="1">
                          <a:solidFill>
                            <a:srgbClr val="000000"/>
                          </a:solidFill>
                          <a:latin typeface="Arial" panose="020B0604020202020204" pitchFamily="34" charset="0"/>
                          <a:ea typeface="Calibri"/>
                          <a:cs typeface="Arial" panose="020B0604020202020204" pitchFamily="34" charset="0"/>
                        </a:rPr>
                        <a:t>6,9</a:t>
                      </a:r>
                    </a:p>
                  </a:txBody>
                  <a:tcPr marL="91426" marR="91426" marT="45718" marB="45718" anchor="ctr">
                    <a:solidFill>
                      <a:srgbClr val="D0D8E8"/>
                    </a:solidFill>
                  </a:tcPr>
                </a:tc>
                <a:extLst>
                  <a:ext uri="{0D108BD9-81ED-4DB2-BD59-A6C34878D82A}">
                    <a16:rowId xmlns:a16="http://schemas.microsoft.com/office/drawing/2014/main" val="10001"/>
                  </a:ext>
                </a:extLst>
              </a:tr>
              <a:tr h="571500">
                <a:tc>
                  <a:txBody>
                    <a:bodyPr/>
                    <a:lstStyle/>
                    <a:p>
                      <a:pPr algn="l">
                        <a:lnSpc>
                          <a:spcPct val="115000"/>
                        </a:lnSpc>
                        <a:spcAft>
                          <a:spcPts val="0"/>
                        </a:spcAft>
                        <a:buNone/>
                      </a:pPr>
                      <a:r>
                        <a:rPr sz="2100" b="0" dirty="0" err="1">
                          <a:solidFill>
                            <a:srgbClr val="000000"/>
                          </a:solidFill>
                          <a:latin typeface="Arial" panose="020B0604020202020204" pitchFamily="34" charset="0"/>
                          <a:ea typeface="Calibri"/>
                          <a:cs typeface="Arial" panose="020B0604020202020204" pitchFamily="34" charset="0"/>
                        </a:rPr>
                        <a:t>Francia</a:t>
                      </a:r>
                      <a:endParaRPr sz="2100" b="0" dirty="0">
                        <a:solidFill>
                          <a:srgbClr val="000000"/>
                        </a:solidFill>
                        <a:latin typeface="Arial" panose="020B0604020202020204" pitchFamily="34" charset="0"/>
                        <a:ea typeface="Calibri"/>
                        <a:cs typeface="Arial" panose="020B0604020202020204" pitchFamily="34" charset="0"/>
                      </a:endParaRPr>
                    </a:p>
                  </a:txBody>
                  <a:tcPr marL="68571" marR="68571" marT="0" marB="0" anchor="ctr">
                    <a:solidFill>
                      <a:srgbClr val="E9EDF4"/>
                    </a:solidFill>
                  </a:tcPr>
                </a:tc>
                <a:tc>
                  <a:txBody>
                    <a:bodyPr/>
                    <a:lstStyle/>
                    <a:p>
                      <a:pPr algn="ctr">
                        <a:buNone/>
                      </a:pPr>
                      <a:r>
                        <a:rPr sz="2100" b="0">
                          <a:solidFill>
                            <a:srgbClr val="000000"/>
                          </a:solidFill>
                          <a:latin typeface="Arial" panose="020B0604020202020204" pitchFamily="34" charset="0"/>
                          <a:ea typeface="Calibri"/>
                          <a:cs typeface="Arial" panose="020B0604020202020204" pitchFamily="34" charset="0"/>
                        </a:rPr>
                        <a:t>3,9</a:t>
                      </a:r>
                    </a:p>
                  </a:txBody>
                  <a:tcPr marL="91426" marR="91426" marT="45718" marB="45718" anchor="ctr">
                    <a:solidFill>
                      <a:srgbClr val="E9EDF4"/>
                    </a:solidFill>
                  </a:tcPr>
                </a:tc>
                <a:tc>
                  <a:txBody>
                    <a:bodyPr/>
                    <a:lstStyle/>
                    <a:p>
                      <a:pPr algn="ctr">
                        <a:buNone/>
                      </a:pPr>
                      <a:r>
                        <a:rPr sz="2100" b="0">
                          <a:solidFill>
                            <a:srgbClr val="000000"/>
                          </a:solidFill>
                          <a:latin typeface="Arial" panose="020B0604020202020204" pitchFamily="34" charset="0"/>
                          <a:ea typeface="Calibri"/>
                          <a:cs typeface="Arial" panose="020B0604020202020204" pitchFamily="34" charset="0"/>
                        </a:rPr>
                        <a:t>0,9</a:t>
                      </a:r>
                    </a:p>
                  </a:txBody>
                  <a:tcPr marL="91426" marR="91426" marT="45718" marB="45718" anchor="ctr">
                    <a:solidFill>
                      <a:srgbClr val="E9EDF4"/>
                    </a:solidFill>
                  </a:tcPr>
                </a:tc>
                <a:tc>
                  <a:txBody>
                    <a:bodyPr/>
                    <a:lstStyle/>
                    <a:p>
                      <a:pPr algn="ctr">
                        <a:buNone/>
                      </a:pPr>
                      <a:r>
                        <a:rPr sz="2100" b="0">
                          <a:solidFill>
                            <a:srgbClr val="000000"/>
                          </a:solidFill>
                          <a:latin typeface="Arial" panose="020B0604020202020204" pitchFamily="34" charset="0"/>
                          <a:ea typeface="Calibri"/>
                          <a:cs typeface="Arial" panose="020B0604020202020204" pitchFamily="34" charset="0"/>
                        </a:rPr>
                        <a:t>8,8</a:t>
                      </a:r>
                    </a:p>
                  </a:txBody>
                  <a:tcPr marL="91426" marR="91426" marT="45718" marB="45718" anchor="ctr">
                    <a:solidFill>
                      <a:srgbClr val="E9EDF4"/>
                    </a:solidFill>
                  </a:tcPr>
                </a:tc>
                <a:extLst>
                  <a:ext uri="{0D108BD9-81ED-4DB2-BD59-A6C34878D82A}">
                    <a16:rowId xmlns:a16="http://schemas.microsoft.com/office/drawing/2014/main" val="10002"/>
                  </a:ext>
                </a:extLst>
              </a:tr>
              <a:tr h="571500">
                <a:tc>
                  <a:txBody>
                    <a:bodyPr/>
                    <a:lstStyle/>
                    <a:p>
                      <a:pPr algn="l">
                        <a:lnSpc>
                          <a:spcPct val="115000"/>
                        </a:lnSpc>
                        <a:spcAft>
                          <a:spcPts val="0"/>
                        </a:spcAft>
                        <a:buNone/>
                      </a:pPr>
                      <a:r>
                        <a:rPr sz="2100" b="0" dirty="0">
                          <a:solidFill>
                            <a:srgbClr val="000000"/>
                          </a:solidFill>
                          <a:latin typeface="Arial" panose="020B0604020202020204" pitchFamily="34" charset="0"/>
                          <a:ea typeface="Calibri"/>
                          <a:cs typeface="Arial" panose="020B0604020202020204" pitchFamily="34" charset="0"/>
                        </a:rPr>
                        <a:t>Germania</a:t>
                      </a:r>
                      <a:endParaRPr sz="2400" dirty="0">
                        <a:latin typeface="Arial" panose="020B0604020202020204" pitchFamily="34" charset="0"/>
                        <a:ea typeface="Calibri"/>
                        <a:cs typeface="Arial" panose="020B0604020202020204" pitchFamily="34" charset="0"/>
                      </a:endParaRPr>
                    </a:p>
                  </a:txBody>
                  <a:tcPr marL="68571" marR="68571" marT="0" marB="0" anchor="ctr">
                    <a:solidFill>
                      <a:srgbClr val="D0D8E8"/>
                    </a:solidFill>
                  </a:tcPr>
                </a:tc>
                <a:tc>
                  <a:txBody>
                    <a:bodyPr/>
                    <a:lstStyle/>
                    <a:p>
                      <a:pPr algn="ctr">
                        <a:buNone/>
                      </a:pPr>
                      <a:r>
                        <a:rPr sz="2100" b="0">
                          <a:solidFill>
                            <a:srgbClr val="000000"/>
                          </a:solidFill>
                          <a:latin typeface="Arial" panose="020B0604020202020204" pitchFamily="34" charset="0"/>
                          <a:ea typeface="Calibri"/>
                          <a:cs typeface="Arial" panose="020B0604020202020204" pitchFamily="34" charset="0"/>
                        </a:rPr>
                        <a:t>4,7</a:t>
                      </a:r>
                    </a:p>
                  </a:txBody>
                  <a:tcPr marL="91426" marR="91426" marT="45718" marB="45718" anchor="ctr">
                    <a:solidFill>
                      <a:srgbClr val="D0D8E8"/>
                    </a:solidFill>
                  </a:tcPr>
                </a:tc>
                <a:tc>
                  <a:txBody>
                    <a:bodyPr/>
                    <a:lstStyle/>
                    <a:p>
                      <a:pPr algn="ctr">
                        <a:buNone/>
                      </a:pPr>
                      <a:r>
                        <a:rPr sz="2100" b="0">
                          <a:solidFill>
                            <a:srgbClr val="000000"/>
                          </a:solidFill>
                          <a:latin typeface="Arial" panose="020B0604020202020204" pitchFamily="34" charset="0"/>
                          <a:ea typeface="Calibri"/>
                          <a:cs typeface="Arial" panose="020B0604020202020204" pitchFamily="34" charset="0"/>
                        </a:rPr>
                        <a:t>0,7</a:t>
                      </a:r>
                    </a:p>
                  </a:txBody>
                  <a:tcPr marL="91426" marR="91426" marT="45718" marB="45718" anchor="ctr">
                    <a:solidFill>
                      <a:srgbClr val="D0D8E8"/>
                    </a:solidFill>
                  </a:tcPr>
                </a:tc>
                <a:tc>
                  <a:txBody>
                    <a:bodyPr/>
                    <a:lstStyle/>
                    <a:p>
                      <a:pPr algn="ctr">
                        <a:buNone/>
                      </a:pPr>
                      <a:r>
                        <a:rPr sz="2100" b="0">
                          <a:solidFill>
                            <a:srgbClr val="000000"/>
                          </a:solidFill>
                          <a:latin typeface="Arial" panose="020B0604020202020204" pitchFamily="34" charset="0"/>
                          <a:ea typeface="Calibri"/>
                          <a:cs typeface="Arial" panose="020B0604020202020204" pitchFamily="34" charset="0"/>
                        </a:rPr>
                        <a:t>12,2</a:t>
                      </a:r>
                    </a:p>
                  </a:txBody>
                  <a:tcPr marL="91426" marR="91426" marT="45718" marB="45718" anchor="ctr">
                    <a:solidFill>
                      <a:srgbClr val="D0D8E8"/>
                    </a:solidFill>
                  </a:tcPr>
                </a:tc>
                <a:extLst>
                  <a:ext uri="{0D108BD9-81ED-4DB2-BD59-A6C34878D82A}">
                    <a16:rowId xmlns:a16="http://schemas.microsoft.com/office/drawing/2014/main" val="10003"/>
                  </a:ext>
                </a:extLst>
              </a:tr>
              <a:tr h="571500">
                <a:tc>
                  <a:txBody>
                    <a:bodyPr/>
                    <a:lstStyle/>
                    <a:p>
                      <a:pPr algn="l">
                        <a:lnSpc>
                          <a:spcPct val="115000"/>
                        </a:lnSpc>
                        <a:spcAft>
                          <a:spcPts val="0"/>
                        </a:spcAft>
                        <a:buNone/>
                      </a:pPr>
                      <a:r>
                        <a:rPr sz="2100" b="0" dirty="0" err="1">
                          <a:solidFill>
                            <a:srgbClr val="000000"/>
                          </a:solidFill>
                          <a:latin typeface="Arial" panose="020B0604020202020204" pitchFamily="34" charset="0"/>
                          <a:ea typeface="Calibri"/>
                          <a:cs typeface="Arial" panose="020B0604020202020204" pitchFamily="34" charset="0"/>
                        </a:rPr>
                        <a:t>Regno</a:t>
                      </a:r>
                      <a:r>
                        <a:rPr sz="2100" b="0" dirty="0">
                          <a:solidFill>
                            <a:srgbClr val="000000"/>
                          </a:solidFill>
                          <a:latin typeface="Arial" panose="020B0604020202020204" pitchFamily="34" charset="0"/>
                          <a:ea typeface="Calibri"/>
                          <a:cs typeface="Arial" panose="020B0604020202020204" pitchFamily="34" charset="0"/>
                        </a:rPr>
                        <a:t> </a:t>
                      </a:r>
                      <a:r>
                        <a:rPr sz="2100" b="0" dirty="0" err="1">
                          <a:solidFill>
                            <a:srgbClr val="000000"/>
                          </a:solidFill>
                          <a:latin typeface="Arial" panose="020B0604020202020204" pitchFamily="34" charset="0"/>
                          <a:ea typeface="Calibri"/>
                          <a:cs typeface="Arial" panose="020B0604020202020204" pitchFamily="34" charset="0"/>
                        </a:rPr>
                        <a:t>Unito</a:t>
                      </a:r>
                      <a:endParaRPr sz="2400" dirty="0">
                        <a:latin typeface="Arial" panose="020B0604020202020204" pitchFamily="34" charset="0"/>
                        <a:ea typeface="Calibri"/>
                        <a:cs typeface="Arial" panose="020B0604020202020204" pitchFamily="34" charset="0"/>
                      </a:endParaRPr>
                    </a:p>
                  </a:txBody>
                  <a:tcPr marL="68571" marR="68571" marT="0" marB="0" anchor="ctr">
                    <a:solidFill>
                      <a:srgbClr val="E9EDF4"/>
                    </a:solidFill>
                  </a:tcPr>
                </a:tc>
                <a:tc>
                  <a:txBody>
                    <a:bodyPr/>
                    <a:lstStyle/>
                    <a:p>
                      <a:pPr algn="ctr">
                        <a:buNone/>
                      </a:pPr>
                      <a:r>
                        <a:rPr sz="2100" b="0">
                          <a:solidFill>
                            <a:srgbClr val="000000"/>
                          </a:solidFill>
                          <a:latin typeface="Arial" panose="020B0604020202020204" pitchFamily="34" charset="0"/>
                          <a:ea typeface="Calibri"/>
                          <a:cs typeface="Arial" panose="020B0604020202020204" pitchFamily="34" charset="0"/>
                        </a:rPr>
                        <a:t>3,4</a:t>
                      </a:r>
                    </a:p>
                  </a:txBody>
                  <a:tcPr marL="91426" marR="91426" marT="45718" marB="45718" anchor="ctr">
                    <a:solidFill>
                      <a:srgbClr val="E9EDF4"/>
                    </a:solidFill>
                  </a:tcPr>
                </a:tc>
                <a:tc>
                  <a:txBody>
                    <a:bodyPr/>
                    <a:lstStyle/>
                    <a:p>
                      <a:pPr algn="ctr">
                        <a:buNone/>
                      </a:pPr>
                      <a:r>
                        <a:rPr sz="2100" b="0">
                          <a:solidFill>
                            <a:srgbClr val="000000"/>
                          </a:solidFill>
                          <a:latin typeface="Arial" panose="020B0604020202020204" pitchFamily="34" charset="0"/>
                          <a:ea typeface="Calibri"/>
                          <a:cs typeface="Arial" panose="020B0604020202020204" pitchFamily="34" charset="0"/>
                        </a:rPr>
                        <a:t>0,8</a:t>
                      </a:r>
                    </a:p>
                  </a:txBody>
                  <a:tcPr marL="91426" marR="91426" marT="45718" marB="45718" anchor="ctr">
                    <a:solidFill>
                      <a:srgbClr val="E9EDF4"/>
                    </a:solidFill>
                  </a:tcPr>
                </a:tc>
                <a:tc>
                  <a:txBody>
                    <a:bodyPr/>
                    <a:lstStyle/>
                    <a:p>
                      <a:pPr algn="ctr">
                        <a:buNone/>
                      </a:pPr>
                      <a:r>
                        <a:rPr sz="2100" b="0">
                          <a:solidFill>
                            <a:srgbClr val="000000"/>
                          </a:solidFill>
                          <a:latin typeface="Arial" panose="020B0604020202020204" pitchFamily="34" charset="0"/>
                          <a:ea typeface="Calibri"/>
                          <a:cs typeface="Arial" panose="020B0604020202020204" pitchFamily="34" charset="0"/>
                        </a:rPr>
                        <a:t>9,1</a:t>
                      </a:r>
                    </a:p>
                  </a:txBody>
                  <a:tcPr marL="91426" marR="91426" marT="45718" marB="45718" anchor="ctr">
                    <a:solidFill>
                      <a:srgbClr val="E9EDF4"/>
                    </a:solidFill>
                  </a:tcPr>
                </a:tc>
                <a:extLst>
                  <a:ext uri="{0D108BD9-81ED-4DB2-BD59-A6C34878D82A}">
                    <a16:rowId xmlns:a16="http://schemas.microsoft.com/office/drawing/2014/main" val="10004"/>
                  </a:ext>
                </a:extLst>
              </a:tr>
              <a:tr h="571500">
                <a:tc>
                  <a:txBody>
                    <a:bodyPr/>
                    <a:lstStyle/>
                    <a:p>
                      <a:pPr algn="l">
                        <a:lnSpc>
                          <a:spcPct val="115000"/>
                        </a:lnSpc>
                        <a:spcAft>
                          <a:spcPts val="0"/>
                        </a:spcAft>
                        <a:buNone/>
                      </a:pPr>
                      <a:r>
                        <a:rPr sz="2100" b="0" dirty="0" err="1">
                          <a:solidFill>
                            <a:srgbClr val="000000"/>
                          </a:solidFill>
                          <a:latin typeface="Arial" panose="020B0604020202020204" pitchFamily="34" charset="0"/>
                          <a:ea typeface="Calibri"/>
                          <a:cs typeface="Arial" panose="020B0604020202020204" pitchFamily="34" charset="0"/>
                        </a:rPr>
                        <a:t>Spagna</a:t>
                      </a:r>
                      <a:endParaRPr sz="2400" dirty="0">
                        <a:latin typeface="Arial" panose="020B0604020202020204" pitchFamily="34" charset="0"/>
                        <a:ea typeface="Calibri"/>
                        <a:cs typeface="Arial" panose="020B0604020202020204" pitchFamily="34" charset="0"/>
                      </a:endParaRPr>
                    </a:p>
                  </a:txBody>
                  <a:tcPr marL="68571" marR="68571" marT="0" marB="0" anchor="ctr">
                    <a:solidFill>
                      <a:srgbClr val="D0D8E8"/>
                    </a:solidFill>
                  </a:tcPr>
                </a:tc>
                <a:tc>
                  <a:txBody>
                    <a:bodyPr/>
                    <a:lstStyle/>
                    <a:p>
                      <a:pPr algn="ctr">
                        <a:buNone/>
                      </a:pPr>
                      <a:r>
                        <a:rPr sz="2100" b="0" dirty="0">
                          <a:solidFill>
                            <a:srgbClr val="000000"/>
                          </a:solidFill>
                          <a:latin typeface="Arial" panose="020B0604020202020204" pitchFamily="34" charset="0"/>
                          <a:ea typeface="Calibri"/>
                          <a:cs typeface="Arial" panose="020B0604020202020204" pitchFamily="34" charset="0"/>
                        </a:rPr>
                        <a:t>4,5</a:t>
                      </a:r>
                    </a:p>
                  </a:txBody>
                  <a:tcPr marL="91426" marR="91426" marT="45718" marB="45718" anchor="ctr">
                    <a:solidFill>
                      <a:srgbClr val="D0D8E8"/>
                    </a:solidFill>
                  </a:tcPr>
                </a:tc>
                <a:tc>
                  <a:txBody>
                    <a:bodyPr/>
                    <a:lstStyle/>
                    <a:p>
                      <a:pPr algn="ctr">
                        <a:buNone/>
                      </a:pPr>
                      <a:r>
                        <a:rPr sz="2100" b="0" dirty="0">
                          <a:solidFill>
                            <a:srgbClr val="000000"/>
                          </a:solidFill>
                          <a:latin typeface="Arial" panose="020B0604020202020204" pitchFamily="34" charset="0"/>
                          <a:ea typeface="Calibri"/>
                          <a:cs typeface="Arial" panose="020B0604020202020204" pitchFamily="34" charset="0"/>
                        </a:rPr>
                        <a:t>0,9</a:t>
                      </a:r>
                    </a:p>
                  </a:txBody>
                  <a:tcPr marL="91426" marR="91426" marT="45718" marB="45718" anchor="ctr">
                    <a:solidFill>
                      <a:srgbClr val="D0D8E8"/>
                    </a:solidFill>
                  </a:tcPr>
                </a:tc>
                <a:tc>
                  <a:txBody>
                    <a:bodyPr/>
                    <a:lstStyle/>
                    <a:p>
                      <a:pPr algn="ctr">
                        <a:buNone/>
                      </a:pPr>
                      <a:r>
                        <a:rPr sz="2100" b="0" dirty="0">
                          <a:solidFill>
                            <a:srgbClr val="000000"/>
                          </a:solidFill>
                          <a:latin typeface="Arial" panose="020B0604020202020204" pitchFamily="34" charset="0"/>
                          <a:ea typeface="Calibri"/>
                          <a:cs typeface="Arial" panose="020B0604020202020204" pitchFamily="34" charset="0"/>
                        </a:rPr>
                        <a:t>5,9</a:t>
                      </a:r>
                    </a:p>
                  </a:txBody>
                  <a:tcPr marL="91426" marR="91426" marT="45718" marB="45718" anchor="ctr">
                    <a:solidFill>
                      <a:srgbClr val="D0D8E8"/>
                    </a:solidFill>
                  </a:tcPr>
                </a:tc>
                <a:extLst>
                  <a:ext uri="{0D108BD9-81ED-4DB2-BD59-A6C34878D82A}">
                    <a16:rowId xmlns:a16="http://schemas.microsoft.com/office/drawing/2014/main" val="10005"/>
                  </a:ext>
                </a:extLst>
              </a:tr>
            </a:tbl>
          </a:graphicData>
        </a:graphic>
      </p:graphicFrame>
      <p:sp>
        <p:nvSpPr>
          <p:cNvPr id="20513" name="CasellaDiTesto 6">
            <a:extLst>
              <a:ext uri="{FF2B5EF4-FFF2-40B4-BE49-F238E27FC236}">
                <a16:creationId xmlns:a16="http://schemas.microsoft.com/office/drawing/2014/main" id="{15C99CC0-F442-3828-AF53-ADCF7F2A3F52}"/>
              </a:ext>
            </a:extLst>
          </p:cNvPr>
          <p:cNvSpPr>
            <a:spLocks noGrp="1"/>
          </p:cNvSpPr>
          <p:nvPr/>
        </p:nvSpPr>
        <p:spPr>
          <a:xfrm>
            <a:off x="552450" y="5715000"/>
            <a:ext cx="7905750" cy="215444"/>
          </a:xfrm>
          <a:prstGeom prst="rect">
            <a:avLst/>
          </a:prstGeom>
          <a:noFill/>
          <a:ln>
            <a:noFill/>
          </a:ln>
        </p:spPr>
        <p:txBody>
          <a:bodyPr lIns="0" tIns="0" rIns="0" bIns="0">
            <a:spAutoFit/>
          </a:bodyPr>
          <a:lstStyle>
            <a:defPPr>
              <a:defRPr sz="1800">
                <a:latin typeface="Arial"/>
                <a:ea typeface="Arial"/>
                <a:cs typeface="Arial"/>
              </a:defRPr>
            </a:defPPr>
            <a:lvl1pPr>
              <a:buNone/>
              <a:defRPr sz="2400">
                <a:solidFill>
                  <a:schemeClr val="tx1"/>
                </a:solidFill>
                <a:latin typeface="Arial"/>
                <a:ea typeface="Arial"/>
                <a:cs typeface="Arial"/>
              </a:defRPr>
            </a:lvl1pPr>
            <a:lvl2pPr marL="742950" indent="-285750">
              <a:buNone/>
              <a:defRPr sz="2400">
                <a:solidFill>
                  <a:schemeClr val="tx1"/>
                </a:solidFill>
                <a:latin typeface="Arial"/>
                <a:ea typeface="Arial"/>
                <a:cs typeface="Arial"/>
              </a:defRPr>
            </a:lvl2pPr>
            <a:lvl3pPr marL="1143000" indent="-228600">
              <a:buNone/>
              <a:defRPr sz="2400">
                <a:solidFill>
                  <a:schemeClr val="tx1"/>
                </a:solidFill>
                <a:latin typeface="Arial"/>
                <a:ea typeface="Arial"/>
                <a:cs typeface="Arial"/>
              </a:defRPr>
            </a:lvl3pPr>
            <a:lvl4pPr marL="1600200" indent="-228600">
              <a:buNone/>
              <a:defRPr sz="2400">
                <a:solidFill>
                  <a:schemeClr val="tx1"/>
                </a:solidFill>
                <a:latin typeface="Arial"/>
                <a:ea typeface="Arial"/>
                <a:cs typeface="Arial"/>
              </a:defRPr>
            </a:lvl4pPr>
            <a:lvl5pPr marL="2057400" indent="-228600">
              <a:buNone/>
              <a:defRPr sz="2400">
                <a:solidFill>
                  <a:schemeClr val="tx1"/>
                </a:solidFill>
                <a:latin typeface="Arial"/>
                <a:ea typeface="Arial"/>
                <a:cs typeface="Arial"/>
              </a:defRPr>
            </a:lvl5pPr>
            <a:lvl6pPr marL="2514600" indent="-228600">
              <a:spcBef>
                <a:spcPct val="0"/>
              </a:spcBef>
              <a:spcAft>
                <a:spcPct val="0"/>
              </a:spcAft>
              <a:buNone/>
              <a:defRPr sz="2400">
                <a:solidFill>
                  <a:schemeClr val="tx1"/>
                </a:solidFill>
                <a:latin typeface="Arial"/>
                <a:ea typeface="Arial"/>
                <a:cs typeface="Arial"/>
              </a:defRPr>
            </a:lvl6pPr>
            <a:lvl7pPr marL="2971800" indent="-228600">
              <a:spcBef>
                <a:spcPct val="0"/>
              </a:spcBef>
              <a:spcAft>
                <a:spcPct val="0"/>
              </a:spcAft>
              <a:buNone/>
              <a:defRPr sz="2400">
                <a:solidFill>
                  <a:schemeClr val="tx1"/>
                </a:solidFill>
                <a:latin typeface="Arial"/>
                <a:ea typeface="Arial"/>
                <a:cs typeface="Arial"/>
              </a:defRPr>
            </a:lvl7pPr>
            <a:lvl8pPr marL="3429000" indent="-228600">
              <a:spcBef>
                <a:spcPct val="0"/>
              </a:spcBef>
              <a:spcAft>
                <a:spcPct val="0"/>
              </a:spcAft>
              <a:buNone/>
              <a:defRPr sz="2400">
                <a:solidFill>
                  <a:schemeClr val="tx1"/>
                </a:solidFill>
                <a:latin typeface="Arial"/>
                <a:ea typeface="Arial"/>
                <a:cs typeface="Arial"/>
              </a:defRPr>
            </a:lvl8pPr>
            <a:lvl9pPr marL="3886200" indent="-228600">
              <a:spcBef>
                <a:spcPct val="0"/>
              </a:spcBef>
              <a:spcAft>
                <a:spcPct val="0"/>
              </a:spcAft>
              <a:buNone/>
              <a:defRPr sz="2400">
                <a:solidFill>
                  <a:schemeClr val="tx1"/>
                </a:solidFill>
                <a:latin typeface="Arial"/>
                <a:ea typeface="Arial"/>
                <a:cs typeface="Arial"/>
              </a:defRPr>
            </a:lvl9pPr>
          </a:lstStyle>
          <a:p>
            <a:pPr>
              <a:defRPr sz="1800">
                <a:latin typeface="Arial"/>
                <a:ea typeface="Arial"/>
                <a:cs typeface="Arial"/>
              </a:defRPr>
            </a:pPr>
            <a:r>
              <a:rPr sz="1400" dirty="0"/>
              <a:t>Fonte: OECD Health Statistics, 2026</a:t>
            </a:r>
          </a:p>
        </p:txBody>
      </p:sp>
    </p:spTree>
    <p:extLst>
      <p:ext uri="{BB962C8B-B14F-4D97-AF65-F5344CB8AC3E}">
        <p14:creationId xmlns:p14="http://schemas.microsoft.com/office/powerpoint/2010/main" val="3064899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1A695C62-7307-46E6-A621-B99792C8F006}"/>
              </a:ext>
            </a:extLst>
          </p:cNvPr>
          <p:cNvSpPr>
            <a:spLocks noGrp="1"/>
          </p:cNvSpPr>
          <p:nvPr/>
        </p:nvSpPr>
        <p:spPr>
          <a:xfrm>
            <a:off x="457200" y="361950"/>
            <a:ext cx="8229600" cy="781050"/>
          </a:xfrm>
          <a:prstGeom prst="rect">
            <a:avLst/>
          </a:prstGeom>
          <a:noFill/>
          <a:ln w="0">
            <a:noFill/>
            <a:prstDash val="solid"/>
          </a:ln>
        </p:spPr>
        <p:txBody>
          <a:bodyPr lIns="0" tIns="0" rIns="0" bIns="0" anchor="t"/>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2400" b="1" dirty="0">
                <a:solidFill>
                  <a:srgbClr val="005F99"/>
                </a:solidFill>
                <a:latin typeface="Arial"/>
                <a:ea typeface="Arial"/>
                <a:cs typeface="Arial"/>
              </a:rPr>
              <a:t>Il </a:t>
            </a:r>
            <a:r>
              <a:rPr lang="it-IT" sz="2400" b="1" dirty="0" smtClean="0">
                <a:solidFill>
                  <a:srgbClr val="005F99"/>
                </a:solidFill>
                <a:latin typeface="Arial"/>
                <a:ea typeface="Arial"/>
                <a:cs typeface="Arial"/>
              </a:rPr>
              <a:t>"</a:t>
            </a:r>
            <a:r>
              <a:rPr sz="2400" b="1" dirty="0" err="1" smtClean="0">
                <a:solidFill>
                  <a:srgbClr val="005F99"/>
                </a:solidFill>
                <a:latin typeface="Arial"/>
                <a:ea typeface="Arial"/>
                <a:cs typeface="Arial"/>
              </a:rPr>
              <a:t>carico</a:t>
            </a:r>
            <a:r>
              <a:rPr lang="it-IT" sz="2400" b="1" dirty="0" smtClean="0">
                <a:solidFill>
                  <a:srgbClr val="005F99"/>
                </a:solidFill>
                <a:latin typeface="Arial"/>
                <a:ea typeface="Arial"/>
                <a:cs typeface="Arial"/>
              </a:rPr>
              <a:t>"</a:t>
            </a:r>
            <a:r>
              <a:rPr sz="2400" b="1" dirty="0" smtClean="0">
                <a:solidFill>
                  <a:srgbClr val="005F99"/>
                </a:solidFill>
                <a:latin typeface="Arial"/>
                <a:ea typeface="Arial"/>
                <a:cs typeface="Arial"/>
              </a:rPr>
              <a:t> </a:t>
            </a:r>
            <a:r>
              <a:rPr sz="2400" b="1" dirty="0" err="1">
                <a:solidFill>
                  <a:srgbClr val="005F99"/>
                </a:solidFill>
                <a:latin typeface="Arial"/>
                <a:ea typeface="Arial"/>
                <a:cs typeface="Arial"/>
              </a:rPr>
              <a:t>della</a:t>
            </a:r>
            <a:r>
              <a:rPr sz="2400" b="1" dirty="0">
                <a:solidFill>
                  <a:srgbClr val="005F99"/>
                </a:solidFill>
                <a:latin typeface="Arial"/>
                <a:ea typeface="Arial"/>
                <a:cs typeface="Arial"/>
              </a:rPr>
              <a:t> </a:t>
            </a:r>
            <a:r>
              <a:rPr sz="2400" b="1" dirty="0" err="1">
                <a:solidFill>
                  <a:srgbClr val="005F99"/>
                </a:solidFill>
                <a:latin typeface="Arial"/>
                <a:ea typeface="Arial"/>
                <a:cs typeface="Arial"/>
              </a:rPr>
              <a:t>medicina</a:t>
            </a:r>
            <a:r>
              <a:rPr sz="2400" b="1" dirty="0">
                <a:solidFill>
                  <a:srgbClr val="005F99"/>
                </a:solidFill>
                <a:latin typeface="Arial"/>
                <a:ea typeface="Arial"/>
                <a:cs typeface="Arial"/>
              </a:rPr>
              <a:t> </a:t>
            </a:r>
            <a:r>
              <a:rPr sz="2400" b="1" dirty="0" err="1">
                <a:solidFill>
                  <a:srgbClr val="005F99"/>
                </a:solidFill>
                <a:latin typeface="Arial"/>
                <a:ea typeface="Arial"/>
                <a:cs typeface="Arial"/>
              </a:rPr>
              <a:t>generale</a:t>
            </a:r>
            <a:endParaRPr sz="24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5FF61C0E-EC11-408D-98F7-71E5BBAA5CE4}"/>
              </a:ext>
            </a:extLst>
          </p:cNvPr>
          <p:cNvSpPr>
            <a:spLocks noGrp="1"/>
          </p:cNvSpPr>
          <p:nvPr/>
        </p:nvSpPr>
        <p:spPr>
          <a:xfrm>
            <a:off x="457200" y="4714875"/>
            <a:ext cx="8229600" cy="1381125"/>
          </a:xfrm>
          <a:prstGeom prst="rect">
            <a:avLst/>
          </a:prstGeom>
          <a:noFill/>
          <a:ln w="0">
            <a:noFill/>
            <a:prstDash val="solid"/>
          </a:ln>
        </p:spPr>
        <p:txBody>
          <a:bodyPr lIns="0" tIns="0" rIns="0" bIns="0" anchor="t">
            <a:noAutofit/>
          </a:bodyPr>
          <a:lstStyle>
            <a:defPPr>
              <a:defRPr sz="1800">
                <a:solidFill>
                  <a:srgbClr val="111111"/>
                </a:solidFill>
                <a:latin typeface="Arial"/>
                <a:ea typeface="Arial"/>
                <a:cs typeface="Arial"/>
              </a:defRPr>
            </a:defPPr>
            <a:lvl1pPr>
              <a:defRPr sz="1800">
                <a:solidFill>
                  <a:srgbClr val="111111"/>
                </a:solidFill>
                <a:latin typeface="Arial"/>
                <a:ea typeface="Arial"/>
                <a:cs typeface="Arial"/>
              </a:defRPr>
            </a:lvl1pPr>
            <a:lvl2pPr>
              <a:defRPr sz="1800">
                <a:solidFill>
                  <a:srgbClr val="111111"/>
                </a:solidFill>
                <a:latin typeface="Arial"/>
                <a:ea typeface="Arial"/>
                <a:cs typeface="Arial"/>
              </a:defRPr>
            </a:lvl2pPr>
            <a:lvl3pPr>
              <a:defRPr sz="1800">
                <a:solidFill>
                  <a:srgbClr val="111111"/>
                </a:solidFill>
                <a:latin typeface="Arial"/>
                <a:ea typeface="Arial"/>
                <a:cs typeface="Arial"/>
              </a:defRPr>
            </a:lvl3pPr>
            <a:lvl4pPr>
              <a:defRPr sz="1800">
                <a:solidFill>
                  <a:srgbClr val="111111"/>
                </a:solidFill>
                <a:latin typeface="Arial"/>
                <a:ea typeface="Arial"/>
                <a:cs typeface="Arial"/>
              </a:defRPr>
            </a:lvl4pPr>
            <a:lvl5pPr>
              <a:defRPr sz="1800">
                <a:solidFill>
                  <a:srgbClr val="111111"/>
                </a:solidFill>
                <a:latin typeface="Arial"/>
                <a:ea typeface="Arial"/>
                <a:cs typeface="Arial"/>
              </a:defRPr>
            </a:lvl5pPr>
            <a:lvl6pPr>
              <a:defRPr sz="1800">
                <a:solidFill>
                  <a:srgbClr val="111111"/>
                </a:solidFill>
                <a:latin typeface="Arial"/>
                <a:ea typeface="Arial"/>
                <a:cs typeface="Arial"/>
              </a:defRPr>
            </a:lvl6pPr>
            <a:lvl7pPr>
              <a:defRPr sz="1800">
                <a:solidFill>
                  <a:srgbClr val="111111"/>
                </a:solidFill>
                <a:latin typeface="Arial"/>
                <a:ea typeface="Arial"/>
                <a:cs typeface="Arial"/>
              </a:defRPr>
            </a:lvl7pPr>
            <a:lvl8pPr>
              <a:defRPr sz="1800">
                <a:solidFill>
                  <a:srgbClr val="111111"/>
                </a:solidFill>
                <a:latin typeface="Arial"/>
                <a:ea typeface="Arial"/>
                <a:cs typeface="Arial"/>
              </a:defRPr>
            </a:lvl8pPr>
            <a:lvl9pPr>
              <a:defRPr sz="1800">
                <a:solidFill>
                  <a:srgbClr val="111111"/>
                </a:solidFill>
                <a:latin typeface="Arial"/>
                <a:ea typeface="Arial"/>
                <a:cs typeface="Arial"/>
              </a:defRPr>
            </a:lvl9pPr>
          </a:lstStyle>
          <a:p>
            <a:pPr>
              <a:defRPr sz="1800">
                <a:solidFill>
                  <a:srgbClr val="111111"/>
                </a:solidFill>
                <a:latin typeface="Arial"/>
                <a:ea typeface="Arial"/>
                <a:cs typeface="Arial"/>
              </a:defRPr>
            </a:pPr>
            <a:r>
              <a:rPr sz="1800" dirty="0" err="1">
                <a:solidFill>
                  <a:srgbClr val="111111"/>
                </a:solidFill>
                <a:latin typeface="Arial"/>
                <a:ea typeface="Arial"/>
                <a:cs typeface="Arial"/>
              </a:rPr>
              <a:t>Cronicità</a:t>
            </a:r>
            <a:r>
              <a:rPr sz="1800" dirty="0">
                <a:solidFill>
                  <a:srgbClr val="111111"/>
                </a:solidFill>
                <a:latin typeface="Arial"/>
                <a:ea typeface="Arial"/>
                <a:cs typeface="Arial"/>
              </a:rPr>
              <a:t> e non </a:t>
            </a:r>
            <a:r>
              <a:rPr sz="1800" dirty="0" err="1">
                <a:solidFill>
                  <a:srgbClr val="111111"/>
                </a:solidFill>
                <a:latin typeface="Arial"/>
                <a:ea typeface="Arial"/>
                <a:cs typeface="Arial"/>
              </a:rPr>
              <a:t>autosufficienza</a:t>
            </a:r>
            <a:r>
              <a:rPr sz="1800" dirty="0">
                <a:solidFill>
                  <a:srgbClr val="111111"/>
                </a:solidFill>
                <a:latin typeface="Arial"/>
                <a:ea typeface="Arial"/>
                <a:cs typeface="Arial"/>
              </a:rPr>
              <a:t> </a:t>
            </a:r>
            <a:r>
              <a:rPr sz="1800" dirty="0" err="1">
                <a:solidFill>
                  <a:srgbClr val="111111"/>
                </a:solidFill>
                <a:latin typeface="Arial"/>
                <a:ea typeface="Arial"/>
                <a:cs typeface="Arial"/>
              </a:rPr>
              <a:t>richiedono</a:t>
            </a:r>
            <a:r>
              <a:rPr sz="1800" dirty="0">
                <a:solidFill>
                  <a:srgbClr val="111111"/>
                </a:solidFill>
                <a:latin typeface="Arial"/>
                <a:ea typeface="Arial"/>
                <a:cs typeface="Arial"/>
              </a:rPr>
              <a:t> </a:t>
            </a:r>
            <a:r>
              <a:rPr sz="1800" dirty="0" err="1">
                <a:solidFill>
                  <a:srgbClr val="111111"/>
                </a:solidFill>
                <a:latin typeface="Arial"/>
                <a:ea typeface="Arial"/>
                <a:cs typeface="Arial"/>
              </a:rPr>
              <a:t>continuità</a:t>
            </a:r>
            <a:r>
              <a:rPr sz="1800" dirty="0">
                <a:solidFill>
                  <a:srgbClr val="111111"/>
                </a:solidFill>
                <a:latin typeface="Arial"/>
                <a:ea typeface="Arial"/>
                <a:cs typeface="Arial"/>
              </a:rPr>
              <a:t> </a:t>
            </a:r>
            <a:r>
              <a:rPr sz="1800" dirty="0" err="1">
                <a:solidFill>
                  <a:srgbClr val="111111"/>
                </a:solidFill>
                <a:latin typeface="Arial"/>
                <a:ea typeface="Arial"/>
                <a:cs typeface="Arial"/>
              </a:rPr>
              <a:t>assistenziale</a:t>
            </a:r>
            <a:r>
              <a:rPr sz="1800" dirty="0">
                <a:solidFill>
                  <a:srgbClr val="111111"/>
                </a:solidFill>
                <a:latin typeface="Arial"/>
                <a:ea typeface="Arial"/>
                <a:cs typeface="Arial"/>
              </a:rPr>
              <a:t>. </a:t>
            </a:r>
            <a:endParaRPr lang="it-IT" sz="1800" dirty="0" smtClean="0">
              <a:solidFill>
                <a:srgbClr val="111111"/>
              </a:solidFill>
              <a:latin typeface="Arial"/>
              <a:ea typeface="Arial"/>
              <a:cs typeface="Arial"/>
            </a:endParaRPr>
          </a:p>
          <a:p>
            <a:pPr>
              <a:defRPr sz="1800">
                <a:solidFill>
                  <a:srgbClr val="111111"/>
                </a:solidFill>
                <a:latin typeface="Arial"/>
                <a:ea typeface="Arial"/>
                <a:cs typeface="Arial"/>
              </a:defRPr>
            </a:pPr>
            <a:r>
              <a:rPr sz="1800" dirty="0" smtClean="0">
                <a:solidFill>
                  <a:srgbClr val="111111"/>
                </a:solidFill>
                <a:latin typeface="Arial"/>
                <a:ea typeface="Arial"/>
                <a:cs typeface="Arial"/>
              </a:rPr>
              <a:t>Il </a:t>
            </a:r>
            <a:r>
              <a:rPr sz="1800" dirty="0" err="1">
                <a:solidFill>
                  <a:srgbClr val="111111"/>
                </a:solidFill>
                <a:latin typeface="Arial"/>
                <a:ea typeface="Arial"/>
                <a:cs typeface="Arial"/>
              </a:rPr>
              <a:t>carico</a:t>
            </a:r>
            <a:r>
              <a:rPr sz="1800" dirty="0">
                <a:solidFill>
                  <a:srgbClr val="111111"/>
                </a:solidFill>
                <a:latin typeface="Arial"/>
                <a:ea typeface="Arial"/>
                <a:cs typeface="Arial"/>
              </a:rPr>
              <a:t> </a:t>
            </a:r>
            <a:r>
              <a:rPr sz="1800" dirty="0" err="1">
                <a:solidFill>
                  <a:srgbClr val="111111"/>
                </a:solidFill>
                <a:latin typeface="Arial"/>
                <a:ea typeface="Arial"/>
                <a:cs typeface="Arial"/>
              </a:rPr>
              <a:t>dei</a:t>
            </a:r>
            <a:r>
              <a:rPr sz="1800" dirty="0">
                <a:solidFill>
                  <a:srgbClr val="111111"/>
                </a:solidFill>
                <a:latin typeface="Arial"/>
                <a:ea typeface="Arial"/>
                <a:cs typeface="Arial"/>
              </a:rPr>
              <a:t> MMG </a:t>
            </a:r>
            <a:r>
              <a:rPr sz="1800" dirty="0" err="1">
                <a:solidFill>
                  <a:srgbClr val="111111"/>
                </a:solidFill>
                <a:latin typeface="Arial"/>
                <a:ea typeface="Arial"/>
                <a:cs typeface="Arial"/>
              </a:rPr>
              <a:t>documenta</a:t>
            </a:r>
            <a:r>
              <a:rPr sz="1800" dirty="0">
                <a:solidFill>
                  <a:srgbClr val="111111"/>
                </a:solidFill>
                <a:latin typeface="Arial"/>
                <a:ea typeface="Arial"/>
                <a:cs typeface="Arial"/>
              </a:rPr>
              <a:t> </a:t>
            </a:r>
            <a:r>
              <a:rPr sz="1800" dirty="0" err="1">
                <a:solidFill>
                  <a:srgbClr val="111111"/>
                </a:solidFill>
                <a:latin typeface="Arial"/>
                <a:ea typeface="Arial"/>
                <a:cs typeface="Arial"/>
              </a:rPr>
              <a:t>una</a:t>
            </a:r>
            <a:r>
              <a:rPr sz="1800" dirty="0">
                <a:solidFill>
                  <a:srgbClr val="111111"/>
                </a:solidFill>
                <a:latin typeface="Arial"/>
                <a:ea typeface="Arial"/>
                <a:cs typeface="Arial"/>
              </a:rPr>
              <a:t> </a:t>
            </a:r>
            <a:r>
              <a:rPr sz="1800" dirty="0" err="1">
                <a:solidFill>
                  <a:srgbClr val="111111"/>
                </a:solidFill>
                <a:latin typeface="Arial"/>
                <a:ea typeface="Arial"/>
                <a:cs typeface="Arial"/>
              </a:rPr>
              <a:t>pressione</a:t>
            </a:r>
            <a:r>
              <a:rPr sz="1800" dirty="0">
                <a:solidFill>
                  <a:srgbClr val="111111"/>
                </a:solidFill>
                <a:latin typeface="Arial"/>
                <a:ea typeface="Arial"/>
                <a:cs typeface="Arial"/>
              </a:rPr>
              <a:t> </a:t>
            </a:r>
            <a:r>
              <a:rPr sz="1800" dirty="0" err="1">
                <a:solidFill>
                  <a:srgbClr val="111111"/>
                </a:solidFill>
                <a:latin typeface="Arial"/>
                <a:ea typeface="Arial"/>
                <a:cs typeface="Arial"/>
              </a:rPr>
              <a:t>organizzativa</a:t>
            </a:r>
            <a:r>
              <a:rPr sz="1800" dirty="0">
                <a:solidFill>
                  <a:srgbClr val="111111"/>
                </a:solidFill>
                <a:latin typeface="Arial"/>
                <a:ea typeface="Arial"/>
                <a:cs typeface="Arial"/>
              </a:rPr>
              <a:t> </a:t>
            </a:r>
            <a:r>
              <a:rPr sz="1800" dirty="0" err="1">
                <a:solidFill>
                  <a:srgbClr val="111111"/>
                </a:solidFill>
                <a:latin typeface="Arial"/>
                <a:ea typeface="Arial"/>
                <a:cs typeface="Arial"/>
              </a:rPr>
              <a:t>crescente</a:t>
            </a:r>
            <a:r>
              <a:rPr sz="1800" dirty="0">
                <a:solidFill>
                  <a:srgbClr val="111111"/>
                </a:solidFill>
                <a:latin typeface="Arial"/>
                <a:ea typeface="Arial"/>
                <a:cs typeface="Arial"/>
              </a:rPr>
              <a:t>.</a:t>
            </a:r>
          </a:p>
          <a:p>
            <a:pPr>
              <a:defRPr sz="1800">
                <a:solidFill>
                  <a:srgbClr val="111111"/>
                </a:solidFill>
                <a:latin typeface="Arial"/>
                <a:ea typeface="Arial"/>
                <a:cs typeface="Arial"/>
              </a:defRPr>
            </a:pPr>
            <a:endParaRPr lang="it-IT" sz="1400" dirty="0" smtClean="0">
              <a:solidFill>
                <a:srgbClr val="555555"/>
              </a:solidFill>
              <a:latin typeface="Arial"/>
              <a:ea typeface="Arial"/>
              <a:cs typeface="Arial"/>
            </a:endParaRPr>
          </a:p>
          <a:p>
            <a:pPr>
              <a:defRPr sz="1800">
                <a:solidFill>
                  <a:srgbClr val="111111"/>
                </a:solidFill>
                <a:latin typeface="Arial"/>
                <a:ea typeface="Arial"/>
                <a:cs typeface="Arial"/>
              </a:defRPr>
            </a:pPr>
            <a:r>
              <a:rPr sz="1400" dirty="0" smtClean="0">
                <a:solidFill>
                  <a:srgbClr val="555555"/>
                </a:solidFill>
                <a:latin typeface="Arial"/>
                <a:ea typeface="Arial"/>
                <a:cs typeface="Arial"/>
              </a:rPr>
              <a:t>Fonte</a:t>
            </a:r>
            <a:r>
              <a:rPr sz="1400" dirty="0">
                <a:solidFill>
                  <a:srgbClr val="555555"/>
                </a:solidFill>
                <a:latin typeface="Arial"/>
                <a:ea typeface="Arial"/>
                <a:cs typeface="Arial"/>
              </a:rPr>
              <a:t>: </a:t>
            </a:r>
            <a:r>
              <a:rPr sz="1400" dirty="0" err="1">
                <a:solidFill>
                  <a:srgbClr val="555555"/>
                </a:solidFill>
                <a:latin typeface="Arial"/>
                <a:ea typeface="Arial"/>
                <a:cs typeface="Arial"/>
              </a:rPr>
              <a:t>Istat</a:t>
            </a:r>
            <a:r>
              <a:rPr sz="1400" dirty="0">
                <a:solidFill>
                  <a:srgbClr val="555555"/>
                </a:solidFill>
                <a:latin typeface="Arial"/>
                <a:ea typeface="Arial"/>
                <a:cs typeface="Arial"/>
              </a:rPr>
              <a:t>, BES 2026, </a:t>
            </a:r>
            <a:r>
              <a:rPr sz="1400" dirty="0" err="1">
                <a:solidFill>
                  <a:srgbClr val="555555"/>
                </a:solidFill>
                <a:latin typeface="Arial"/>
                <a:ea typeface="Arial"/>
                <a:cs typeface="Arial"/>
              </a:rPr>
              <a:t>Qualità</a:t>
            </a:r>
            <a:r>
              <a:rPr sz="1400" dirty="0">
                <a:solidFill>
                  <a:srgbClr val="555555"/>
                </a:solidFill>
                <a:latin typeface="Arial"/>
                <a:ea typeface="Arial"/>
                <a:cs typeface="Arial"/>
              </a:rPr>
              <a:t> </a:t>
            </a:r>
            <a:r>
              <a:rPr sz="1400" dirty="0" err="1">
                <a:solidFill>
                  <a:srgbClr val="555555"/>
                </a:solidFill>
                <a:latin typeface="Arial"/>
                <a:ea typeface="Arial"/>
                <a:cs typeface="Arial"/>
              </a:rPr>
              <a:t>dei</a:t>
            </a:r>
            <a:r>
              <a:rPr sz="1400" dirty="0">
                <a:solidFill>
                  <a:srgbClr val="555555"/>
                </a:solidFill>
                <a:latin typeface="Arial"/>
                <a:ea typeface="Arial"/>
                <a:cs typeface="Arial"/>
              </a:rPr>
              <a:t> </a:t>
            </a:r>
            <a:r>
              <a:rPr sz="1400" dirty="0" err="1">
                <a:solidFill>
                  <a:srgbClr val="555555"/>
                </a:solidFill>
                <a:latin typeface="Arial"/>
                <a:ea typeface="Arial"/>
                <a:cs typeface="Arial"/>
              </a:rPr>
              <a:t>servizi</a:t>
            </a:r>
            <a:r>
              <a:rPr sz="1400" dirty="0">
                <a:solidFill>
                  <a:srgbClr val="555555"/>
                </a:solidFill>
                <a:latin typeface="Arial"/>
                <a:ea typeface="Arial"/>
                <a:cs typeface="Arial"/>
              </a:rPr>
              <a:t>, p. 199.</a:t>
            </a:r>
            <a:br>
              <a:rPr sz="1400" dirty="0">
                <a:solidFill>
                  <a:srgbClr val="555555"/>
                </a:solidFill>
                <a:latin typeface="Arial"/>
                <a:ea typeface="Arial"/>
                <a:cs typeface="Arial"/>
              </a:rPr>
            </a:br>
            <a:r>
              <a:rPr sz="1400" dirty="0" err="1">
                <a:solidFill>
                  <a:srgbClr val="555555"/>
                </a:solidFill>
                <a:latin typeface="Arial"/>
                <a:ea typeface="Arial"/>
                <a:cs typeface="Arial"/>
              </a:rPr>
              <a:t>Indicatore</a:t>
            </a:r>
            <a:r>
              <a:rPr sz="1400" dirty="0">
                <a:solidFill>
                  <a:srgbClr val="555555"/>
                </a:solidFill>
                <a:latin typeface="Arial"/>
                <a:ea typeface="Arial"/>
                <a:cs typeface="Arial"/>
              </a:rPr>
              <a:t>: quota di MMG con </a:t>
            </a:r>
            <a:r>
              <a:rPr sz="1400" dirty="0" err="1">
                <a:solidFill>
                  <a:srgbClr val="555555"/>
                </a:solidFill>
                <a:latin typeface="Arial"/>
                <a:ea typeface="Arial"/>
                <a:cs typeface="Arial"/>
              </a:rPr>
              <a:t>oltre</a:t>
            </a:r>
            <a:r>
              <a:rPr sz="1400" dirty="0">
                <a:solidFill>
                  <a:srgbClr val="555555"/>
                </a:solidFill>
                <a:latin typeface="Arial"/>
                <a:ea typeface="Arial"/>
                <a:cs typeface="Arial"/>
              </a:rPr>
              <a:t> 1.500 </a:t>
            </a:r>
            <a:r>
              <a:rPr sz="1400" dirty="0" err="1">
                <a:solidFill>
                  <a:srgbClr val="555555"/>
                </a:solidFill>
                <a:latin typeface="Arial"/>
                <a:ea typeface="Arial"/>
                <a:cs typeface="Arial"/>
              </a:rPr>
              <a:t>assistiti</a:t>
            </a:r>
            <a:r>
              <a:rPr sz="1400" dirty="0">
                <a:solidFill>
                  <a:srgbClr val="555555"/>
                </a:solidFill>
                <a:latin typeface="Arial"/>
                <a:ea typeface="Arial"/>
                <a:cs typeface="Arial"/>
              </a:rPr>
              <a:t>.</a:t>
            </a:r>
          </a:p>
        </p:txBody>
      </p:sp>
      <p:pic>
        <p:nvPicPr>
          <p:cNvPr id="4" name="Immagine 3">
            <a:extLst>
              <a:ext uri="{FF2B5EF4-FFF2-40B4-BE49-F238E27FC236}">
                <a16:creationId xmlns:a16="http://schemas.microsoft.com/office/drawing/2014/main" id="{834ECA99-9063-42D0-933B-0FA003EDA760}"/>
              </a:ext>
            </a:extLst>
          </p:cNvPr>
          <p:cNvPicPr>
            <a:picLocks noChangeAspect="1"/>
          </p:cNvPicPr>
          <p:nvPr/>
        </p:nvPicPr>
        <p:blipFill>
          <a:blip r:embed="rId3"/>
          <a:stretch/>
        </p:blipFill>
        <p:spPr>
          <a:xfrm>
            <a:off x="5892" y="6267450"/>
            <a:ext cx="9132216" cy="590550"/>
          </a:xfrm>
          <a:prstGeom prst="rect">
            <a:avLst/>
          </a:prstGeom>
        </p:spPr>
      </p:pic>
      <p:graphicFrame>
        <p:nvGraphicFramePr>
          <p:cNvPr id="5" name="Chart">
            <a:extLst>
              <a:ext uri="{FF2B5EF4-FFF2-40B4-BE49-F238E27FC236}">
                <a16:creationId xmlns:a16="http://schemas.microsoft.com/office/drawing/2014/main" id="{782C72CC-AD0D-487A-8527-D87DEA11ED85}"/>
              </a:ext>
            </a:extLst>
          </p:cNvPr>
          <p:cNvGraphicFramePr/>
          <p:nvPr>
            <p:extLst>
              <p:ext uri="{D42A27DB-BD31-4B8C-83A1-F6EECF244321}">
                <p14:modId xmlns:p14="http://schemas.microsoft.com/office/powerpoint/2010/main" val="765818135"/>
              </p:ext>
            </p:extLst>
          </p:nvPr>
        </p:nvGraphicFramePr>
        <p:xfrm>
          <a:off x="647700" y="1333500"/>
          <a:ext cx="7848600" cy="30956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76703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0D70A951-0720-458B-B117-6E12D94E15A4}"/>
              </a:ext>
            </a:extLst>
          </p:cNvPr>
          <p:cNvSpPr>
            <a:spLocks noGrp="1"/>
          </p:cNvSpPr>
          <p:nvPr/>
        </p:nvSpPr>
        <p:spPr>
          <a:xfrm>
            <a:off x="457200" y="361950"/>
            <a:ext cx="8229600" cy="781050"/>
          </a:xfrm>
          <a:prstGeom prst="rect">
            <a:avLst/>
          </a:prstGeom>
          <a:noFill/>
          <a:ln w="0">
            <a:noFill/>
            <a:prstDash val="solid"/>
          </a:ln>
        </p:spPr>
        <p:txBody>
          <a:bodyPr lIns="0" tIns="0" rIns="0" bIns="0" anchor="t"/>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2400" b="1" dirty="0">
                <a:solidFill>
                  <a:srgbClr val="005F99"/>
                </a:solidFill>
                <a:latin typeface="Arial"/>
                <a:ea typeface="Arial"/>
                <a:cs typeface="Arial"/>
              </a:rPr>
              <a:t>Le </a:t>
            </a:r>
            <a:r>
              <a:rPr sz="2400" b="1" dirty="0" err="1">
                <a:solidFill>
                  <a:srgbClr val="005F99"/>
                </a:solidFill>
                <a:latin typeface="Arial"/>
                <a:ea typeface="Arial"/>
                <a:cs typeface="Arial"/>
              </a:rPr>
              <a:t>criticità</a:t>
            </a:r>
            <a:r>
              <a:rPr sz="2400" b="1" dirty="0">
                <a:solidFill>
                  <a:srgbClr val="005F99"/>
                </a:solidFill>
                <a:latin typeface="Arial"/>
                <a:ea typeface="Arial"/>
                <a:cs typeface="Arial"/>
              </a:rPr>
              <a:t> </a:t>
            </a:r>
            <a:r>
              <a:rPr sz="2400" b="1" dirty="0" err="1">
                <a:solidFill>
                  <a:srgbClr val="005F99"/>
                </a:solidFill>
                <a:latin typeface="Arial"/>
                <a:ea typeface="Arial"/>
                <a:cs typeface="Arial"/>
              </a:rPr>
              <a:t>della</a:t>
            </a:r>
            <a:r>
              <a:rPr sz="2400" b="1" dirty="0">
                <a:solidFill>
                  <a:srgbClr val="005F99"/>
                </a:solidFill>
                <a:latin typeface="Arial"/>
                <a:ea typeface="Arial"/>
                <a:cs typeface="Arial"/>
              </a:rPr>
              <a:t> </a:t>
            </a:r>
            <a:r>
              <a:rPr sz="2400" b="1" dirty="0" err="1">
                <a:solidFill>
                  <a:srgbClr val="005F99"/>
                </a:solidFill>
                <a:latin typeface="Arial"/>
                <a:ea typeface="Arial"/>
                <a:cs typeface="Arial"/>
              </a:rPr>
              <a:t>risposta</a:t>
            </a:r>
            <a:r>
              <a:rPr sz="2400" b="1" dirty="0">
                <a:solidFill>
                  <a:srgbClr val="005F99"/>
                </a:solidFill>
                <a:latin typeface="Arial"/>
                <a:ea typeface="Arial"/>
                <a:cs typeface="Arial"/>
              </a:rPr>
              <a:t> sanitaria</a:t>
            </a:r>
          </a:p>
        </p:txBody>
      </p:sp>
      <p:sp>
        <p:nvSpPr>
          <p:cNvPr id="3" name="Testo">
            <a:extLst>
              <a:ext uri="{FF2B5EF4-FFF2-40B4-BE49-F238E27FC236}">
                <a16:creationId xmlns:a16="http://schemas.microsoft.com/office/drawing/2014/main" id="{54C2A2F4-3C58-4790-90CF-69BA00E2C8BA}"/>
              </a:ext>
            </a:extLst>
          </p:cNvPr>
          <p:cNvSpPr>
            <a:spLocks noGrp="1"/>
          </p:cNvSpPr>
          <p:nvPr/>
        </p:nvSpPr>
        <p:spPr>
          <a:xfrm>
            <a:off x="548640" y="1143000"/>
            <a:ext cx="8229600" cy="5124450"/>
          </a:xfrm>
          <a:prstGeom prst="rect">
            <a:avLst/>
          </a:prstGeom>
          <a:noFill/>
          <a:ln w="0">
            <a:noFill/>
            <a:prstDash val="solid"/>
          </a:ln>
        </p:spPr>
        <p:txBody>
          <a:bodyPr lIns="0" tIns="0" rIns="0" bIns="0" anchor="t">
            <a:noAutofit/>
          </a:bodyPr>
          <a:lstStyle>
            <a:defPPr>
              <a:defRPr sz="2400">
                <a:solidFill>
                  <a:srgbClr val="111111"/>
                </a:solidFill>
                <a:latin typeface="Arial"/>
                <a:ea typeface="Arial"/>
                <a:cs typeface="Arial"/>
              </a:defRPr>
            </a:defPPr>
            <a:lvl1pPr>
              <a:defRPr sz="2400">
                <a:solidFill>
                  <a:srgbClr val="111111"/>
                </a:solidFill>
                <a:latin typeface="Arial"/>
                <a:ea typeface="Arial"/>
                <a:cs typeface="Arial"/>
              </a:defRPr>
            </a:lvl1pPr>
            <a:lvl2pPr>
              <a:defRPr sz="2400">
                <a:solidFill>
                  <a:srgbClr val="111111"/>
                </a:solidFill>
                <a:latin typeface="Arial"/>
                <a:ea typeface="Arial"/>
                <a:cs typeface="Arial"/>
              </a:defRPr>
            </a:lvl2pPr>
            <a:lvl3pPr>
              <a:defRPr sz="2400">
                <a:solidFill>
                  <a:srgbClr val="111111"/>
                </a:solidFill>
                <a:latin typeface="Arial"/>
                <a:ea typeface="Arial"/>
                <a:cs typeface="Arial"/>
              </a:defRPr>
            </a:lvl3pPr>
            <a:lvl4pPr>
              <a:defRPr sz="2400">
                <a:solidFill>
                  <a:srgbClr val="111111"/>
                </a:solidFill>
                <a:latin typeface="Arial"/>
                <a:ea typeface="Arial"/>
                <a:cs typeface="Arial"/>
              </a:defRPr>
            </a:lvl4pPr>
            <a:lvl5pPr>
              <a:defRPr sz="2400">
                <a:solidFill>
                  <a:srgbClr val="111111"/>
                </a:solidFill>
                <a:latin typeface="Arial"/>
                <a:ea typeface="Arial"/>
                <a:cs typeface="Arial"/>
              </a:defRPr>
            </a:lvl5pPr>
            <a:lvl6pPr>
              <a:defRPr sz="2400">
                <a:solidFill>
                  <a:srgbClr val="111111"/>
                </a:solidFill>
                <a:latin typeface="Arial"/>
                <a:ea typeface="Arial"/>
                <a:cs typeface="Arial"/>
              </a:defRPr>
            </a:lvl6pPr>
            <a:lvl7pPr>
              <a:defRPr sz="2400">
                <a:solidFill>
                  <a:srgbClr val="111111"/>
                </a:solidFill>
                <a:latin typeface="Arial"/>
                <a:ea typeface="Arial"/>
                <a:cs typeface="Arial"/>
              </a:defRPr>
            </a:lvl7pPr>
            <a:lvl8pPr>
              <a:defRPr sz="2400">
                <a:solidFill>
                  <a:srgbClr val="111111"/>
                </a:solidFill>
                <a:latin typeface="Arial"/>
                <a:ea typeface="Arial"/>
                <a:cs typeface="Arial"/>
              </a:defRPr>
            </a:lvl8pPr>
            <a:lvl9pPr>
              <a:defRPr sz="2400">
                <a:solidFill>
                  <a:srgbClr val="111111"/>
                </a:solidFill>
                <a:latin typeface="Arial"/>
                <a:ea typeface="Arial"/>
                <a:cs typeface="Arial"/>
              </a:defRPr>
            </a:lvl9pPr>
          </a:lstStyle>
          <a:p>
            <a:pPr marL="342900" indent="-342900">
              <a:buAutoNum type="arabicParenR"/>
              <a:defRPr sz="2400">
                <a:solidFill>
                  <a:srgbClr val="111111"/>
                </a:solidFill>
                <a:latin typeface="Arial"/>
                <a:ea typeface="Arial"/>
                <a:cs typeface="Arial"/>
              </a:defRPr>
            </a:pPr>
            <a:endParaRPr lang="it-IT" sz="1800" b="1" dirty="0" smtClean="0">
              <a:solidFill>
                <a:srgbClr val="111111"/>
              </a:solidFill>
            </a:endParaRPr>
          </a:p>
          <a:p>
            <a:pPr marL="342900" indent="-342900">
              <a:buAutoNum type="arabicParenR"/>
              <a:defRPr sz="2400">
                <a:solidFill>
                  <a:srgbClr val="111111"/>
                </a:solidFill>
                <a:latin typeface="Arial"/>
                <a:ea typeface="Arial"/>
                <a:cs typeface="Arial"/>
              </a:defRPr>
            </a:pPr>
            <a:r>
              <a:rPr sz="1800" b="1" dirty="0" err="1" smtClean="0">
                <a:solidFill>
                  <a:srgbClr val="111111"/>
                </a:solidFill>
              </a:rPr>
              <a:t>Offerta</a:t>
            </a:r>
            <a:r>
              <a:rPr sz="1800" b="1" dirty="0" smtClean="0">
                <a:solidFill>
                  <a:srgbClr val="111111"/>
                </a:solidFill>
              </a:rPr>
              <a:t> </a:t>
            </a:r>
            <a:r>
              <a:rPr sz="1800" b="1" dirty="0">
                <a:solidFill>
                  <a:srgbClr val="111111"/>
                </a:solidFill>
              </a:rPr>
              <a:t>e </a:t>
            </a:r>
            <a:r>
              <a:rPr sz="1800" b="1" dirty="0" err="1">
                <a:solidFill>
                  <a:srgbClr val="111111"/>
                </a:solidFill>
              </a:rPr>
              <a:t>bisogni</a:t>
            </a:r>
            <a:r>
              <a:rPr sz="1800" b="1" dirty="0">
                <a:solidFill>
                  <a:srgbClr val="111111"/>
                </a:solidFill>
              </a:rPr>
              <a:t> </a:t>
            </a:r>
            <a:r>
              <a:rPr sz="1800" b="1" dirty="0" err="1">
                <a:solidFill>
                  <a:srgbClr val="111111"/>
                </a:solidFill>
              </a:rPr>
              <a:t>disallineati</a:t>
            </a:r>
            <a:r>
              <a:rPr sz="1800" b="1" dirty="0">
                <a:solidFill>
                  <a:srgbClr val="111111"/>
                </a:solidFill>
              </a:rPr>
              <a:t>. </a:t>
            </a:r>
            <a:endParaRPr lang="it-IT" sz="1800" b="1" dirty="0" smtClean="0">
              <a:solidFill>
                <a:srgbClr val="111111"/>
              </a:solidFill>
            </a:endParaRPr>
          </a:p>
          <a:p>
            <a:pPr>
              <a:defRPr sz="2400">
                <a:solidFill>
                  <a:srgbClr val="111111"/>
                </a:solidFill>
                <a:latin typeface="Arial"/>
                <a:ea typeface="Arial"/>
                <a:cs typeface="Arial"/>
              </a:defRPr>
            </a:pPr>
            <a:r>
              <a:rPr sz="1800" dirty="0" err="1" smtClean="0">
                <a:solidFill>
                  <a:srgbClr val="111111"/>
                </a:solidFill>
              </a:rPr>
              <a:t>L’organizzazione</a:t>
            </a:r>
            <a:r>
              <a:rPr sz="1800" dirty="0" smtClean="0">
                <a:solidFill>
                  <a:srgbClr val="111111"/>
                </a:solidFill>
              </a:rPr>
              <a:t> </a:t>
            </a:r>
            <a:r>
              <a:rPr sz="1800" dirty="0" err="1">
                <a:solidFill>
                  <a:srgbClr val="111111"/>
                </a:solidFill>
              </a:rPr>
              <a:t>resta</a:t>
            </a:r>
            <a:r>
              <a:rPr sz="1800" dirty="0">
                <a:solidFill>
                  <a:srgbClr val="111111"/>
                </a:solidFill>
              </a:rPr>
              <a:t> </a:t>
            </a:r>
            <a:r>
              <a:rPr sz="1800" dirty="0" err="1">
                <a:solidFill>
                  <a:srgbClr val="111111"/>
                </a:solidFill>
              </a:rPr>
              <a:t>orientata</a:t>
            </a:r>
            <a:r>
              <a:rPr sz="1800" dirty="0">
                <a:solidFill>
                  <a:srgbClr val="111111"/>
                </a:solidFill>
              </a:rPr>
              <a:t> </a:t>
            </a:r>
            <a:r>
              <a:rPr sz="1800" dirty="0" err="1">
                <a:solidFill>
                  <a:srgbClr val="111111"/>
                </a:solidFill>
              </a:rPr>
              <a:t>alle</a:t>
            </a:r>
            <a:r>
              <a:rPr sz="1800" dirty="0">
                <a:solidFill>
                  <a:srgbClr val="111111"/>
                </a:solidFill>
              </a:rPr>
              <a:t> </a:t>
            </a:r>
            <a:r>
              <a:rPr sz="1800" dirty="0" err="1" smtClean="0">
                <a:solidFill>
                  <a:srgbClr val="111111"/>
                </a:solidFill>
              </a:rPr>
              <a:t>acuzie</a:t>
            </a:r>
            <a:r>
              <a:rPr lang="it-IT" sz="1800" dirty="0" smtClean="0">
                <a:solidFill>
                  <a:srgbClr val="111111"/>
                </a:solidFill>
              </a:rPr>
              <a:t> e all’ospedale</a:t>
            </a:r>
            <a:r>
              <a:rPr sz="1800" dirty="0" smtClean="0">
                <a:solidFill>
                  <a:srgbClr val="111111"/>
                </a:solidFill>
              </a:rPr>
              <a:t>, </a:t>
            </a:r>
            <a:r>
              <a:rPr sz="1800" dirty="0" err="1">
                <a:solidFill>
                  <a:srgbClr val="111111"/>
                </a:solidFill>
              </a:rPr>
              <a:t>mentre</a:t>
            </a:r>
            <a:r>
              <a:rPr sz="1800" dirty="0">
                <a:solidFill>
                  <a:srgbClr val="111111"/>
                </a:solidFill>
              </a:rPr>
              <a:t> </a:t>
            </a:r>
            <a:r>
              <a:rPr sz="1800" dirty="0" err="1">
                <a:solidFill>
                  <a:srgbClr val="111111"/>
                </a:solidFill>
              </a:rPr>
              <a:t>aumenta</a:t>
            </a:r>
            <a:r>
              <a:rPr sz="1800" dirty="0">
                <a:solidFill>
                  <a:srgbClr val="111111"/>
                </a:solidFill>
              </a:rPr>
              <a:t> </a:t>
            </a:r>
            <a:r>
              <a:rPr sz="1800" dirty="0" err="1">
                <a:solidFill>
                  <a:srgbClr val="111111"/>
                </a:solidFill>
              </a:rPr>
              <a:t>il</a:t>
            </a:r>
            <a:r>
              <a:rPr sz="1800" dirty="0">
                <a:solidFill>
                  <a:srgbClr val="111111"/>
                </a:solidFill>
              </a:rPr>
              <a:t> peso </a:t>
            </a:r>
            <a:r>
              <a:rPr sz="1800" dirty="0" err="1">
                <a:solidFill>
                  <a:srgbClr val="111111"/>
                </a:solidFill>
              </a:rPr>
              <a:t>dei</a:t>
            </a:r>
            <a:r>
              <a:rPr sz="1800" dirty="0">
                <a:solidFill>
                  <a:srgbClr val="111111"/>
                </a:solidFill>
              </a:rPr>
              <a:t> </a:t>
            </a:r>
            <a:r>
              <a:rPr sz="1800" dirty="0" err="1">
                <a:solidFill>
                  <a:srgbClr val="111111"/>
                </a:solidFill>
              </a:rPr>
              <a:t>percorsi</a:t>
            </a:r>
            <a:r>
              <a:rPr sz="1800" dirty="0">
                <a:solidFill>
                  <a:srgbClr val="111111"/>
                </a:solidFill>
              </a:rPr>
              <a:t> di </a:t>
            </a:r>
            <a:r>
              <a:rPr sz="1800" dirty="0" err="1">
                <a:solidFill>
                  <a:srgbClr val="111111"/>
                </a:solidFill>
              </a:rPr>
              <a:t>lunga</a:t>
            </a:r>
            <a:r>
              <a:rPr sz="1800" dirty="0">
                <a:solidFill>
                  <a:srgbClr val="111111"/>
                </a:solidFill>
              </a:rPr>
              <a:t> </a:t>
            </a:r>
            <a:r>
              <a:rPr sz="1800" dirty="0" err="1" smtClean="0">
                <a:solidFill>
                  <a:srgbClr val="111111"/>
                </a:solidFill>
              </a:rPr>
              <a:t>durata</a:t>
            </a:r>
            <a:r>
              <a:rPr lang="it-IT" sz="1800" dirty="0" smtClean="0">
                <a:solidFill>
                  <a:srgbClr val="111111"/>
                </a:solidFill>
              </a:rPr>
              <a:t> e del territorio</a:t>
            </a:r>
            <a:endParaRPr lang="it-IT" sz="1800" dirty="0"/>
          </a:p>
          <a:p>
            <a:pPr>
              <a:defRPr sz="2400">
                <a:solidFill>
                  <a:srgbClr val="111111"/>
                </a:solidFill>
                <a:latin typeface="Arial"/>
                <a:ea typeface="Arial"/>
                <a:cs typeface="Arial"/>
              </a:defRPr>
            </a:pPr>
            <a:endParaRPr lang="it-IT" sz="1800" dirty="0" smtClean="0">
              <a:solidFill>
                <a:srgbClr val="111111"/>
              </a:solidFill>
            </a:endParaRPr>
          </a:p>
          <a:p>
            <a:pPr>
              <a:defRPr sz="2400">
                <a:solidFill>
                  <a:srgbClr val="111111"/>
                </a:solidFill>
                <a:latin typeface="Arial"/>
                <a:ea typeface="Arial"/>
                <a:cs typeface="Arial"/>
              </a:defRPr>
            </a:pPr>
            <a:endParaRPr lang="it-IT" sz="1800" dirty="0" smtClean="0">
              <a:solidFill>
                <a:srgbClr val="111111"/>
              </a:solidFill>
            </a:endParaRPr>
          </a:p>
          <a:p>
            <a:pPr>
              <a:defRPr sz="2400">
                <a:solidFill>
                  <a:srgbClr val="111111"/>
                </a:solidFill>
                <a:latin typeface="Arial"/>
                <a:ea typeface="Arial"/>
                <a:cs typeface="Arial"/>
              </a:defRPr>
            </a:pPr>
            <a:r>
              <a:rPr lang="it-IT" sz="1800" b="1" dirty="0" smtClean="0">
                <a:solidFill>
                  <a:srgbClr val="111111"/>
                </a:solidFill>
              </a:rPr>
              <a:t>2) </a:t>
            </a:r>
            <a:r>
              <a:rPr sz="1800" b="1" dirty="0" err="1" smtClean="0">
                <a:solidFill>
                  <a:srgbClr val="111111"/>
                </a:solidFill>
              </a:rPr>
              <a:t>Frammentazione</a:t>
            </a:r>
            <a:r>
              <a:rPr sz="1800" b="1" dirty="0" smtClean="0">
                <a:solidFill>
                  <a:srgbClr val="111111"/>
                </a:solidFill>
              </a:rPr>
              <a:t> </a:t>
            </a:r>
            <a:r>
              <a:rPr sz="1800" b="1" dirty="0" err="1">
                <a:solidFill>
                  <a:srgbClr val="111111"/>
                </a:solidFill>
              </a:rPr>
              <a:t>delle</a:t>
            </a:r>
            <a:r>
              <a:rPr sz="1800" b="1" dirty="0">
                <a:solidFill>
                  <a:srgbClr val="111111"/>
                </a:solidFill>
              </a:rPr>
              <a:t> cure. </a:t>
            </a:r>
            <a:endParaRPr lang="it-IT" sz="1800" b="1" dirty="0" smtClean="0">
              <a:solidFill>
                <a:srgbClr val="111111"/>
              </a:solidFill>
            </a:endParaRPr>
          </a:p>
          <a:p>
            <a:pPr marL="285750" indent="-285750">
              <a:buFont typeface="Arial" panose="020B0604020202020204" pitchFamily="34" charset="0"/>
              <a:buChar char="•"/>
              <a:defRPr sz="2400">
                <a:solidFill>
                  <a:srgbClr val="111111"/>
                </a:solidFill>
                <a:latin typeface="Arial"/>
                <a:ea typeface="Arial"/>
                <a:cs typeface="Arial"/>
              </a:defRPr>
            </a:pPr>
            <a:r>
              <a:rPr sz="1800" dirty="0" err="1" smtClean="0">
                <a:solidFill>
                  <a:srgbClr val="111111"/>
                </a:solidFill>
              </a:rPr>
              <a:t>Servizi</a:t>
            </a:r>
            <a:r>
              <a:rPr sz="1800" dirty="0" smtClean="0">
                <a:solidFill>
                  <a:srgbClr val="111111"/>
                </a:solidFill>
              </a:rPr>
              <a:t> </a:t>
            </a:r>
            <a:r>
              <a:rPr sz="1800" dirty="0">
                <a:solidFill>
                  <a:srgbClr val="111111"/>
                </a:solidFill>
              </a:rPr>
              <a:t>e </a:t>
            </a:r>
            <a:r>
              <a:rPr sz="1800" dirty="0" err="1">
                <a:solidFill>
                  <a:srgbClr val="111111"/>
                </a:solidFill>
              </a:rPr>
              <a:t>professionisti</a:t>
            </a:r>
            <a:r>
              <a:rPr sz="1800" dirty="0">
                <a:solidFill>
                  <a:srgbClr val="111111"/>
                </a:solidFill>
              </a:rPr>
              <a:t> </a:t>
            </a:r>
            <a:r>
              <a:rPr sz="1800" dirty="0" err="1">
                <a:solidFill>
                  <a:srgbClr val="111111"/>
                </a:solidFill>
              </a:rPr>
              <a:t>operano</a:t>
            </a:r>
            <a:r>
              <a:rPr sz="1800" dirty="0">
                <a:solidFill>
                  <a:srgbClr val="111111"/>
                </a:solidFill>
              </a:rPr>
              <a:t> </a:t>
            </a:r>
            <a:r>
              <a:rPr sz="1800" dirty="0" err="1">
                <a:solidFill>
                  <a:srgbClr val="111111"/>
                </a:solidFill>
              </a:rPr>
              <a:t>spesso</a:t>
            </a:r>
            <a:r>
              <a:rPr sz="1800" dirty="0">
                <a:solidFill>
                  <a:srgbClr val="111111"/>
                </a:solidFill>
              </a:rPr>
              <a:t> </a:t>
            </a:r>
            <a:r>
              <a:rPr sz="1800" dirty="0" err="1">
                <a:solidFill>
                  <a:srgbClr val="111111"/>
                </a:solidFill>
              </a:rPr>
              <a:t>separatamente</a:t>
            </a:r>
            <a:r>
              <a:rPr sz="1800" dirty="0">
                <a:solidFill>
                  <a:srgbClr val="111111"/>
                </a:solidFill>
              </a:rPr>
              <a:t>. </a:t>
            </a:r>
            <a:endParaRPr lang="it-IT" sz="1800" dirty="0" smtClean="0">
              <a:solidFill>
                <a:srgbClr val="111111"/>
              </a:solidFill>
            </a:endParaRPr>
          </a:p>
          <a:p>
            <a:pPr marL="285750" indent="-285750">
              <a:buFont typeface="Arial" panose="020B0604020202020204" pitchFamily="34" charset="0"/>
              <a:buChar char="•"/>
              <a:defRPr sz="2400">
                <a:solidFill>
                  <a:srgbClr val="111111"/>
                </a:solidFill>
                <a:latin typeface="Arial"/>
                <a:ea typeface="Arial"/>
                <a:cs typeface="Arial"/>
              </a:defRPr>
            </a:pPr>
            <a:r>
              <a:rPr sz="1800" dirty="0" err="1" smtClean="0">
                <a:solidFill>
                  <a:srgbClr val="111111"/>
                </a:solidFill>
              </a:rPr>
              <a:t>Pazienti</a:t>
            </a:r>
            <a:r>
              <a:rPr sz="1800" dirty="0" smtClean="0">
                <a:solidFill>
                  <a:srgbClr val="111111"/>
                </a:solidFill>
              </a:rPr>
              <a:t> </a:t>
            </a:r>
            <a:r>
              <a:rPr sz="1800" dirty="0">
                <a:solidFill>
                  <a:srgbClr val="111111"/>
                </a:solidFill>
              </a:rPr>
              <a:t>e </a:t>
            </a:r>
            <a:r>
              <a:rPr sz="1800" dirty="0" err="1">
                <a:solidFill>
                  <a:srgbClr val="111111"/>
                </a:solidFill>
              </a:rPr>
              <a:t>famiglie</a:t>
            </a:r>
            <a:r>
              <a:rPr sz="1800" dirty="0">
                <a:solidFill>
                  <a:srgbClr val="111111"/>
                </a:solidFill>
              </a:rPr>
              <a:t> </a:t>
            </a:r>
            <a:r>
              <a:rPr sz="1800" dirty="0" err="1">
                <a:solidFill>
                  <a:srgbClr val="111111"/>
                </a:solidFill>
              </a:rPr>
              <a:t>devono</a:t>
            </a:r>
            <a:r>
              <a:rPr sz="1800" dirty="0">
                <a:solidFill>
                  <a:srgbClr val="111111"/>
                </a:solidFill>
              </a:rPr>
              <a:t> </a:t>
            </a:r>
            <a:r>
              <a:rPr sz="1800" dirty="0" err="1">
                <a:solidFill>
                  <a:srgbClr val="111111"/>
                </a:solidFill>
              </a:rPr>
              <a:t>ricomporre</a:t>
            </a:r>
            <a:r>
              <a:rPr sz="1800" dirty="0">
                <a:solidFill>
                  <a:srgbClr val="111111"/>
                </a:solidFill>
              </a:rPr>
              <a:t> </a:t>
            </a:r>
            <a:r>
              <a:rPr sz="1800" dirty="0" err="1">
                <a:solidFill>
                  <a:srgbClr val="111111"/>
                </a:solidFill>
              </a:rPr>
              <a:t>il</a:t>
            </a:r>
            <a:r>
              <a:rPr sz="1800" dirty="0">
                <a:solidFill>
                  <a:srgbClr val="111111"/>
                </a:solidFill>
              </a:rPr>
              <a:t> </a:t>
            </a:r>
            <a:r>
              <a:rPr sz="1800" dirty="0" err="1">
                <a:solidFill>
                  <a:srgbClr val="111111"/>
                </a:solidFill>
              </a:rPr>
              <a:t>percorso</a:t>
            </a:r>
            <a:r>
              <a:rPr sz="1800" dirty="0" smtClean="0">
                <a:solidFill>
                  <a:srgbClr val="111111"/>
                </a:solidFill>
              </a:rPr>
              <a:t>.</a:t>
            </a:r>
            <a:endParaRPr lang="it-IT" sz="1800" dirty="0" smtClean="0">
              <a:solidFill>
                <a:srgbClr val="111111"/>
              </a:solidFill>
            </a:endParaRPr>
          </a:p>
          <a:p>
            <a:pPr>
              <a:defRPr sz="2400">
                <a:solidFill>
                  <a:srgbClr val="111111"/>
                </a:solidFill>
                <a:latin typeface="Arial"/>
                <a:ea typeface="Arial"/>
                <a:cs typeface="Arial"/>
              </a:defRPr>
            </a:pPr>
            <a:endParaRPr lang="it-IT" sz="1800" dirty="0" smtClean="0"/>
          </a:p>
          <a:p>
            <a:pPr>
              <a:defRPr sz="2400">
                <a:solidFill>
                  <a:srgbClr val="111111"/>
                </a:solidFill>
                <a:latin typeface="Arial"/>
                <a:ea typeface="Arial"/>
                <a:cs typeface="Arial"/>
              </a:defRPr>
            </a:pPr>
            <a:endParaRPr lang="it-IT" sz="1800" dirty="0"/>
          </a:p>
          <a:p>
            <a:pPr>
              <a:defRPr sz="2400">
                <a:solidFill>
                  <a:srgbClr val="111111"/>
                </a:solidFill>
                <a:latin typeface="Arial"/>
                <a:ea typeface="Arial"/>
                <a:cs typeface="Arial"/>
              </a:defRPr>
            </a:pPr>
            <a:r>
              <a:rPr lang="it-IT" sz="1800" b="1" dirty="0" smtClean="0">
                <a:solidFill>
                  <a:srgbClr val="111111"/>
                </a:solidFill>
              </a:rPr>
              <a:t>3)</a:t>
            </a:r>
            <a:r>
              <a:rPr lang="it-IT" sz="1800" dirty="0" smtClean="0">
                <a:solidFill>
                  <a:srgbClr val="111111"/>
                </a:solidFill>
              </a:rPr>
              <a:t> </a:t>
            </a:r>
            <a:r>
              <a:rPr sz="1800" b="1" dirty="0" err="1" smtClean="0">
                <a:solidFill>
                  <a:srgbClr val="111111"/>
                </a:solidFill>
              </a:rPr>
              <a:t>Accesso</a:t>
            </a:r>
            <a:r>
              <a:rPr sz="1800" b="1" dirty="0" smtClean="0">
                <a:solidFill>
                  <a:srgbClr val="111111"/>
                </a:solidFill>
              </a:rPr>
              <a:t> </a:t>
            </a:r>
            <a:r>
              <a:rPr sz="1800" b="1" dirty="0" err="1">
                <a:solidFill>
                  <a:srgbClr val="111111"/>
                </a:solidFill>
              </a:rPr>
              <a:t>diseguale</a:t>
            </a:r>
            <a:r>
              <a:rPr sz="1800" b="1" dirty="0">
                <a:solidFill>
                  <a:srgbClr val="111111"/>
                </a:solidFill>
              </a:rPr>
              <a:t>. </a:t>
            </a:r>
            <a:endParaRPr lang="it-IT" sz="1800" b="1" dirty="0" smtClean="0">
              <a:solidFill>
                <a:srgbClr val="111111"/>
              </a:solidFill>
            </a:endParaRPr>
          </a:p>
          <a:p>
            <a:pPr>
              <a:defRPr sz="2400">
                <a:solidFill>
                  <a:srgbClr val="111111"/>
                </a:solidFill>
                <a:latin typeface="Arial"/>
                <a:ea typeface="Arial"/>
                <a:cs typeface="Arial"/>
              </a:defRPr>
            </a:pPr>
            <a:r>
              <a:rPr sz="1800" dirty="0" err="1" smtClean="0">
                <a:solidFill>
                  <a:srgbClr val="111111"/>
                </a:solidFill>
              </a:rPr>
              <a:t>Condizione</a:t>
            </a:r>
            <a:r>
              <a:rPr sz="1800" dirty="0" smtClean="0">
                <a:solidFill>
                  <a:srgbClr val="111111"/>
                </a:solidFill>
              </a:rPr>
              <a:t> </a:t>
            </a:r>
            <a:r>
              <a:rPr sz="1800" dirty="0" err="1">
                <a:solidFill>
                  <a:srgbClr val="111111"/>
                </a:solidFill>
              </a:rPr>
              <a:t>sociale</a:t>
            </a:r>
            <a:r>
              <a:rPr sz="1800" dirty="0">
                <a:solidFill>
                  <a:srgbClr val="111111"/>
                </a:solidFill>
              </a:rPr>
              <a:t>, </a:t>
            </a:r>
            <a:r>
              <a:rPr sz="1800" dirty="0" err="1" smtClean="0">
                <a:solidFill>
                  <a:srgbClr val="111111"/>
                </a:solidFill>
              </a:rPr>
              <a:t>competenze</a:t>
            </a:r>
            <a:r>
              <a:rPr lang="it-IT" sz="1800" dirty="0" smtClean="0">
                <a:solidFill>
                  <a:srgbClr val="111111"/>
                </a:solidFill>
              </a:rPr>
              <a:t>, risorse relazionali</a:t>
            </a:r>
            <a:r>
              <a:rPr sz="1800" dirty="0" smtClean="0">
                <a:solidFill>
                  <a:srgbClr val="111111"/>
                </a:solidFill>
              </a:rPr>
              <a:t> </a:t>
            </a:r>
            <a:r>
              <a:rPr sz="1800" dirty="0">
                <a:solidFill>
                  <a:srgbClr val="111111"/>
                </a:solidFill>
              </a:rPr>
              <a:t>e </a:t>
            </a:r>
            <a:r>
              <a:rPr sz="1800" dirty="0" err="1">
                <a:solidFill>
                  <a:srgbClr val="111111"/>
                </a:solidFill>
              </a:rPr>
              <a:t>territorio</a:t>
            </a:r>
            <a:r>
              <a:rPr sz="1800" dirty="0">
                <a:solidFill>
                  <a:srgbClr val="111111"/>
                </a:solidFill>
              </a:rPr>
              <a:t> </a:t>
            </a:r>
            <a:r>
              <a:rPr sz="1800" dirty="0" err="1">
                <a:solidFill>
                  <a:srgbClr val="111111"/>
                </a:solidFill>
              </a:rPr>
              <a:t>incidono</a:t>
            </a:r>
            <a:r>
              <a:rPr sz="1800" dirty="0">
                <a:solidFill>
                  <a:srgbClr val="111111"/>
                </a:solidFill>
              </a:rPr>
              <a:t> </a:t>
            </a:r>
            <a:r>
              <a:rPr sz="1800" dirty="0" err="1">
                <a:solidFill>
                  <a:srgbClr val="111111"/>
                </a:solidFill>
              </a:rPr>
              <a:t>sulla</a:t>
            </a:r>
            <a:r>
              <a:rPr sz="1800" dirty="0">
                <a:solidFill>
                  <a:srgbClr val="111111"/>
                </a:solidFill>
              </a:rPr>
              <a:t> </a:t>
            </a:r>
            <a:r>
              <a:rPr sz="1800" dirty="0" err="1">
                <a:solidFill>
                  <a:srgbClr val="111111"/>
                </a:solidFill>
              </a:rPr>
              <a:t>possibilità</a:t>
            </a:r>
            <a:r>
              <a:rPr sz="1800" dirty="0">
                <a:solidFill>
                  <a:srgbClr val="111111"/>
                </a:solidFill>
              </a:rPr>
              <a:t> di </a:t>
            </a:r>
            <a:r>
              <a:rPr sz="1800" dirty="0" err="1">
                <a:solidFill>
                  <a:srgbClr val="111111"/>
                </a:solidFill>
              </a:rPr>
              <a:t>ottenere</a:t>
            </a:r>
            <a:r>
              <a:rPr sz="1800" dirty="0">
                <a:solidFill>
                  <a:srgbClr val="111111"/>
                </a:solidFill>
              </a:rPr>
              <a:t> le </a:t>
            </a:r>
            <a:r>
              <a:rPr sz="1800" dirty="0" smtClean="0">
                <a:solidFill>
                  <a:srgbClr val="111111"/>
                </a:solidFill>
              </a:rPr>
              <a:t>cure</a:t>
            </a:r>
            <a:endParaRPr lang="it-IT" sz="1800" dirty="0"/>
          </a:p>
          <a:p>
            <a:pPr>
              <a:defRPr sz="2400">
                <a:solidFill>
                  <a:srgbClr val="111111"/>
                </a:solidFill>
                <a:latin typeface="Arial"/>
                <a:ea typeface="Arial"/>
                <a:cs typeface="Arial"/>
              </a:defRPr>
            </a:pPr>
            <a:endParaRPr lang="it-IT" sz="1800" dirty="0" smtClean="0">
              <a:solidFill>
                <a:srgbClr val="111111"/>
              </a:solidFill>
            </a:endParaRPr>
          </a:p>
          <a:p>
            <a:pPr>
              <a:defRPr sz="2400">
                <a:solidFill>
                  <a:srgbClr val="111111"/>
                </a:solidFill>
                <a:latin typeface="Arial"/>
                <a:ea typeface="Arial"/>
                <a:cs typeface="Arial"/>
              </a:defRPr>
            </a:pPr>
            <a:endParaRPr sz="1800" dirty="0">
              <a:solidFill>
                <a:srgbClr val="111111"/>
              </a:solidFill>
            </a:endParaRPr>
          </a:p>
          <a:p>
            <a:pPr>
              <a:defRPr sz="2400">
                <a:solidFill>
                  <a:srgbClr val="111111"/>
                </a:solidFill>
                <a:latin typeface="Arial"/>
                <a:ea typeface="Arial"/>
                <a:cs typeface="Arial"/>
              </a:defRPr>
            </a:pPr>
            <a:endParaRPr lang="it-IT" sz="1800" dirty="0"/>
          </a:p>
          <a:p>
            <a:pPr>
              <a:defRPr sz="2400">
                <a:solidFill>
                  <a:srgbClr val="111111"/>
                </a:solidFill>
                <a:latin typeface="Arial"/>
                <a:ea typeface="Arial"/>
                <a:cs typeface="Arial"/>
              </a:defRPr>
            </a:pPr>
            <a:endParaRPr lang="it-IT" sz="2000" dirty="0"/>
          </a:p>
        </p:txBody>
      </p:sp>
      <p:pic>
        <p:nvPicPr>
          <p:cNvPr id="4" name="Immagine 3">
            <a:extLst>
              <a:ext uri="{FF2B5EF4-FFF2-40B4-BE49-F238E27FC236}">
                <a16:creationId xmlns:a16="http://schemas.microsoft.com/office/drawing/2014/main" id="{48D82C07-DD8B-4D70-BBB7-6A2ABE2FCE93}"/>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3022677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0D70A951-0720-458B-B117-6E12D94E15A4}"/>
              </a:ext>
            </a:extLst>
          </p:cNvPr>
          <p:cNvSpPr>
            <a:spLocks noGrp="1"/>
          </p:cNvSpPr>
          <p:nvPr/>
        </p:nvSpPr>
        <p:spPr>
          <a:xfrm>
            <a:off x="457200" y="361950"/>
            <a:ext cx="8229600" cy="781050"/>
          </a:xfrm>
          <a:prstGeom prst="rect">
            <a:avLst/>
          </a:prstGeom>
          <a:noFill/>
          <a:ln w="0">
            <a:noFill/>
            <a:prstDash val="solid"/>
          </a:ln>
        </p:spPr>
        <p:txBody>
          <a:bodyPr lIns="0" tIns="0" rIns="0" bIns="0" anchor="t"/>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2400" b="1" dirty="0">
                <a:solidFill>
                  <a:srgbClr val="005F99"/>
                </a:solidFill>
                <a:latin typeface="Arial"/>
                <a:ea typeface="Arial"/>
                <a:cs typeface="Arial"/>
              </a:rPr>
              <a:t>Le </a:t>
            </a:r>
            <a:r>
              <a:rPr sz="2400" b="1" dirty="0" err="1">
                <a:solidFill>
                  <a:srgbClr val="005F99"/>
                </a:solidFill>
                <a:latin typeface="Arial"/>
                <a:ea typeface="Arial"/>
                <a:cs typeface="Arial"/>
              </a:rPr>
              <a:t>criticità</a:t>
            </a:r>
            <a:r>
              <a:rPr sz="2400" b="1" dirty="0">
                <a:solidFill>
                  <a:srgbClr val="005F99"/>
                </a:solidFill>
                <a:latin typeface="Arial"/>
                <a:ea typeface="Arial"/>
                <a:cs typeface="Arial"/>
              </a:rPr>
              <a:t> </a:t>
            </a:r>
            <a:r>
              <a:rPr sz="2400" b="1" dirty="0" err="1">
                <a:solidFill>
                  <a:srgbClr val="005F99"/>
                </a:solidFill>
                <a:latin typeface="Arial"/>
                <a:ea typeface="Arial"/>
                <a:cs typeface="Arial"/>
              </a:rPr>
              <a:t>della</a:t>
            </a:r>
            <a:r>
              <a:rPr sz="2400" b="1" dirty="0">
                <a:solidFill>
                  <a:srgbClr val="005F99"/>
                </a:solidFill>
                <a:latin typeface="Arial"/>
                <a:ea typeface="Arial"/>
                <a:cs typeface="Arial"/>
              </a:rPr>
              <a:t> </a:t>
            </a:r>
            <a:r>
              <a:rPr sz="2400" b="1" dirty="0" err="1">
                <a:solidFill>
                  <a:srgbClr val="005F99"/>
                </a:solidFill>
                <a:latin typeface="Arial"/>
                <a:ea typeface="Arial"/>
                <a:cs typeface="Arial"/>
              </a:rPr>
              <a:t>risposta</a:t>
            </a:r>
            <a:r>
              <a:rPr sz="2400" b="1" dirty="0">
                <a:solidFill>
                  <a:srgbClr val="005F99"/>
                </a:solidFill>
                <a:latin typeface="Arial"/>
                <a:ea typeface="Arial"/>
                <a:cs typeface="Arial"/>
              </a:rPr>
              <a:t> sanitaria</a:t>
            </a:r>
          </a:p>
        </p:txBody>
      </p:sp>
      <p:sp>
        <p:nvSpPr>
          <p:cNvPr id="3" name="Testo">
            <a:extLst>
              <a:ext uri="{FF2B5EF4-FFF2-40B4-BE49-F238E27FC236}">
                <a16:creationId xmlns:a16="http://schemas.microsoft.com/office/drawing/2014/main" id="{54C2A2F4-3C58-4790-90CF-69BA00E2C8BA}"/>
              </a:ext>
            </a:extLst>
          </p:cNvPr>
          <p:cNvSpPr>
            <a:spLocks noGrp="1"/>
          </p:cNvSpPr>
          <p:nvPr/>
        </p:nvSpPr>
        <p:spPr>
          <a:xfrm>
            <a:off x="548640" y="1143000"/>
            <a:ext cx="8229600" cy="5124450"/>
          </a:xfrm>
          <a:prstGeom prst="rect">
            <a:avLst/>
          </a:prstGeom>
          <a:noFill/>
          <a:ln w="0">
            <a:noFill/>
            <a:prstDash val="solid"/>
          </a:ln>
        </p:spPr>
        <p:txBody>
          <a:bodyPr lIns="0" tIns="0" rIns="0" bIns="0" anchor="t">
            <a:noAutofit/>
          </a:bodyPr>
          <a:lstStyle>
            <a:defPPr>
              <a:defRPr sz="2400">
                <a:solidFill>
                  <a:srgbClr val="111111"/>
                </a:solidFill>
                <a:latin typeface="Arial"/>
                <a:ea typeface="Arial"/>
                <a:cs typeface="Arial"/>
              </a:defRPr>
            </a:defPPr>
            <a:lvl1pPr>
              <a:defRPr sz="2400">
                <a:solidFill>
                  <a:srgbClr val="111111"/>
                </a:solidFill>
                <a:latin typeface="Arial"/>
                <a:ea typeface="Arial"/>
                <a:cs typeface="Arial"/>
              </a:defRPr>
            </a:lvl1pPr>
            <a:lvl2pPr>
              <a:defRPr sz="2400">
                <a:solidFill>
                  <a:srgbClr val="111111"/>
                </a:solidFill>
                <a:latin typeface="Arial"/>
                <a:ea typeface="Arial"/>
                <a:cs typeface="Arial"/>
              </a:defRPr>
            </a:lvl2pPr>
            <a:lvl3pPr>
              <a:defRPr sz="2400">
                <a:solidFill>
                  <a:srgbClr val="111111"/>
                </a:solidFill>
                <a:latin typeface="Arial"/>
                <a:ea typeface="Arial"/>
                <a:cs typeface="Arial"/>
              </a:defRPr>
            </a:lvl3pPr>
            <a:lvl4pPr>
              <a:defRPr sz="2400">
                <a:solidFill>
                  <a:srgbClr val="111111"/>
                </a:solidFill>
                <a:latin typeface="Arial"/>
                <a:ea typeface="Arial"/>
                <a:cs typeface="Arial"/>
              </a:defRPr>
            </a:lvl4pPr>
            <a:lvl5pPr>
              <a:defRPr sz="2400">
                <a:solidFill>
                  <a:srgbClr val="111111"/>
                </a:solidFill>
                <a:latin typeface="Arial"/>
                <a:ea typeface="Arial"/>
                <a:cs typeface="Arial"/>
              </a:defRPr>
            </a:lvl5pPr>
            <a:lvl6pPr>
              <a:defRPr sz="2400">
                <a:solidFill>
                  <a:srgbClr val="111111"/>
                </a:solidFill>
                <a:latin typeface="Arial"/>
                <a:ea typeface="Arial"/>
                <a:cs typeface="Arial"/>
              </a:defRPr>
            </a:lvl6pPr>
            <a:lvl7pPr>
              <a:defRPr sz="2400">
                <a:solidFill>
                  <a:srgbClr val="111111"/>
                </a:solidFill>
                <a:latin typeface="Arial"/>
                <a:ea typeface="Arial"/>
                <a:cs typeface="Arial"/>
              </a:defRPr>
            </a:lvl7pPr>
            <a:lvl8pPr>
              <a:defRPr sz="2400">
                <a:solidFill>
                  <a:srgbClr val="111111"/>
                </a:solidFill>
                <a:latin typeface="Arial"/>
                <a:ea typeface="Arial"/>
                <a:cs typeface="Arial"/>
              </a:defRPr>
            </a:lvl8pPr>
            <a:lvl9pPr>
              <a:defRPr sz="2400">
                <a:solidFill>
                  <a:srgbClr val="111111"/>
                </a:solidFill>
                <a:latin typeface="Arial"/>
                <a:ea typeface="Arial"/>
                <a:cs typeface="Arial"/>
              </a:defRPr>
            </a:lvl9pPr>
          </a:lstStyle>
          <a:p>
            <a:pPr>
              <a:defRPr sz="2400">
                <a:solidFill>
                  <a:srgbClr val="111111"/>
                </a:solidFill>
                <a:latin typeface="Arial"/>
                <a:ea typeface="Arial"/>
                <a:cs typeface="Arial"/>
              </a:defRPr>
            </a:pPr>
            <a:endParaRPr sz="1800" dirty="0">
              <a:solidFill>
                <a:srgbClr val="111111"/>
              </a:solidFill>
            </a:endParaRPr>
          </a:p>
          <a:p>
            <a:pPr>
              <a:defRPr sz="2400">
                <a:solidFill>
                  <a:srgbClr val="111111"/>
                </a:solidFill>
                <a:latin typeface="Arial"/>
                <a:ea typeface="Arial"/>
                <a:cs typeface="Arial"/>
              </a:defRPr>
            </a:pPr>
            <a:r>
              <a:rPr lang="it-IT" sz="1800" b="1" dirty="0" smtClean="0">
                <a:solidFill>
                  <a:srgbClr val="111111"/>
                </a:solidFill>
              </a:rPr>
              <a:t>4) </a:t>
            </a:r>
            <a:r>
              <a:rPr sz="1800" b="1" dirty="0" err="1" smtClean="0">
                <a:solidFill>
                  <a:srgbClr val="111111"/>
                </a:solidFill>
              </a:rPr>
              <a:t>Risposte</a:t>
            </a:r>
            <a:r>
              <a:rPr sz="1800" b="1" dirty="0" smtClean="0">
                <a:solidFill>
                  <a:srgbClr val="111111"/>
                </a:solidFill>
              </a:rPr>
              <a:t> </a:t>
            </a:r>
            <a:r>
              <a:rPr sz="1800" b="1" dirty="0" err="1">
                <a:solidFill>
                  <a:srgbClr val="111111"/>
                </a:solidFill>
              </a:rPr>
              <a:t>prevalentemente</a:t>
            </a:r>
            <a:r>
              <a:rPr sz="1800" b="1" dirty="0">
                <a:solidFill>
                  <a:srgbClr val="111111"/>
                </a:solidFill>
              </a:rPr>
              <a:t> </a:t>
            </a:r>
            <a:r>
              <a:rPr sz="1800" b="1" dirty="0" err="1">
                <a:solidFill>
                  <a:srgbClr val="111111"/>
                </a:solidFill>
              </a:rPr>
              <a:t>reattive</a:t>
            </a:r>
            <a:r>
              <a:rPr sz="1800" b="1" dirty="0">
                <a:solidFill>
                  <a:srgbClr val="111111"/>
                </a:solidFill>
              </a:rPr>
              <a:t>. </a:t>
            </a:r>
            <a:endParaRPr lang="it-IT" sz="1800" b="1" dirty="0" smtClean="0">
              <a:solidFill>
                <a:srgbClr val="111111"/>
              </a:solidFill>
            </a:endParaRPr>
          </a:p>
          <a:p>
            <a:pPr marL="285750" indent="-285750">
              <a:buFont typeface="Arial" panose="020B0604020202020204" pitchFamily="34" charset="0"/>
              <a:buChar char="•"/>
              <a:defRPr sz="2400">
                <a:solidFill>
                  <a:srgbClr val="111111"/>
                </a:solidFill>
                <a:latin typeface="Arial"/>
                <a:ea typeface="Arial"/>
                <a:cs typeface="Arial"/>
              </a:defRPr>
            </a:pPr>
            <a:r>
              <a:rPr sz="1800" dirty="0" smtClean="0">
                <a:solidFill>
                  <a:srgbClr val="111111"/>
                </a:solidFill>
              </a:rPr>
              <a:t>La </a:t>
            </a:r>
            <a:r>
              <a:rPr sz="1800" dirty="0" err="1">
                <a:solidFill>
                  <a:srgbClr val="111111"/>
                </a:solidFill>
              </a:rPr>
              <a:t>sanità</a:t>
            </a:r>
            <a:r>
              <a:rPr sz="1800" dirty="0">
                <a:solidFill>
                  <a:srgbClr val="111111"/>
                </a:solidFill>
              </a:rPr>
              <a:t> di </a:t>
            </a:r>
            <a:r>
              <a:rPr sz="1800" dirty="0" err="1">
                <a:solidFill>
                  <a:srgbClr val="111111"/>
                </a:solidFill>
              </a:rPr>
              <a:t>attesa</a:t>
            </a:r>
            <a:r>
              <a:rPr sz="1800" dirty="0">
                <a:solidFill>
                  <a:srgbClr val="111111"/>
                </a:solidFill>
              </a:rPr>
              <a:t> </a:t>
            </a:r>
            <a:r>
              <a:rPr sz="1800" dirty="0" err="1">
                <a:solidFill>
                  <a:srgbClr val="111111"/>
                </a:solidFill>
              </a:rPr>
              <a:t>intercetta</a:t>
            </a:r>
            <a:r>
              <a:rPr sz="1800" dirty="0">
                <a:solidFill>
                  <a:srgbClr val="111111"/>
                </a:solidFill>
              </a:rPr>
              <a:t> </a:t>
            </a:r>
            <a:r>
              <a:rPr sz="1800" dirty="0" err="1">
                <a:solidFill>
                  <a:srgbClr val="111111"/>
                </a:solidFill>
              </a:rPr>
              <a:t>poco</a:t>
            </a:r>
            <a:r>
              <a:rPr sz="1800" dirty="0">
                <a:solidFill>
                  <a:srgbClr val="111111"/>
                </a:solidFill>
              </a:rPr>
              <a:t> </a:t>
            </a:r>
            <a:r>
              <a:rPr sz="1800" dirty="0" err="1">
                <a:solidFill>
                  <a:srgbClr val="111111"/>
                </a:solidFill>
              </a:rPr>
              <a:t>i</a:t>
            </a:r>
            <a:r>
              <a:rPr sz="1800" dirty="0">
                <a:solidFill>
                  <a:srgbClr val="111111"/>
                </a:solidFill>
              </a:rPr>
              <a:t> </a:t>
            </a:r>
            <a:r>
              <a:rPr sz="1800" dirty="0" err="1">
                <a:solidFill>
                  <a:srgbClr val="111111"/>
                </a:solidFill>
              </a:rPr>
              <a:t>bisogni</a:t>
            </a:r>
            <a:r>
              <a:rPr sz="1800" dirty="0">
                <a:solidFill>
                  <a:srgbClr val="111111"/>
                </a:solidFill>
              </a:rPr>
              <a:t> </a:t>
            </a:r>
            <a:r>
              <a:rPr sz="1800" dirty="0" err="1">
                <a:solidFill>
                  <a:srgbClr val="111111"/>
                </a:solidFill>
              </a:rPr>
              <a:t>inespressi</a:t>
            </a:r>
            <a:r>
              <a:rPr sz="1800" dirty="0">
                <a:solidFill>
                  <a:srgbClr val="111111"/>
                </a:solidFill>
              </a:rPr>
              <a:t>. </a:t>
            </a:r>
            <a:endParaRPr lang="it-IT" sz="1800" dirty="0" smtClean="0">
              <a:solidFill>
                <a:srgbClr val="111111"/>
              </a:solidFill>
            </a:endParaRPr>
          </a:p>
          <a:p>
            <a:pPr marL="285750" indent="-285750">
              <a:buFont typeface="Arial" panose="020B0604020202020204" pitchFamily="34" charset="0"/>
              <a:buChar char="•"/>
              <a:defRPr sz="2400">
                <a:solidFill>
                  <a:srgbClr val="111111"/>
                </a:solidFill>
                <a:latin typeface="Arial"/>
                <a:ea typeface="Arial"/>
                <a:cs typeface="Arial"/>
              </a:defRPr>
            </a:pPr>
            <a:r>
              <a:rPr sz="1800" dirty="0" err="1" smtClean="0">
                <a:solidFill>
                  <a:srgbClr val="111111"/>
                </a:solidFill>
              </a:rPr>
              <a:t>Prevenzione</a:t>
            </a:r>
            <a:r>
              <a:rPr lang="it-IT" sz="1800" dirty="0" smtClean="0">
                <a:solidFill>
                  <a:srgbClr val="111111"/>
                </a:solidFill>
              </a:rPr>
              <a:t> </a:t>
            </a:r>
            <a:r>
              <a:rPr sz="1800" dirty="0" smtClean="0">
                <a:solidFill>
                  <a:srgbClr val="111111"/>
                </a:solidFill>
              </a:rPr>
              <a:t>e </a:t>
            </a:r>
            <a:r>
              <a:rPr sz="1800" dirty="0" err="1">
                <a:solidFill>
                  <a:srgbClr val="111111"/>
                </a:solidFill>
              </a:rPr>
              <a:t>uso</a:t>
            </a:r>
            <a:r>
              <a:rPr sz="1800" dirty="0">
                <a:solidFill>
                  <a:srgbClr val="111111"/>
                </a:solidFill>
              </a:rPr>
              <a:t> </a:t>
            </a:r>
            <a:r>
              <a:rPr sz="1800" dirty="0" err="1">
                <a:solidFill>
                  <a:srgbClr val="111111"/>
                </a:solidFill>
              </a:rPr>
              <a:t>dei</a:t>
            </a:r>
            <a:r>
              <a:rPr sz="1800" dirty="0">
                <a:solidFill>
                  <a:srgbClr val="111111"/>
                </a:solidFill>
              </a:rPr>
              <a:t> </a:t>
            </a:r>
            <a:r>
              <a:rPr sz="1800" dirty="0" err="1">
                <a:solidFill>
                  <a:srgbClr val="111111"/>
                </a:solidFill>
              </a:rPr>
              <a:t>dati</a:t>
            </a:r>
            <a:r>
              <a:rPr sz="1800" dirty="0">
                <a:solidFill>
                  <a:srgbClr val="111111"/>
                </a:solidFill>
              </a:rPr>
              <a:t> </a:t>
            </a:r>
            <a:r>
              <a:rPr sz="1800" dirty="0" err="1" smtClean="0">
                <a:solidFill>
                  <a:srgbClr val="111111"/>
                </a:solidFill>
              </a:rPr>
              <a:t>restano</a:t>
            </a:r>
            <a:r>
              <a:rPr sz="1800" dirty="0" smtClean="0">
                <a:solidFill>
                  <a:srgbClr val="111111"/>
                </a:solidFill>
              </a:rPr>
              <a:t> </a:t>
            </a:r>
            <a:r>
              <a:rPr sz="1800" dirty="0" err="1" smtClean="0">
                <a:solidFill>
                  <a:srgbClr val="111111"/>
                </a:solidFill>
              </a:rPr>
              <a:t>insufficienti</a:t>
            </a:r>
            <a:endParaRPr lang="it-IT" sz="1800" dirty="0" smtClean="0">
              <a:solidFill>
                <a:srgbClr val="111111"/>
              </a:solidFill>
            </a:endParaRPr>
          </a:p>
          <a:p>
            <a:pPr>
              <a:defRPr sz="2400">
                <a:solidFill>
                  <a:srgbClr val="111111"/>
                </a:solidFill>
                <a:latin typeface="Arial"/>
                <a:ea typeface="Arial"/>
                <a:cs typeface="Arial"/>
              </a:defRPr>
            </a:pPr>
            <a:endParaRPr lang="it-IT" sz="1800" dirty="0" smtClean="0"/>
          </a:p>
          <a:p>
            <a:pPr>
              <a:defRPr sz="2400">
                <a:solidFill>
                  <a:srgbClr val="111111"/>
                </a:solidFill>
                <a:latin typeface="Arial"/>
                <a:ea typeface="Arial"/>
                <a:cs typeface="Arial"/>
              </a:defRPr>
            </a:pPr>
            <a:endParaRPr lang="it-IT" sz="1800" dirty="0"/>
          </a:p>
          <a:p>
            <a:pPr>
              <a:defRPr sz="2400">
                <a:solidFill>
                  <a:srgbClr val="111111"/>
                </a:solidFill>
                <a:latin typeface="Arial"/>
                <a:ea typeface="Arial"/>
                <a:cs typeface="Arial"/>
              </a:defRPr>
            </a:pPr>
            <a:r>
              <a:rPr lang="it-IT" sz="1800" b="1" dirty="0" smtClean="0">
                <a:solidFill>
                  <a:srgbClr val="111111"/>
                </a:solidFill>
              </a:rPr>
              <a:t>5) Cattivo uso delle risorse finanziarie private</a:t>
            </a:r>
          </a:p>
          <a:p>
            <a:pPr marL="285750" indent="-285750">
              <a:buFont typeface="Arial" panose="020B0604020202020204" pitchFamily="34" charset="0"/>
              <a:buChar char="•"/>
              <a:defRPr sz="2400">
                <a:solidFill>
                  <a:srgbClr val="111111"/>
                </a:solidFill>
                <a:latin typeface="Arial"/>
                <a:ea typeface="Arial"/>
                <a:cs typeface="Arial"/>
              </a:defRPr>
            </a:pPr>
            <a:r>
              <a:rPr lang="it-IT" sz="1800" dirty="0" smtClean="0"/>
              <a:t>Quasi tutto out-of-pocket invece che fondi/assicurazioni</a:t>
            </a:r>
          </a:p>
          <a:p>
            <a:pPr marL="285750" indent="-285750">
              <a:buFont typeface="Arial" panose="020B0604020202020204" pitchFamily="34" charset="0"/>
              <a:buChar char="•"/>
              <a:defRPr sz="2400">
                <a:solidFill>
                  <a:srgbClr val="111111"/>
                </a:solidFill>
                <a:latin typeface="Arial"/>
                <a:ea typeface="Arial"/>
                <a:cs typeface="Arial"/>
              </a:defRPr>
            </a:pPr>
            <a:r>
              <a:rPr lang="it-IT" sz="1800" dirty="0" smtClean="0">
                <a:solidFill>
                  <a:srgbClr val="111111"/>
                </a:solidFill>
              </a:rPr>
              <a:t>Indirizzare i fondi sulla sanità integrativa</a:t>
            </a:r>
          </a:p>
          <a:p>
            <a:pPr marL="285750" indent="-285750">
              <a:buFont typeface="Arial" panose="020B0604020202020204" pitchFamily="34" charset="0"/>
              <a:buChar char="•"/>
              <a:defRPr sz="2400">
                <a:solidFill>
                  <a:srgbClr val="111111"/>
                </a:solidFill>
                <a:latin typeface="Arial"/>
                <a:ea typeface="Arial"/>
                <a:cs typeface="Arial"/>
              </a:defRPr>
            </a:pPr>
            <a:r>
              <a:rPr lang="it-IT" sz="1800" dirty="0" smtClean="0"/>
              <a:t>Orientare i fondi in modo da non promuovere diseguaglianze e </a:t>
            </a:r>
            <a:r>
              <a:rPr lang="it-IT" sz="1800" dirty="0" err="1" smtClean="0"/>
              <a:t>inappropriatezza</a:t>
            </a:r>
            <a:endParaRPr lang="it-IT" sz="1800" dirty="0" smtClean="0">
              <a:solidFill>
                <a:srgbClr val="111111"/>
              </a:solidFill>
            </a:endParaRPr>
          </a:p>
          <a:p>
            <a:pPr>
              <a:defRPr sz="2400">
                <a:solidFill>
                  <a:srgbClr val="111111"/>
                </a:solidFill>
                <a:latin typeface="Arial"/>
                <a:ea typeface="Arial"/>
                <a:cs typeface="Arial"/>
              </a:defRPr>
            </a:pPr>
            <a:endParaRPr lang="it-IT" sz="1800" dirty="0" smtClean="0"/>
          </a:p>
          <a:p>
            <a:pPr>
              <a:defRPr sz="2400">
                <a:solidFill>
                  <a:srgbClr val="111111"/>
                </a:solidFill>
                <a:latin typeface="Arial"/>
                <a:ea typeface="Arial"/>
                <a:cs typeface="Arial"/>
              </a:defRPr>
            </a:pPr>
            <a:endParaRPr lang="it-IT" sz="1800" dirty="0"/>
          </a:p>
          <a:p>
            <a:pPr>
              <a:defRPr sz="2400">
                <a:solidFill>
                  <a:srgbClr val="111111"/>
                </a:solidFill>
                <a:latin typeface="Arial"/>
                <a:ea typeface="Arial"/>
                <a:cs typeface="Arial"/>
              </a:defRPr>
            </a:pPr>
            <a:r>
              <a:rPr lang="it-IT" sz="1800" b="1" dirty="0" smtClean="0"/>
              <a:t>TUTTI E 5 SONO AREE DI </a:t>
            </a:r>
            <a:r>
              <a:rPr lang="it-IT" sz="1800" b="1" dirty="0" smtClean="0">
                <a:solidFill>
                  <a:srgbClr val="111111"/>
                </a:solidFill>
              </a:rPr>
              <a:t>INTERVENTO (POTENZIALE O EFFETTIVO) DELL’ECONOMIA SOCIALE</a:t>
            </a:r>
          </a:p>
          <a:p>
            <a:pPr>
              <a:defRPr sz="2400">
                <a:solidFill>
                  <a:srgbClr val="111111"/>
                </a:solidFill>
                <a:latin typeface="Arial"/>
                <a:ea typeface="Arial"/>
                <a:cs typeface="Arial"/>
              </a:defRPr>
            </a:pPr>
            <a:endParaRPr lang="it-IT" sz="2000" dirty="0"/>
          </a:p>
        </p:txBody>
      </p:sp>
      <p:pic>
        <p:nvPicPr>
          <p:cNvPr id="4" name="Immagine 3">
            <a:extLst>
              <a:ext uri="{FF2B5EF4-FFF2-40B4-BE49-F238E27FC236}">
                <a16:creationId xmlns:a16="http://schemas.microsoft.com/office/drawing/2014/main" id="{48D82C07-DD8B-4D70-BBB7-6A2ABE2FCE93}"/>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367521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A7E3F753-9A95-48D4-84BA-C661CC148A1A}"/>
              </a:ext>
            </a:extLst>
          </p:cNvPr>
          <p:cNvSpPr>
            <a:spLocks noGrp="1"/>
          </p:cNvSpPr>
          <p:nvPr/>
        </p:nvSpPr>
        <p:spPr>
          <a:xfrm>
            <a:off x="457200" y="361950"/>
            <a:ext cx="8229600" cy="781050"/>
          </a:xfrm>
          <a:prstGeom prst="rect">
            <a:avLst/>
          </a:prstGeom>
          <a:noFill/>
          <a:ln w="0">
            <a:noFill/>
            <a:prstDash val="solid"/>
          </a:ln>
        </p:spPr>
        <p:txBody>
          <a:bodyPr lIns="0" tIns="0" rIns="0" bIns="0" anchor="t"/>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2400" b="1" dirty="0">
                <a:solidFill>
                  <a:srgbClr val="005F99"/>
                </a:solidFill>
                <a:latin typeface="Arial"/>
                <a:ea typeface="Arial"/>
                <a:cs typeface="Arial"/>
              </a:rPr>
              <a:t>La </a:t>
            </a:r>
            <a:r>
              <a:rPr sz="2400" b="1" dirty="0" err="1">
                <a:solidFill>
                  <a:srgbClr val="005F99"/>
                </a:solidFill>
                <a:latin typeface="Arial"/>
                <a:ea typeface="Arial"/>
                <a:cs typeface="Arial"/>
              </a:rPr>
              <a:t>rinuncia</a:t>
            </a:r>
            <a:r>
              <a:rPr sz="2400" b="1" dirty="0">
                <a:solidFill>
                  <a:srgbClr val="005F99"/>
                </a:solidFill>
                <a:latin typeface="Arial"/>
                <a:ea typeface="Arial"/>
                <a:cs typeface="Arial"/>
              </a:rPr>
              <a:t> </a:t>
            </a:r>
            <a:r>
              <a:rPr sz="2400" b="1" dirty="0" err="1">
                <a:solidFill>
                  <a:srgbClr val="005F99"/>
                </a:solidFill>
                <a:latin typeface="Arial"/>
                <a:ea typeface="Arial"/>
                <a:cs typeface="Arial"/>
              </a:rPr>
              <a:t>alle</a:t>
            </a:r>
            <a:r>
              <a:rPr sz="2400" b="1" dirty="0">
                <a:solidFill>
                  <a:srgbClr val="005F99"/>
                </a:solidFill>
                <a:latin typeface="Arial"/>
                <a:ea typeface="Arial"/>
                <a:cs typeface="Arial"/>
              </a:rPr>
              <a:t> </a:t>
            </a:r>
            <a:r>
              <a:rPr sz="2400" b="1" dirty="0" err="1">
                <a:solidFill>
                  <a:srgbClr val="005F99"/>
                </a:solidFill>
                <a:latin typeface="Arial"/>
                <a:ea typeface="Arial"/>
                <a:cs typeface="Arial"/>
              </a:rPr>
              <a:t>prestazioni</a:t>
            </a:r>
            <a:r>
              <a:rPr sz="2400" b="1" dirty="0">
                <a:solidFill>
                  <a:srgbClr val="005F99"/>
                </a:solidFill>
                <a:latin typeface="Arial"/>
                <a:ea typeface="Arial"/>
                <a:cs typeface="Arial"/>
              </a:rPr>
              <a:t> </a:t>
            </a:r>
            <a:r>
              <a:rPr sz="2400" b="1" dirty="0" err="1">
                <a:solidFill>
                  <a:srgbClr val="005F99"/>
                </a:solidFill>
                <a:latin typeface="Arial"/>
                <a:ea typeface="Arial"/>
                <a:cs typeface="Arial"/>
              </a:rPr>
              <a:t>sanitarie</a:t>
            </a:r>
            <a:endParaRPr sz="24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A0047F90-4DA5-4562-A486-36DA428C0431}"/>
              </a:ext>
            </a:extLst>
          </p:cNvPr>
          <p:cNvSpPr>
            <a:spLocks noGrp="1"/>
          </p:cNvSpPr>
          <p:nvPr/>
        </p:nvSpPr>
        <p:spPr>
          <a:xfrm>
            <a:off x="457200" y="4714875"/>
            <a:ext cx="8229600" cy="1381125"/>
          </a:xfrm>
          <a:prstGeom prst="rect">
            <a:avLst/>
          </a:prstGeom>
          <a:noFill/>
          <a:ln w="0">
            <a:noFill/>
            <a:prstDash val="solid"/>
          </a:ln>
        </p:spPr>
        <p:txBody>
          <a:bodyPr lIns="0" tIns="0" rIns="0" bIns="0" anchor="t">
            <a:noAutofit/>
          </a:bodyPr>
          <a:lstStyle>
            <a:defPPr>
              <a:defRPr sz="1800">
                <a:solidFill>
                  <a:srgbClr val="111111"/>
                </a:solidFill>
                <a:latin typeface="Arial"/>
                <a:ea typeface="Arial"/>
                <a:cs typeface="Arial"/>
              </a:defRPr>
            </a:defPPr>
            <a:lvl1pPr>
              <a:defRPr sz="1800">
                <a:solidFill>
                  <a:srgbClr val="111111"/>
                </a:solidFill>
                <a:latin typeface="Arial"/>
                <a:ea typeface="Arial"/>
                <a:cs typeface="Arial"/>
              </a:defRPr>
            </a:lvl1pPr>
            <a:lvl2pPr>
              <a:defRPr sz="1800">
                <a:solidFill>
                  <a:srgbClr val="111111"/>
                </a:solidFill>
                <a:latin typeface="Arial"/>
                <a:ea typeface="Arial"/>
                <a:cs typeface="Arial"/>
              </a:defRPr>
            </a:lvl2pPr>
            <a:lvl3pPr>
              <a:defRPr sz="1800">
                <a:solidFill>
                  <a:srgbClr val="111111"/>
                </a:solidFill>
                <a:latin typeface="Arial"/>
                <a:ea typeface="Arial"/>
                <a:cs typeface="Arial"/>
              </a:defRPr>
            </a:lvl3pPr>
            <a:lvl4pPr>
              <a:defRPr sz="1800">
                <a:solidFill>
                  <a:srgbClr val="111111"/>
                </a:solidFill>
                <a:latin typeface="Arial"/>
                <a:ea typeface="Arial"/>
                <a:cs typeface="Arial"/>
              </a:defRPr>
            </a:lvl4pPr>
            <a:lvl5pPr>
              <a:defRPr sz="1800">
                <a:solidFill>
                  <a:srgbClr val="111111"/>
                </a:solidFill>
                <a:latin typeface="Arial"/>
                <a:ea typeface="Arial"/>
                <a:cs typeface="Arial"/>
              </a:defRPr>
            </a:lvl5pPr>
            <a:lvl6pPr>
              <a:defRPr sz="1800">
                <a:solidFill>
                  <a:srgbClr val="111111"/>
                </a:solidFill>
                <a:latin typeface="Arial"/>
                <a:ea typeface="Arial"/>
                <a:cs typeface="Arial"/>
              </a:defRPr>
            </a:lvl6pPr>
            <a:lvl7pPr>
              <a:defRPr sz="1800">
                <a:solidFill>
                  <a:srgbClr val="111111"/>
                </a:solidFill>
                <a:latin typeface="Arial"/>
                <a:ea typeface="Arial"/>
                <a:cs typeface="Arial"/>
              </a:defRPr>
            </a:lvl7pPr>
            <a:lvl8pPr>
              <a:defRPr sz="1800">
                <a:solidFill>
                  <a:srgbClr val="111111"/>
                </a:solidFill>
                <a:latin typeface="Arial"/>
                <a:ea typeface="Arial"/>
                <a:cs typeface="Arial"/>
              </a:defRPr>
            </a:lvl8pPr>
            <a:lvl9pPr>
              <a:defRPr sz="1800">
                <a:solidFill>
                  <a:srgbClr val="111111"/>
                </a:solidFill>
                <a:latin typeface="Arial"/>
                <a:ea typeface="Arial"/>
                <a:cs typeface="Arial"/>
              </a:defRPr>
            </a:lvl9pPr>
          </a:lstStyle>
          <a:p>
            <a:pPr>
              <a:defRPr sz="1800">
                <a:solidFill>
                  <a:srgbClr val="111111"/>
                </a:solidFill>
                <a:latin typeface="Arial"/>
                <a:ea typeface="Arial"/>
                <a:cs typeface="Arial"/>
              </a:defRPr>
            </a:pPr>
            <a:r>
              <a:rPr sz="1800">
                <a:solidFill>
                  <a:srgbClr val="111111"/>
                </a:solidFill>
                <a:latin typeface="Arial"/>
                <a:ea typeface="Arial"/>
                <a:cs typeface="Arial"/>
              </a:rPr>
              <a:t>Nel 2025 rinuncia il 9,6% della popolazione. Le liste d’attesa incidono sul 6,5% e i costi sul 5,2%. Le motivazioni possono sovrapporsi.</a:t>
            </a:r>
          </a:p>
          <a:p>
            <a:pPr>
              <a:defRPr sz="1800">
                <a:solidFill>
                  <a:srgbClr val="111111"/>
                </a:solidFill>
                <a:latin typeface="Arial"/>
                <a:ea typeface="Arial"/>
                <a:cs typeface="Arial"/>
              </a:defRPr>
            </a:pPr>
            <a:r>
              <a:rPr sz="1100">
                <a:solidFill>
                  <a:srgbClr val="555555"/>
                </a:solidFill>
                <a:latin typeface="Arial"/>
                <a:ea typeface="Arial"/>
                <a:cs typeface="Arial"/>
              </a:rPr>
              <a:t>Fonti: Istat, BES 2025, p. 216, e BES 2026, p. 202.</a:t>
            </a:r>
            <a:br>
              <a:rPr sz="1100">
                <a:solidFill>
                  <a:srgbClr val="555555"/>
                </a:solidFill>
                <a:latin typeface="Arial"/>
                <a:ea typeface="Arial"/>
                <a:cs typeface="Arial"/>
              </a:rPr>
            </a:br>
            <a:r>
              <a:rPr sz="1100">
                <a:solidFill>
                  <a:srgbClr val="555555"/>
                </a:solidFill>
                <a:latin typeface="Arial"/>
                <a:ea typeface="Arial"/>
                <a:cs typeface="Arial"/>
              </a:rPr>
              <a:t>Escluse le visite odontoiatriche. Il dato riguarda servizi pubblici e privati.</a:t>
            </a:r>
          </a:p>
        </p:txBody>
      </p:sp>
      <p:pic>
        <p:nvPicPr>
          <p:cNvPr id="4" name="Immagine 3">
            <a:extLst>
              <a:ext uri="{FF2B5EF4-FFF2-40B4-BE49-F238E27FC236}">
                <a16:creationId xmlns:a16="http://schemas.microsoft.com/office/drawing/2014/main" id="{8B7616E6-EA9A-4F4E-91B9-138D41FAA399}"/>
              </a:ext>
            </a:extLst>
          </p:cNvPr>
          <p:cNvPicPr>
            <a:picLocks noChangeAspect="1"/>
          </p:cNvPicPr>
          <p:nvPr/>
        </p:nvPicPr>
        <p:blipFill>
          <a:blip r:embed="rId3"/>
          <a:stretch/>
        </p:blipFill>
        <p:spPr>
          <a:xfrm>
            <a:off x="5892" y="6267450"/>
            <a:ext cx="9132216" cy="590550"/>
          </a:xfrm>
          <a:prstGeom prst="rect">
            <a:avLst/>
          </a:prstGeom>
        </p:spPr>
      </p:pic>
      <p:graphicFrame>
        <p:nvGraphicFramePr>
          <p:cNvPr id="5" name="Chart">
            <a:extLst>
              <a:ext uri="{FF2B5EF4-FFF2-40B4-BE49-F238E27FC236}">
                <a16:creationId xmlns:a16="http://schemas.microsoft.com/office/drawing/2014/main" id="{E11EC9EF-615A-4F62-85C2-3A18DDDCF710}"/>
              </a:ext>
            </a:extLst>
          </p:cNvPr>
          <p:cNvGraphicFramePr/>
          <p:nvPr/>
        </p:nvGraphicFramePr>
        <p:xfrm>
          <a:off x="647700" y="1333500"/>
          <a:ext cx="7848600" cy="30956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23779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048E3CB9-D462-4E51-8950-E1C9712F594B}"/>
              </a:ext>
            </a:extLst>
          </p:cNvPr>
          <p:cNvSpPr>
            <a:spLocks noGrp="1"/>
          </p:cNvSpPr>
          <p:nvPr/>
        </p:nvSpPr>
        <p:spPr>
          <a:xfrm>
            <a:off x="457200" y="361950"/>
            <a:ext cx="8229600" cy="781050"/>
          </a:xfrm>
          <a:prstGeom prst="rect">
            <a:avLst/>
          </a:prstGeom>
          <a:noFill/>
          <a:ln w="0">
            <a:noFill/>
            <a:prstDash val="solid"/>
          </a:ln>
        </p:spPr>
        <p:txBody>
          <a:bodyPr lIns="0" tIns="0" rIns="0" bIns="0" anchor="t"/>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2400" b="1" dirty="0">
                <a:solidFill>
                  <a:srgbClr val="005F99"/>
                </a:solidFill>
                <a:latin typeface="Arial"/>
                <a:ea typeface="Arial"/>
                <a:cs typeface="Arial"/>
              </a:rPr>
              <a:t>Le </a:t>
            </a:r>
            <a:r>
              <a:rPr sz="2400" b="1" dirty="0" err="1">
                <a:solidFill>
                  <a:srgbClr val="005F99"/>
                </a:solidFill>
                <a:latin typeface="Arial"/>
                <a:ea typeface="Arial"/>
                <a:cs typeface="Arial"/>
              </a:rPr>
              <a:t>disuguaglianze</a:t>
            </a:r>
            <a:r>
              <a:rPr sz="2400" b="1" dirty="0">
                <a:solidFill>
                  <a:srgbClr val="005F99"/>
                </a:solidFill>
                <a:latin typeface="Arial"/>
                <a:ea typeface="Arial"/>
                <a:cs typeface="Arial"/>
              </a:rPr>
              <a:t> </a:t>
            </a:r>
            <a:r>
              <a:rPr sz="2400" b="1" dirty="0" err="1">
                <a:solidFill>
                  <a:srgbClr val="005F99"/>
                </a:solidFill>
                <a:latin typeface="Arial"/>
                <a:ea typeface="Arial"/>
                <a:cs typeface="Arial"/>
              </a:rPr>
              <a:t>nell’accesso</a:t>
            </a:r>
            <a:endParaRPr sz="24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ACFCCA8B-4AE5-4FA5-9463-235875617491}"/>
              </a:ext>
            </a:extLst>
          </p:cNvPr>
          <p:cNvSpPr>
            <a:spLocks noGrp="1"/>
          </p:cNvSpPr>
          <p:nvPr/>
        </p:nvSpPr>
        <p:spPr>
          <a:xfrm>
            <a:off x="457200" y="4714875"/>
            <a:ext cx="8229600" cy="1381125"/>
          </a:xfrm>
          <a:prstGeom prst="rect">
            <a:avLst/>
          </a:prstGeom>
          <a:noFill/>
          <a:ln w="0">
            <a:noFill/>
            <a:prstDash val="solid"/>
          </a:ln>
        </p:spPr>
        <p:txBody>
          <a:bodyPr lIns="0" tIns="0" rIns="0" bIns="0" anchor="t">
            <a:noAutofit/>
          </a:bodyPr>
          <a:lstStyle>
            <a:defPPr>
              <a:defRPr sz="1800">
                <a:solidFill>
                  <a:srgbClr val="111111"/>
                </a:solidFill>
                <a:latin typeface="Arial"/>
                <a:ea typeface="Arial"/>
                <a:cs typeface="Arial"/>
              </a:defRPr>
            </a:defPPr>
            <a:lvl1pPr>
              <a:defRPr sz="1800">
                <a:solidFill>
                  <a:srgbClr val="111111"/>
                </a:solidFill>
                <a:latin typeface="Arial"/>
                <a:ea typeface="Arial"/>
                <a:cs typeface="Arial"/>
              </a:defRPr>
            </a:lvl1pPr>
            <a:lvl2pPr>
              <a:defRPr sz="1800">
                <a:solidFill>
                  <a:srgbClr val="111111"/>
                </a:solidFill>
                <a:latin typeface="Arial"/>
                <a:ea typeface="Arial"/>
                <a:cs typeface="Arial"/>
              </a:defRPr>
            </a:lvl2pPr>
            <a:lvl3pPr>
              <a:defRPr sz="1800">
                <a:solidFill>
                  <a:srgbClr val="111111"/>
                </a:solidFill>
                <a:latin typeface="Arial"/>
                <a:ea typeface="Arial"/>
                <a:cs typeface="Arial"/>
              </a:defRPr>
            </a:lvl3pPr>
            <a:lvl4pPr>
              <a:defRPr sz="1800">
                <a:solidFill>
                  <a:srgbClr val="111111"/>
                </a:solidFill>
                <a:latin typeface="Arial"/>
                <a:ea typeface="Arial"/>
                <a:cs typeface="Arial"/>
              </a:defRPr>
            </a:lvl4pPr>
            <a:lvl5pPr>
              <a:defRPr sz="1800">
                <a:solidFill>
                  <a:srgbClr val="111111"/>
                </a:solidFill>
                <a:latin typeface="Arial"/>
                <a:ea typeface="Arial"/>
                <a:cs typeface="Arial"/>
              </a:defRPr>
            </a:lvl5pPr>
            <a:lvl6pPr>
              <a:defRPr sz="1800">
                <a:solidFill>
                  <a:srgbClr val="111111"/>
                </a:solidFill>
                <a:latin typeface="Arial"/>
                <a:ea typeface="Arial"/>
                <a:cs typeface="Arial"/>
              </a:defRPr>
            </a:lvl6pPr>
            <a:lvl7pPr>
              <a:defRPr sz="1800">
                <a:solidFill>
                  <a:srgbClr val="111111"/>
                </a:solidFill>
                <a:latin typeface="Arial"/>
                <a:ea typeface="Arial"/>
                <a:cs typeface="Arial"/>
              </a:defRPr>
            </a:lvl7pPr>
            <a:lvl8pPr>
              <a:defRPr sz="1800">
                <a:solidFill>
                  <a:srgbClr val="111111"/>
                </a:solidFill>
                <a:latin typeface="Arial"/>
                <a:ea typeface="Arial"/>
                <a:cs typeface="Arial"/>
              </a:defRPr>
            </a:lvl8pPr>
            <a:lvl9pPr>
              <a:defRPr sz="1800">
                <a:solidFill>
                  <a:srgbClr val="111111"/>
                </a:solidFill>
                <a:latin typeface="Arial"/>
                <a:ea typeface="Arial"/>
                <a:cs typeface="Arial"/>
              </a:defRPr>
            </a:lvl9pPr>
          </a:lstStyle>
          <a:p>
            <a:pPr>
              <a:defRPr sz="1800">
                <a:solidFill>
                  <a:srgbClr val="111111"/>
                </a:solidFill>
                <a:latin typeface="Arial"/>
                <a:ea typeface="Arial"/>
                <a:cs typeface="Arial"/>
              </a:defRPr>
            </a:pPr>
            <a:r>
              <a:rPr sz="1400" dirty="0" smtClean="0">
                <a:solidFill>
                  <a:srgbClr val="555555"/>
                </a:solidFill>
                <a:latin typeface="Arial"/>
                <a:ea typeface="Arial"/>
                <a:cs typeface="Arial"/>
              </a:rPr>
              <a:t>Fonte</a:t>
            </a:r>
            <a:r>
              <a:rPr sz="1400" dirty="0">
                <a:solidFill>
                  <a:srgbClr val="555555"/>
                </a:solidFill>
                <a:latin typeface="Arial"/>
                <a:ea typeface="Arial"/>
                <a:cs typeface="Arial"/>
              </a:rPr>
              <a:t>: </a:t>
            </a:r>
            <a:r>
              <a:rPr sz="1400" dirty="0" err="1">
                <a:solidFill>
                  <a:srgbClr val="555555"/>
                </a:solidFill>
                <a:latin typeface="Arial"/>
                <a:ea typeface="Arial"/>
                <a:cs typeface="Arial"/>
              </a:rPr>
              <a:t>Istat</a:t>
            </a:r>
            <a:r>
              <a:rPr sz="1400" dirty="0">
                <a:solidFill>
                  <a:srgbClr val="555555"/>
                </a:solidFill>
                <a:latin typeface="Arial"/>
                <a:ea typeface="Arial"/>
                <a:cs typeface="Arial"/>
              </a:rPr>
              <a:t>, BES 2026, </a:t>
            </a:r>
            <a:r>
              <a:rPr sz="1400" dirty="0" err="1">
                <a:solidFill>
                  <a:srgbClr val="555555"/>
                </a:solidFill>
                <a:latin typeface="Arial"/>
                <a:ea typeface="Arial"/>
                <a:cs typeface="Arial"/>
              </a:rPr>
              <a:t>Qualità</a:t>
            </a:r>
            <a:r>
              <a:rPr sz="1400" dirty="0">
                <a:solidFill>
                  <a:srgbClr val="555555"/>
                </a:solidFill>
                <a:latin typeface="Arial"/>
                <a:ea typeface="Arial"/>
                <a:cs typeface="Arial"/>
              </a:rPr>
              <a:t> </a:t>
            </a:r>
            <a:r>
              <a:rPr sz="1400" dirty="0" err="1">
                <a:solidFill>
                  <a:srgbClr val="555555"/>
                </a:solidFill>
                <a:latin typeface="Arial"/>
                <a:ea typeface="Arial"/>
                <a:cs typeface="Arial"/>
              </a:rPr>
              <a:t>dei</a:t>
            </a:r>
            <a:r>
              <a:rPr sz="1400" dirty="0">
                <a:solidFill>
                  <a:srgbClr val="555555"/>
                </a:solidFill>
                <a:latin typeface="Arial"/>
                <a:ea typeface="Arial"/>
                <a:cs typeface="Arial"/>
              </a:rPr>
              <a:t> </a:t>
            </a:r>
            <a:r>
              <a:rPr sz="1400" dirty="0" err="1">
                <a:solidFill>
                  <a:srgbClr val="555555"/>
                </a:solidFill>
                <a:latin typeface="Arial"/>
                <a:ea typeface="Arial"/>
                <a:cs typeface="Arial"/>
              </a:rPr>
              <a:t>servizi</a:t>
            </a:r>
            <a:r>
              <a:rPr sz="1400" dirty="0">
                <a:solidFill>
                  <a:srgbClr val="555555"/>
                </a:solidFill>
                <a:latin typeface="Arial"/>
                <a:ea typeface="Arial"/>
                <a:cs typeface="Arial"/>
              </a:rPr>
              <a:t>, p. 202.</a:t>
            </a:r>
            <a:br>
              <a:rPr sz="1400" dirty="0">
                <a:solidFill>
                  <a:srgbClr val="555555"/>
                </a:solidFill>
                <a:latin typeface="Arial"/>
                <a:ea typeface="Arial"/>
                <a:cs typeface="Arial"/>
              </a:rPr>
            </a:br>
            <a:r>
              <a:rPr sz="1400" dirty="0" err="1">
                <a:solidFill>
                  <a:srgbClr val="555555"/>
                </a:solidFill>
                <a:latin typeface="Arial"/>
                <a:ea typeface="Arial"/>
                <a:cs typeface="Arial"/>
              </a:rPr>
              <a:t>Persone</a:t>
            </a:r>
            <a:r>
              <a:rPr sz="1400" dirty="0">
                <a:solidFill>
                  <a:srgbClr val="555555"/>
                </a:solidFill>
                <a:latin typeface="Arial"/>
                <a:ea typeface="Arial"/>
                <a:cs typeface="Arial"/>
              </a:rPr>
              <a:t> di 65 </a:t>
            </a:r>
            <a:r>
              <a:rPr sz="1400" dirty="0" err="1">
                <a:solidFill>
                  <a:srgbClr val="555555"/>
                </a:solidFill>
                <a:latin typeface="Arial"/>
                <a:ea typeface="Arial"/>
                <a:cs typeface="Arial"/>
              </a:rPr>
              <a:t>anni</a:t>
            </a:r>
            <a:r>
              <a:rPr sz="1400" dirty="0">
                <a:solidFill>
                  <a:srgbClr val="555555"/>
                </a:solidFill>
                <a:latin typeface="Arial"/>
                <a:ea typeface="Arial"/>
                <a:cs typeface="Arial"/>
              </a:rPr>
              <a:t> e </a:t>
            </a:r>
            <a:r>
              <a:rPr sz="1400" dirty="0" err="1">
                <a:solidFill>
                  <a:srgbClr val="555555"/>
                </a:solidFill>
                <a:latin typeface="Arial"/>
                <a:ea typeface="Arial"/>
                <a:cs typeface="Arial"/>
              </a:rPr>
              <a:t>più</a:t>
            </a:r>
            <a:r>
              <a:rPr sz="1400" dirty="0">
                <a:solidFill>
                  <a:srgbClr val="555555"/>
                </a:solidFill>
                <a:latin typeface="Arial"/>
                <a:ea typeface="Arial"/>
                <a:cs typeface="Arial"/>
              </a:rPr>
              <a:t>, anno 2025. </a:t>
            </a:r>
            <a:r>
              <a:rPr sz="1400" dirty="0" err="1">
                <a:solidFill>
                  <a:srgbClr val="555555"/>
                </a:solidFill>
                <a:latin typeface="Arial"/>
                <a:ea typeface="Arial"/>
                <a:cs typeface="Arial"/>
              </a:rPr>
              <a:t>Valori</a:t>
            </a:r>
            <a:r>
              <a:rPr sz="1400" dirty="0">
                <a:solidFill>
                  <a:srgbClr val="555555"/>
                </a:solidFill>
                <a:latin typeface="Arial"/>
                <a:ea typeface="Arial"/>
                <a:cs typeface="Arial"/>
              </a:rPr>
              <a:t> </a:t>
            </a:r>
            <a:r>
              <a:rPr sz="1400" dirty="0" err="1">
                <a:solidFill>
                  <a:srgbClr val="555555"/>
                </a:solidFill>
                <a:latin typeface="Arial"/>
                <a:ea typeface="Arial"/>
                <a:cs typeface="Arial"/>
              </a:rPr>
              <a:t>percentuali</a:t>
            </a:r>
            <a:r>
              <a:rPr sz="1400" dirty="0">
                <a:solidFill>
                  <a:srgbClr val="555555"/>
                </a:solidFill>
                <a:latin typeface="Arial"/>
                <a:ea typeface="Arial"/>
                <a:cs typeface="Arial"/>
              </a:rPr>
              <a:t>.</a:t>
            </a:r>
          </a:p>
        </p:txBody>
      </p:sp>
      <p:pic>
        <p:nvPicPr>
          <p:cNvPr id="4" name="Immagine 3">
            <a:extLst>
              <a:ext uri="{FF2B5EF4-FFF2-40B4-BE49-F238E27FC236}">
                <a16:creationId xmlns:a16="http://schemas.microsoft.com/office/drawing/2014/main" id="{6E63F3CE-6BF3-48B6-B124-B3AD0E978546}"/>
              </a:ext>
            </a:extLst>
          </p:cNvPr>
          <p:cNvPicPr>
            <a:picLocks noChangeAspect="1"/>
          </p:cNvPicPr>
          <p:nvPr/>
        </p:nvPicPr>
        <p:blipFill>
          <a:blip r:embed="rId3"/>
          <a:stretch/>
        </p:blipFill>
        <p:spPr>
          <a:xfrm>
            <a:off x="5892" y="6267450"/>
            <a:ext cx="9132216" cy="590550"/>
          </a:xfrm>
          <a:prstGeom prst="rect">
            <a:avLst/>
          </a:prstGeom>
        </p:spPr>
      </p:pic>
      <p:graphicFrame>
        <p:nvGraphicFramePr>
          <p:cNvPr id="5" name="Tabella 4">
            <a:extLst>
              <a:ext uri="{FF2B5EF4-FFF2-40B4-BE49-F238E27FC236}">
                <a16:creationId xmlns:a16="http://schemas.microsoft.com/office/drawing/2014/main" id="{EA59E5A7-897B-4C0B-B326-ED09E56E7E0F}"/>
              </a:ext>
            </a:extLst>
          </p:cNvPr>
          <p:cNvGraphicFramePr/>
          <p:nvPr/>
        </p:nvGraphicFramePr>
        <p:xfrm>
          <a:off x="457200" y="1476375"/>
          <a:ext cx="8229600" cy="2857500"/>
        </p:xfrm>
        <a:graphic>
          <a:graphicData uri="http://schemas.openxmlformats.org/drawingml/2006/table">
            <a:tbl>
              <a:tblPr/>
              <a:tblGrid>
                <a:gridCol w="4705350">
                  <a:extLst>
                    <a:ext uri="{9D8B030D-6E8A-4147-A177-3AD203B41FA5}">
                      <a16:colId xmlns:a16="http://schemas.microsoft.com/office/drawing/2014/main" val="20000"/>
                    </a:ext>
                  </a:extLst>
                </a:gridCol>
                <a:gridCol w="161925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tblGrid>
              <a:tr h="952500">
                <a:tc>
                  <a:txBody>
                    <a:bodyPr/>
                    <a:lstStyle/>
                    <a:p>
                      <a:pPr algn="l"/>
                      <a:r>
                        <a:rPr sz="1800" b="1">
                          <a:solidFill>
                            <a:srgbClr val="FFFFFF"/>
                          </a:solidFill>
                          <a:latin typeface="Arial"/>
                          <a:ea typeface="Arial"/>
                          <a:cs typeface="Arial"/>
                        </a:rPr>
                        <a:t>Rinuncia alle prestazioni</a:t>
                      </a:r>
                    </a:p>
                    <a:p>
                      <a:pPr algn="l"/>
                      <a:r>
                        <a:rPr sz="1800" b="1">
                          <a:solidFill>
                            <a:srgbClr val="FFFFFF"/>
                          </a:solidFill>
                          <a:latin typeface="Arial"/>
                          <a:ea typeface="Arial"/>
                          <a:cs typeface="Arial"/>
                        </a:rPr>
                        <a:t>65 anni e più, 2025</a:t>
                      </a:r>
                    </a:p>
                  </a:txBody>
                  <a:tcPr anchor="ctr">
                    <a:lnL w="9525">
                      <a:solidFill>
                        <a:srgbClr val="D9D9D9"/>
                      </a:solidFill>
                      <a:prstDash val="soli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tc>
                  <a:txBody>
                    <a:bodyPr/>
                    <a:lstStyle/>
                    <a:p>
                      <a:pPr algn="ctr"/>
                      <a:r>
                        <a:rPr sz="1800" b="1">
                          <a:solidFill>
                            <a:srgbClr val="FFFFFF"/>
                          </a:solidFill>
                          <a:latin typeface="Arial"/>
                          <a:ea typeface="Arial"/>
                          <a:cs typeface="Arial"/>
                        </a:rPr>
                        <a:t>Italia</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tc>
                  <a:txBody>
                    <a:bodyPr/>
                    <a:lstStyle/>
                    <a:p>
                      <a:pPr algn="ctr"/>
                      <a:r>
                        <a:rPr sz="1800" b="1">
                          <a:solidFill>
                            <a:srgbClr val="FFFFFF"/>
                          </a:solidFill>
                          <a:latin typeface="Arial"/>
                          <a:ea typeface="Arial"/>
                          <a:cs typeface="Arial"/>
                        </a:rPr>
                        <a:t>Mezzogiorno</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a:solidFill>
                        <a:srgbClr val="D9D9D9"/>
                      </a:solidFill>
                      <a:prstDash val="solid"/>
                    </a:lnT>
                    <a:lnB w="9525">
                      <a:solidFill>
                        <a:srgbClr val="D9D9D9"/>
                      </a:solidFill>
                      <a:prstDash val="solid"/>
                    </a:lnB>
                    <a:solidFill>
                      <a:srgbClr val="005F99"/>
                    </a:solidFill>
                  </a:tcPr>
                </a:tc>
                <a:extLst>
                  <a:ext uri="{0D108BD9-81ED-4DB2-BD59-A6C34878D82A}">
                    <a16:rowId xmlns:a16="http://schemas.microsoft.com/office/drawing/2014/main" val="10000"/>
                  </a:ext>
                </a:extLst>
              </a:tr>
              <a:tr h="952500">
                <a:tc>
                  <a:txBody>
                    <a:bodyPr/>
                    <a:lstStyle/>
                    <a:p>
                      <a:pPr algn="l"/>
                      <a:r>
                        <a:rPr sz="1900" b="0">
                          <a:solidFill>
                            <a:srgbClr val="111111"/>
                          </a:solidFill>
                          <a:latin typeface="Arial"/>
                          <a:ea typeface="Arial"/>
                          <a:cs typeface="Arial"/>
                        </a:rPr>
                        <a:t>Istruzione terziaria</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0F5F9"/>
                    </a:solidFill>
                  </a:tcPr>
                </a:tc>
                <a:tc>
                  <a:txBody>
                    <a:bodyPr/>
                    <a:lstStyle/>
                    <a:p>
                      <a:pPr algn="ctr"/>
                      <a:r>
                        <a:rPr sz="1900" b="1">
                          <a:solidFill>
                            <a:srgbClr val="111111"/>
                          </a:solidFill>
                          <a:latin typeface="Arial"/>
                          <a:ea typeface="Arial"/>
                          <a:cs typeface="Arial"/>
                        </a:rPr>
                        <a:t>9,0%</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0F5F9"/>
                    </a:solidFill>
                  </a:tcPr>
                </a:tc>
                <a:tc>
                  <a:txBody>
                    <a:bodyPr/>
                    <a:lstStyle/>
                    <a:p>
                      <a:pPr algn="ctr"/>
                      <a:r>
                        <a:rPr sz="1900" b="1">
                          <a:solidFill>
                            <a:srgbClr val="111111"/>
                          </a:solidFill>
                          <a:latin typeface="Arial"/>
                          <a:ea typeface="Arial"/>
                          <a:cs typeface="Arial"/>
                        </a:rPr>
                        <a:t>8,7%</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0F5F9"/>
                    </a:solidFill>
                  </a:tcPr>
                </a:tc>
                <a:extLst>
                  <a:ext uri="{0D108BD9-81ED-4DB2-BD59-A6C34878D82A}">
                    <a16:rowId xmlns:a16="http://schemas.microsoft.com/office/drawing/2014/main" val="10001"/>
                  </a:ext>
                </a:extLst>
              </a:tr>
              <a:tr h="952500">
                <a:tc>
                  <a:txBody>
                    <a:bodyPr/>
                    <a:lstStyle/>
                    <a:p>
                      <a:pPr algn="l"/>
                      <a:r>
                        <a:rPr sz="1900" b="0">
                          <a:solidFill>
                            <a:srgbClr val="111111"/>
                          </a:solidFill>
                          <a:latin typeface="Arial"/>
                          <a:ea typeface="Arial"/>
                          <a:cs typeface="Arial"/>
                        </a:rPr>
                        <a:t>Al massimo secondaria inferiore</a:t>
                      </a:r>
                    </a:p>
                  </a:txBody>
                  <a:tcPr anchor="ctr">
                    <a:lnL w="9525">
                      <a:solidFill>
                        <a:srgbClr val="D9D9D9"/>
                      </a:solidFill>
                      <a:prstDash val="soli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900" b="1">
                          <a:solidFill>
                            <a:srgbClr val="111111"/>
                          </a:solidFill>
                          <a:latin typeface="Arial"/>
                          <a:ea typeface="Arial"/>
                          <a:cs typeface="Arial"/>
                        </a:rPr>
                        <a:t>11,6%</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tc>
                  <a:txBody>
                    <a:bodyPr/>
                    <a:lstStyle/>
                    <a:p>
                      <a:pPr algn="ctr"/>
                      <a:r>
                        <a:rPr sz="1900" b="1">
                          <a:solidFill>
                            <a:srgbClr val="111111"/>
                          </a:solidFill>
                          <a:latin typeface="Arial"/>
                          <a:ea typeface="Arial"/>
                          <a:cs typeface="Arial"/>
                        </a:rPr>
                        <a:t>14,1%</a:t>
                      </a:r>
                    </a:p>
                  </a:txBody>
                  <a:tcPr anchor="ctr">
                    <a:lnL w="9525" cap="flat" cmpd="sng" algn="ctr">
                      <a:solidFill>
                        <a:srgbClr val="D9D9D9"/>
                      </a:solidFill>
                      <a:prstDash val="solid"/>
                      <a:round/>
                      <a:headEnd type="none" w="med" len="med"/>
                      <a:tailEnd type="none" w="med" len="med"/>
                    </a:lnL>
                    <a:lnR w="9525">
                      <a:solidFill>
                        <a:srgbClr val="D9D9D9"/>
                      </a:solidFill>
                      <a:prstDash val="solid"/>
                    </a:lnR>
                    <a:lnT w="9525" cap="flat" cmpd="sng" algn="ctr">
                      <a:solidFill>
                        <a:srgbClr val="D9D9D9"/>
                      </a:solidFill>
                      <a:prstDash val="solid"/>
                      <a:round/>
                      <a:headEnd type="none" w="med" len="med"/>
                      <a:tailEnd type="none" w="med" len="med"/>
                    </a:lnT>
                    <a:lnB w="9525">
                      <a:solidFill>
                        <a:srgbClr val="D9D9D9"/>
                      </a:solidFill>
                      <a:prstDash val="solid"/>
                    </a:lnB>
                    <a:solidFill>
                      <a:srgbClr val="FFFFFF"/>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875539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F9AB03C9-ABFE-40BC-A960-84CDC7330C12}"/>
              </a:ext>
            </a:extLst>
          </p:cNvPr>
          <p:cNvSpPr>
            <a:spLocks noGrp="1"/>
          </p:cNvSpPr>
          <p:nvPr/>
        </p:nvSpPr>
        <p:spPr>
          <a:xfrm>
            <a:off x="484632" y="361950"/>
            <a:ext cx="8229600" cy="781050"/>
          </a:xfrm>
          <a:prstGeom prst="rect">
            <a:avLst/>
          </a:prstGeom>
          <a:noFill/>
          <a:ln w="0">
            <a:noFill/>
            <a:prstDash val="solid"/>
          </a:ln>
        </p:spPr>
        <p:txBody>
          <a:bodyPr lIns="0" tIns="0" rIns="0" bIns="0" anchor="t"/>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2400" b="1" dirty="0" err="1">
                <a:solidFill>
                  <a:srgbClr val="005F99"/>
                </a:solidFill>
                <a:latin typeface="Arial"/>
                <a:ea typeface="Arial"/>
                <a:cs typeface="Arial"/>
              </a:rPr>
              <a:t>Presa</a:t>
            </a:r>
            <a:r>
              <a:rPr sz="2400" b="1" dirty="0">
                <a:solidFill>
                  <a:srgbClr val="005F99"/>
                </a:solidFill>
                <a:latin typeface="Arial"/>
                <a:ea typeface="Arial"/>
                <a:cs typeface="Arial"/>
              </a:rPr>
              <a:t> in </a:t>
            </a:r>
            <a:r>
              <a:rPr sz="2400" b="1" dirty="0" err="1">
                <a:solidFill>
                  <a:srgbClr val="005F99"/>
                </a:solidFill>
                <a:latin typeface="Arial"/>
                <a:ea typeface="Arial"/>
                <a:cs typeface="Arial"/>
              </a:rPr>
              <a:t>carico</a:t>
            </a:r>
            <a:r>
              <a:rPr sz="2400" b="1" dirty="0">
                <a:solidFill>
                  <a:srgbClr val="005F99"/>
                </a:solidFill>
                <a:latin typeface="Arial"/>
                <a:ea typeface="Arial"/>
                <a:cs typeface="Arial"/>
              </a:rPr>
              <a:t> e </a:t>
            </a:r>
            <a:r>
              <a:rPr sz="2400" b="1" dirty="0" err="1">
                <a:solidFill>
                  <a:srgbClr val="005F99"/>
                </a:solidFill>
                <a:latin typeface="Arial"/>
                <a:ea typeface="Arial"/>
                <a:cs typeface="Arial"/>
              </a:rPr>
              <a:t>integrazione</a:t>
            </a:r>
            <a:r>
              <a:rPr sz="2400" b="1" dirty="0">
                <a:solidFill>
                  <a:srgbClr val="005F99"/>
                </a:solidFill>
                <a:latin typeface="Arial"/>
                <a:ea typeface="Arial"/>
                <a:cs typeface="Arial"/>
              </a:rPr>
              <a:t> </a:t>
            </a:r>
            <a:r>
              <a:rPr sz="2400" b="1" dirty="0" err="1">
                <a:solidFill>
                  <a:srgbClr val="005F99"/>
                </a:solidFill>
                <a:latin typeface="Arial"/>
                <a:ea typeface="Arial"/>
                <a:cs typeface="Arial"/>
              </a:rPr>
              <a:t>delle</a:t>
            </a:r>
            <a:r>
              <a:rPr sz="2400" b="1" dirty="0">
                <a:solidFill>
                  <a:srgbClr val="005F99"/>
                </a:solidFill>
                <a:latin typeface="Arial"/>
                <a:ea typeface="Arial"/>
                <a:cs typeface="Arial"/>
              </a:rPr>
              <a:t> cure</a:t>
            </a:r>
          </a:p>
        </p:txBody>
      </p:sp>
      <p:sp>
        <p:nvSpPr>
          <p:cNvPr id="3" name="Testo">
            <a:extLst>
              <a:ext uri="{FF2B5EF4-FFF2-40B4-BE49-F238E27FC236}">
                <a16:creationId xmlns:a16="http://schemas.microsoft.com/office/drawing/2014/main" id="{95236B93-5C84-4856-829E-3015B0C8129C}"/>
              </a:ext>
            </a:extLst>
          </p:cNvPr>
          <p:cNvSpPr>
            <a:spLocks noGrp="1"/>
          </p:cNvSpPr>
          <p:nvPr/>
        </p:nvSpPr>
        <p:spPr>
          <a:xfrm>
            <a:off x="457200" y="1143000"/>
            <a:ext cx="8229600" cy="4505325"/>
          </a:xfrm>
          <a:prstGeom prst="rect">
            <a:avLst/>
          </a:prstGeom>
          <a:noFill/>
          <a:ln w="0">
            <a:noFill/>
            <a:prstDash val="solid"/>
          </a:ln>
        </p:spPr>
        <p:txBody>
          <a:bodyPr lIns="0" tIns="0" rIns="0" bIns="0" anchor="t">
            <a:noAutofit/>
          </a:bodyPr>
          <a:lstStyle>
            <a:defPPr>
              <a:defRPr sz="2400">
                <a:solidFill>
                  <a:srgbClr val="111111"/>
                </a:solidFill>
                <a:latin typeface="Arial"/>
                <a:ea typeface="Arial"/>
                <a:cs typeface="Arial"/>
              </a:defRPr>
            </a:defPPr>
            <a:lvl1pPr>
              <a:defRPr sz="2400">
                <a:solidFill>
                  <a:srgbClr val="111111"/>
                </a:solidFill>
                <a:latin typeface="Arial"/>
                <a:ea typeface="Arial"/>
                <a:cs typeface="Arial"/>
              </a:defRPr>
            </a:lvl1pPr>
            <a:lvl2pPr>
              <a:defRPr sz="2400">
                <a:solidFill>
                  <a:srgbClr val="111111"/>
                </a:solidFill>
                <a:latin typeface="Arial"/>
                <a:ea typeface="Arial"/>
                <a:cs typeface="Arial"/>
              </a:defRPr>
            </a:lvl2pPr>
            <a:lvl3pPr>
              <a:defRPr sz="2400">
                <a:solidFill>
                  <a:srgbClr val="111111"/>
                </a:solidFill>
                <a:latin typeface="Arial"/>
                <a:ea typeface="Arial"/>
                <a:cs typeface="Arial"/>
              </a:defRPr>
            </a:lvl3pPr>
            <a:lvl4pPr>
              <a:defRPr sz="2400">
                <a:solidFill>
                  <a:srgbClr val="111111"/>
                </a:solidFill>
                <a:latin typeface="Arial"/>
                <a:ea typeface="Arial"/>
                <a:cs typeface="Arial"/>
              </a:defRPr>
            </a:lvl4pPr>
            <a:lvl5pPr>
              <a:defRPr sz="2400">
                <a:solidFill>
                  <a:srgbClr val="111111"/>
                </a:solidFill>
                <a:latin typeface="Arial"/>
                <a:ea typeface="Arial"/>
                <a:cs typeface="Arial"/>
              </a:defRPr>
            </a:lvl5pPr>
            <a:lvl6pPr>
              <a:defRPr sz="2400">
                <a:solidFill>
                  <a:srgbClr val="111111"/>
                </a:solidFill>
                <a:latin typeface="Arial"/>
                <a:ea typeface="Arial"/>
                <a:cs typeface="Arial"/>
              </a:defRPr>
            </a:lvl6pPr>
            <a:lvl7pPr>
              <a:defRPr sz="2400">
                <a:solidFill>
                  <a:srgbClr val="111111"/>
                </a:solidFill>
                <a:latin typeface="Arial"/>
                <a:ea typeface="Arial"/>
                <a:cs typeface="Arial"/>
              </a:defRPr>
            </a:lvl7pPr>
            <a:lvl8pPr>
              <a:defRPr sz="2400">
                <a:solidFill>
                  <a:srgbClr val="111111"/>
                </a:solidFill>
                <a:latin typeface="Arial"/>
                <a:ea typeface="Arial"/>
                <a:cs typeface="Arial"/>
              </a:defRPr>
            </a:lvl8pPr>
            <a:lvl9pPr>
              <a:defRPr sz="2400">
                <a:solidFill>
                  <a:srgbClr val="111111"/>
                </a:solidFill>
                <a:latin typeface="Arial"/>
                <a:ea typeface="Arial"/>
                <a:cs typeface="Arial"/>
              </a:defRPr>
            </a:lvl9pPr>
          </a:lstStyle>
          <a:p>
            <a:pPr>
              <a:spcAft>
                <a:spcPts val="18"/>
              </a:spcAft>
              <a:defRPr sz="2400">
                <a:solidFill>
                  <a:srgbClr val="111111"/>
                </a:solidFill>
                <a:latin typeface="Arial"/>
                <a:ea typeface="Arial"/>
                <a:cs typeface="Arial"/>
              </a:defRPr>
            </a:pPr>
            <a:r>
              <a:rPr lang="it-IT" sz="2000" b="1" dirty="0" smtClean="0">
                <a:solidFill>
                  <a:srgbClr val="111111"/>
                </a:solidFill>
              </a:rPr>
              <a:t>1) </a:t>
            </a:r>
            <a:r>
              <a:rPr sz="2000" b="1" dirty="0" err="1" smtClean="0">
                <a:solidFill>
                  <a:srgbClr val="111111"/>
                </a:solidFill>
              </a:rPr>
              <a:t>Sanità</a:t>
            </a:r>
            <a:r>
              <a:rPr sz="2000" b="1" dirty="0" smtClean="0">
                <a:solidFill>
                  <a:srgbClr val="111111"/>
                </a:solidFill>
              </a:rPr>
              <a:t> </a:t>
            </a:r>
            <a:r>
              <a:rPr sz="2000" b="1" dirty="0">
                <a:solidFill>
                  <a:srgbClr val="111111"/>
                </a:solidFill>
              </a:rPr>
              <a:t>di </a:t>
            </a:r>
            <a:r>
              <a:rPr sz="2000" b="1" dirty="0" err="1">
                <a:solidFill>
                  <a:srgbClr val="111111"/>
                </a:solidFill>
              </a:rPr>
              <a:t>iniziativa</a:t>
            </a:r>
            <a:r>
              <a:rPr sz="2000" b="1" dirty="0">
                <a:solidFill>
                  <a:srgbClr val="111111"/>
                </a:solidFill>
              </a:rPr>
              <a:t>. </a:t>
            </a:r>
            <a:r>
              <a:rPr sz="2000" dirty="0" err="1">
                <a:solidFill>
                  <a:srgbClr val="111111"/>
                </a:solidFill>
              </a:rPr>
              <a:t>Individuare</a:t>
            </a:r>
            <a:r>
              <a:rPr sz="2000" dirty="0">
                <a:solidFill>
                  <a:srgbClr val="111111"/>
                </a:solidFill>
              </a:rPr>
              <a:t> </a:t>
            </a:r>
            <a:r>
              <a:rPr sz="2000" dirty="0" err="1">
                <a:solidFill>
                  <a:srgbClr val="111111"/>
                </a:solidFill>
              </a:rPr>
              <a:t>precocemente</a:t>
            </a:r>
            <a:r>
              <a:rPr sz="2000" dirty="0">
                <a:solidFill>
                  <a:srgbClr val="111111"/>
                </a:solidFill>
              </a:rPr>
              <a:t> </a:t>
            </a:r>
            <a:r>
              <a:rPr sz="2000" dirty="0" err="1">
                <a:solidFill>
                  <a:srgbClr val="111111"/>
                </a:solidFill>
              </a:rPr>
              <a:t>i</a:t>
            </a:r>
            <a:r>
              <a:rPr sz="2000" dirty="0">
                <a:solidFill>
                  <a:srgbClr val="111111"/>
                </a:solidFill>
              </a:rPr>
              <a:t> </a:t>
            </a:r>
            <a:r>
              <a:rPr sz="2000" dirty="0" err="1">
                <a:solidFill>
                  <a:srgbClr val="111111"/>
                </a:solidFill>
              </a:rPr>
              <a:t>bisogni</a:t>
            </a:r>
            <a:r>
              <a:rPr sz="2000" dirty="0">
                <a:solidFill>
                  <a:srgbClr val="111111"/>
                </a:solidFill>
              </a:rPr>
              <a:t> e </a:t>
            </a:r>
            <a:r>
              <a:rPr sz="2000" dirty="0" err="1">
                <a:solidFill>
                  <a:srgbClr val="111111"/>
                </a:solidFill>
              </a:rPr>
              <a:t>accompagnare</a:t>
            </a:r>
            <a:r>
              <a:rPr sz="2000" dirty="0">
                <a:solidFill>
                  <a:srgbClr val="111111"/>
                </a:solidFill>
              </a:rPr>
              <a:t> le </a:t>
            </a:r>
            <a:r>
              <a:rPr sz="2000" dirty="0" err="1">
                <a:solidFill>
                  <a:srgbClr val="111111"/>
                </a:solidFill>
              </a:rPr>
              <a:t>persone</a:t>
            </a:r>
            <a:r>
              <a:rPr sz="2000" dirty="0">
                <a:solidFill>
                  <a:srgbClr val="111111"/>
                </a:solidFill>
              </a:rPr>
              <a:t> </a:t>
            </a:r>
            <a:r>
              <a:rPr sz="2000" dirty="0" err="1">
                <a:solidFill>
                  <a:srgbClr val="111111"/>
                </a:solidFill>
              </a:rPr>
              <a:t>nel</a:t>
            </a:r>
            <a:r>
              <a:rPr sz="2000" dirty="0">
                <a:solidFill>
                  <a:srgbClr val="111111"/>
                </a:solidFill>
              </a:rPr>
              <a:t> tempo, </a:t>
            </a:r>
            <a:r>
              <a:rPr sz="2000" dirty="0" err="1">
                <a:solidFill>
                  <a:srgbClr val="111111"/>
                </a:solidFill>
              </a:rPr>
              <a:t>compresi</a:t>
            </a:r>
            <a:r>
              <a:rPr sz="2000" dirty="0">
                <a:solidFill>
                  <a:srgbClr val="111111"/>
                </a:solidFill>
              </a:rPr>
              <a:t> </a:t>
            </a:r>
            <a:r>
              <a:rPr sz="2000" dirty="0" err="1">
                <a:solidFill>
                  <a:srgbClr val="111111"/>
                </a:solidFill>
              </a:rPr>
              <a:t>i</a:t>
            </a:r>
            <a:r>
              <a:rPr sz="2000" dirty="0">
                <a:solidFill>
                  <a:srgbClr val="111111"/>
                </a:solidFill>
              </a:rPr>
              <a:t> </a:t>
            </a:r>
            <a:r>
              <a:rPr sz="2000" dirty="0" err="1">
                <a:solidFill>
                  <a:srgbClr val="111111"/>
                </a:solidFill>
              </a:rPr>
              <a:t>pazienti</a:t>
            </a:r>
            <a:r>
              <a:rPr sz="2000" dirty="0">
                <a:solidFill>
                  <a:srgbClr val="111111"/>
                </a:solidFill>
              </a:rPr>
              <a:t> </a:t>
            </a:r>
            <a:r>
              <a:rPr sz="2000" dirty="0" err="1">
                <a:solidFill>
                  <a:srgbClr val="111111"/>
                </a:solidFill>
              </a:rPr>
              <a:t>che</a:t>
            </a:r>
            <a:r>
              <a:rPr sz="2000" dirty="0">
                <a:solidFill>
                  <a:srgbClr val="111111"/>
                </a:solidFill>
              </a:rPr>
              <a:t> </a:t>
            </a:r>
            <a:r>
              <a:rPr sz="2000" dirty="0" err="1">
                <a:solidFill>
                  <a:srgbClr val="111111"/>
                </a:solidFill>
              </a:rPr>
              <a:t>esprimono</a:t>
            </a:r>
            <a:r>
              <a:rPr sz="2000" dirty="0">
                <a:solidFill>
                  <a:srgbClr val="111111"/>
                </a:solidFill>
              </a:rPr>
              <a:t> </a:t>
            </a:r>
            <a:r>
              <a:rPr sz="2000" dirty="0" err="1">
                <a:solidFill>
                  <a:srgbClr val="111111"/>
                </a:solidFill>
              </a:rPr>
              <a:t>meno</a:t>
            </a:r>
            <a:r>
              <a:rPr sz="2000" dirty="0">
                <a:solidFill>
                  <a:srgbClr val="111111"/>
                </a:solidFill>
              </a:rPr>
              <a:t> </a:t>
            </a:r>
            <a:r>
              <a:rPr sz="2000" dirty="0" err="1">
                <a:solidFill>
                  <a:srgbClr val="111111"/>
                </a:solidFill>
              </a:rPr>
              <a:t>domanda</a:t>
            </a:r>
            <a:r>
              <a:rPr sz="2000" dirty="0" smtClean="0">
                <a:solidFill>
                  <a:srgbClr val="111111"/>
                </a:solidFill>
              </a:rPr>
              <a:t>.</a:t>
            </a:r>
            <a:endParaRPr lang="it-IT" sz="2000" dirty="0" smtClean="0">
              <a:solidFill>
                <a:srgbClr val="111111"/>
              </a:solidFill>
            </a:endParaRPr>
          </a:p>
          <a:p>
            <a:pPr>
              <a:spcAft>
                <a:spcPts val="18"/>
              </a:spcAft>
              <a:defRPr sz="2400">
                <a:solidFill>
                  <a:srgbClr val="111111"/>
                </a:solidFill>
                <a:latin typeface="Arial"/>
                <a:ea typeface="Arial"/>
                <a:cs typeface="Arial"/>
              </a:defRPr>
            </a:pPr>
            <a:endParaRPr sz="2000" dirty="0">
              <a:solidFill>
                <a:srgbClr val="111111"/>
              </a:solidFill>
            </a:endParaRPr>
          </a:p>
          <a:p>
            <a:pPr>
              <a:spcAft>
                <a:spcPts val="18"/>
              </a:spcAft>
              <a:defRPr sz="2400">
                <a:solidFill>
                  <a:srgbClr val="111111"/>
                </a:solidFill>
                <a:latin typeface="Arial"/>
                <a:ea typeface="Arial"/>
                <a:cs typeface="Arial"/>
              </a:defRPr>
            </a:pPr>
            <a:r>
              <a:rPr lang="it-IT" sz="2000" b="1" dirty="0" smtClean="0">
                <a:solidFill>
                  <a:srgbClr val="111111"/>
                </a:solidFill>
              </a:rPr>
              <a:t>2) </a:t>
            </a:r>
            <a:r>
              <a:rPr sz="2000" b="1" dirty="0" smtClean="0">
                <a:solidFill>
                  <a:srgbClr val="111111"/>
                </a:solidFill>
              </a:rPr>
              <a:t>Un </a:t>
            </a:r>
            <a:r>
              <a:rPr sz="2000" b="1" dirty="0" err="1">
                <a:solidFill>
                  <a:srgbClr val="111111"/>
                </a:solidFill>
              </a:rPr>
              <a:t>percorso</a:t>
            </a:r>
            <a:r>
              <a:rPr sz="2000" b="1" dirty="0">
                <a:solidFill>
                  <a:srgbClr val="111111"/>
                </a:solidFill>
              </a:rPr>
              <a:t> </a:t>
            </a:r>
            <a:r>
              <a:rPr sz="2000" b="1" dirty="0" err="1">
                <a:solidFill>
                  <a:srgbClr val="111111"/>
                </a:solidFill>
              </a:rPr>
              <a:t>assistenziale</a:t>
            </a:r>
            <a:r>
              <a:rPr sz="2000" b="1" dirty="0">
                <a:solidFill>
                  <a:srgbClr val="111111"/>
                </a:solidFill>
              </a:rPr>
              <a:t> </a:t>
            </a:r>
            <a:r>
              <a:rPr sz="2000" b="1" dirty="0" err="1">
                <a:solidFill>
                  <a:srgbClr val="111111"/>
                </a:solidFill>
              </a:rPr>
              <a:t>unitario</a:t>
            </a:r>
            <a:r>
              <a:rPr sz="2000" b="1" dirty="0">
                <a:solidFill>
                  <a:srgbClr val="111111"/>
                </a:solidFill>
              </a:rPr>
              <a:t>. </a:t>
            </a:r>
            <a:r>
              <a:rPr sz="2000" dirty="0">
                <a:solidFill>
                  <a:srgbClr val="111111"/>
                </a:solidFill>
              </a:rPr>
              <a:t>Piano </a:t>
            </a:r>
            <a:r>
              <a:rPr sz="2000" dirty="0" err="1">
                <a:solidFill>
                  <a:srgbClr val="111111"/>
                </a:solidFill>
              </a:rPr>
              <a:t>individuale</a:t>
            </a:r>
            <a:r>
              <a:rPr sz="2000" dirty="0">
                <a:solidFill>
                  <a:srgbClr val="111111"/>
                </a:solidFill>
              </a:rPr>
              <a:t>, </a:t>
            </a:r>
            <a:r>
              <a:rPr sz="2000" dirty="0" err="1">
                <a:solidFill>
                  <a:srgbClr val="111111"/>
                </a:solidFill>
              </a:rPr>
              <a:t>interlocutori</a:t>
            </a:r>
            <a:r>
              <a:rPr sz="2000" dirty="0">
                <a:solidFill>
                  <a:srgbClr val="111111"/>
                </a:solidFill>
              </a:rPr>
              <a:t> </a:t>
            </a:r>
            <a:r>
              <a:rPr sz="2000" dirty="0" err="1" smtClean="0">
                <a:solidFill>
                  <a:srgbClr val="111111"/>
                </a:solidFill>
              </a:rPr>
              <a:t>stabili</a:t>
            </a:r>
            <a:r>
              <a:rPr sz="2000" dirty="0" smtClean="0">
                <a:solidFill>
                  <a:srgbClr val="111111"/>
                </a:solidFill>
              </a:rPr>
              <a:t> </a:t>
            </a:r>
            <a:r>
              <a:rPr sz="2000" dirty="0">
                <a:solidFill>
                  <a:srgbClr val="111111"/>
                </a:solidFill>
              </a:rPr>
              <a:t>e </a:t>
            </a:r>
            <a:r>
              <a:rPr sz="2000" dirty="0" err="1">
                <a:solidFill>
                  <a:srgbClr val="111111"/>
                </a:solidFill>
              </a:rPr>
              <a:t>prestazioni</a:t>
            </a:r>
            <a:r>
              <a:rPr sz="2000" dirty="0">
                <a:solidFill>
                  <a:srgbClr val="111111"/>
                </a:solidFill>
              </a:rPr>
              <a:t> </a:t>
            </a:r>
            <a:r>
              <a:rPr sz="2000" dirty="0" err="1">
                <a:solidFill>
                  <a:srgbClr val="111111"/>
                </a:solidFill>
              </a:rPr>
              <a:t>programmate</a:t>
            </a:r>
            <a:r>
              <a:rPr sz="2000" dirty="0">
                <a:solidFill>
                  <a:srgbClr val="111111"/>
                </a:solidFill>
              </a:rPr>
              <a:t> </a:t>
            </a:r>
            <a:r>
              <a:rPr sz="2000" dirty="0" err="1">
                <a:solidFill>
                  <a:srgbClr val="111111"/>
                </a:solidFill>
              </a:rPr>
              <a:t>riducono</a:t>
            </a:r>
            <a:r>
              <a:rPr sz="2000" dirty="0">
                <a:solidFill>
                  <a:srgbClr val="111111"/>
                </a:solidFill>
              </a:rPr>
              <a:t> </a:t>
            </a:r>
            <a:r>
              <a:rPr sz="2000" dirty="0" err="1">
                <a:solidFill>
                  <a:srgbClr val="111111"/>
                </a:solidFill>
              </a:rPr>
              <a:t>l’onere</a:t>
            </a:r>
            <a:r>
              <a:rPr sz="2000" dirty="0">
                <a:solidFill>
                  <a:srgbClr val="111111"/>
                </a:solidFill>
              </a:rPr>
              <a:t> </a:t>
            </a:r>
            <a:r>
              <a:rPr sz="2000" dirty="0" err="1">
                <a:solidFill>
                  <a:srgbClr val="111111"/>
                </a:solidFill>
              </a:rPr>
              <a:t>organizzativo</a:t>
            </a:r>
            <a:r>
              <a:rPr sz="2000" dirty="0">
                <a:solidFill>
                  <a:srgbClr val="111111"/>
                </a:solidFill>
              </a:rPr>
              <a:t> </a:t>
            </a:r>
            <a:r>
              <a:rPr sz="2000" dirty="0" err="1">
                <a:solidFill>
                  <a:srgbClr val="111111"/>
                </a:solidFill>
              </a:rPr>
              <a:t>delle</a:t>
            </a:r>
            <a:r>
              <a:rPr sz="2000" dirty="0">
                <a:solidFill>
                  <a:srgbClr val="111111"/>
                </a:solidFill>
              </a:rPr>
              <a:t> </a:t>
            </a:r>
            <a:r>
              <a:rPr sz="2000" dirty="0" err="1">
                <a:solidFill>
                  <a:srgbClr val="111111"/>
                </a:solidFill>
              </a:rPr>
              <a:t>famiglie</a:t>
            </a:r>
            <a:r>
              <a:rPr sz="2000" dirty="0" smtClean="0">
                <a:solidFill>
                  <a:srgbClr val="111111"/>
                </a:solidFill>
              </a:rPr>
              <a:t>.</a:t>
            </a:r>
            <a:endParaRPr lang="it-IT" sz="2000" dirty="0" smtClean="0">
              <a:solidFill>
                <a:srgbClr val="111111"/>
              </a:solidFill>
            </a:endParaRPr>
          </a:p>
          <a:p>
            <a:pPr>
              <a:spcAft>
                <a:spcPts val="18"/>
              </a:spcAft>
              <a:defRPr sz="2400">
                <a:solidFill>
                  <a:srgbClr val="111111"/>
                </a:solidFill>
                <a:latin typeface="Arial"/>
                <a:ea typeface="Arial"/>
                <a:cs typeface="Arial"/>
              </a:defRPr>
            </a:pPr>
            <a:endParaRPr sz="2000" dirty="0">
              <a:solidFill>
                <a:srgbClr val="111111"/>
              </a:solidFill>
            </a:endParaRPr>
          </a:p>
          <a:p>
            <a:pPr>
              <a:spcAft>
                <a:spcPts val="18"/>
              </a:spcAft>
              <a:defRPr sz="2400">
                <a:solidFill>
                  <a:srgbClr val="111111"/>
                </a:solidFill>
                <a:latin typeface="Arial"/>
                <a:ea typeface="Arial"/>
                <a:cs typeface="Arial"/>
              </a:defRPr>
            </a:pPr>
            <a:r>
              <a:rPr lang="it-IT" sz="2000" b="1" dirty="0" smtClean="0">
                <a:solidFill>
                  <a:srgbClr val="111111"/>
                </a:solidFill>
              </a:rPr>
              <a:t>3) </a:t>
            </a:r>
            <a:r>
              <a:rPr sz="2000" b="1" dirty="0" err="1" smtClean="0">
                <a:solidFill>
                  <a:srgbClr val="111111"/>
                </a:solidFill>
              </a:rPr>
              <a:t>Integrazione</a:t>
            </a:r>
            <a:r>
              <a:rPr sz="2000" b="1" dirty="0" smtClean="0">
                <a:solidFill>
                  <a:srgbClr val="111111"/>
                </a:solidFill>
              </a:rPr>
              <a:t> </a:t>
            </a:r>
            <a:r>
              <a:rPr sz="2000" b="1" dirty="0">
                <a:solidFill>
                  <a:srgbClr val="111111"/>
                </a:solidFill>
              </a:rPr>
              <a:t>sanitaria e </a:t>
            </a:r>
            <a:r>
              <a:rPr sz="2000" b="1" dirty="0" err="1" smtClean="0">
                <a:solidFill>
                  <a:srgbClr val="111111"/>
                </a:solidFill>
              </a:rPr>
              <a:t>sociale</a:t>
            </a:r>
            <a:r>
              <a:rPr lang="it-IT" sz="2000" b="1" dirty="0" smtClean="0">
                <a:solidFill>
                  <a:srgbClr val="111111"/>
                </a:solidFill>
              </a:rPr>
              <a:t> e nuova </a:t>
            </a:r>
            <a:r>
              <a:rPr lang="it-IT" sz="2000" b="1" dirty="0" err="1" smtClean="0">
                <a:solidFill>
                  <a:srgbClr val="111111"/>
                </a:solidFill>
              </a:rPr>
              <a:t>governance</a:t>
            </a:r>
            <a:endParaRPr lang="it-IT" sz="2000" b="1" dirty="0" smtClean="0">
              <a:solidFill>
                <a:srgbClr val="111111"/>
              </a:solidFill>
            </a:endParaRPr>
          </a:p>
          <a:p>
            <a:pPr marL="342900" indent="-342900">
              <a:spcAft>
                <a:spcPts val="18"/>
              </a:spcAft>
              <a:buFont typeface="Arial" panose="020B0604020202020204" pitchFamily="34" charset="0"/>
              <a:buChar char="•"/>
              <a:defRPr sz="2400">
                <a:solidFill>
                  <a:srgbClr val="111111"/>
                </a:solidFill>
                <a:latin typeface="Arial"/>
                <a:ea typeface="Arial"/>
                <a:cs typeface="Arial"/>
              </a:defRPr>
            </a:pPr>
            <a:r>
              <a:rPr sz="2000" dirty="0" smtClean="0">
                <a:solidFill>
                  <a:srgbClr val="111111"/>
                </a:solidFill>
              </a:rPr>
              <a:t>La </a:t>
            </a:r>
            <a:r>
              <a:rPr sz="2000" dirty="0">
                <a:solidFill>
                  <a:srgbClr val="111111"/>
                </a:solidFill>
              </a:rPr>
              <a:t>non </a:t>
            </a:r>
            <a:r>
              <a:rPr sz="2000" dirty="0" err="1">
                <a:solidFill>
                  <a:srgbClr val="111111"/>
                </a:solidFill>
              </a:rPr>
              <a:t>autosufficienza</a:t>
            </a:r>
            <a:r>
              <a:rPr sz="2000" dirty="0">
                <a:solidFill>
                  <a:srgbClr val="111111"/>
                </a:solidFill>
              </a:rPr>
              <a:t> </a:t>
            </a:r>
            <a:r>
              <a:rPr sz="2000" dirty="0" err="1">
                <a:solidFill>
                  <a:srgbClr val="111111"/>
                </a:solidFill>
              </a:rPr>
              <a:t>richiede</a:t>
            </a:r>
            <a:r>
              <a:rPr sz="2000" dirty="0">
                <a:solidFill>
                  <a:srgbClr val="111111"/>
                </a:solidFill>
              </a:rPr>
              <a:t> </a:t>
            </a:r>
            <a:r>
              <a:rPr sz="2000" dirty="0" err="1">
                <a:solidFill>
                  <a:srgbClr val="111111"/>
                </a:solidFill>
              </a:rPr>
              <a:t>coordinamento</a:t>
            </a:r>
            <a:r>
              <a:rPr sz="2000" dirty="0">
                <a:solidFill>
                  <a:srgbClr val="111111"/>
                </a:solidFill>
              </a:rPr>
              <a:t> </a:t>
            </a:r>
            <a:r>
              <a:rPr sz="2000" dirty="0" err="1">
                <a:solidFill>
                  <a:srgbClr val="111111"/>
                </a:solidFill>
              </a:rPr>
              <a:t>tra</a:t>
            </a:r>
            <a:r>
              <a:rPr sz="2000" dirty="0">
                <a:solidFill>
                  <a:srgbClr val="111111"/>
                </a:solidFill>
              </a:rPr>
              <a:t> SSN, </a:t>
            </a:r>
            <a:r>
              <a:rPr sz="2000" dirty="0" err="1">
                <a:solidFill>
                  <a:srgbClr val="111111"/>
                </a:solidFill>
              </a:rPr>
              <a:t>enti</a:t>
            </a:r>
            <a:r>
              <a:rPr sz="2000" dirty="0">
                <a:solidFill>
                  <a:srgbClr val="111111"/>
                </a:solidFill>
              </a:rPr>
              <a:t> </a:t>
            </a:r>
            <a:r>
              <a:rPr sz="2000" dirty="0" err="1">
                <a:solidFill>
                  <a:srgbClr val="111111"/>
                </a:solidFill>
              </a:rPr>
              <a:t>locali</a:t>
            </a:r>
            <a:r>
              <a:rPr sz="2000" dirty="0">
                <a:solidFill>
                  <a:srgbClr val="111111"/>
                </a:solidFill>
              </a:rPr>
              <a:t> e </a:t>
            </a:r>
            <a:r>
              <a:rPr lang="it-IT" sz="2000" dirty="0" smtClean="0"/>
              <a:t>non-profit</a:t>
            </a:r>
          </a:p>
          <a:p>
            <a:pPr marL="342900" indent="-342900">
              <a:spcAft>
                <a:spcPts val="18"/>
              </a:spcAft>
              <a:buFont typeface="Arial" panose="020B0604020202020204" pitchFamily="34" charset="0"/>
              <a:buChar char="•"/>
              <a:defRPr sz="2400">
                <a:solidFill>
                  <a:srgbClr val="111111"/>
                </a:solidFill>
                <a:latin typeface="Arial"/>
                <a:ea typeface="Arial"/>
                <a:cs typeface="Arial"/>
              </a:defRPr>
            </a:pPr>
            <a:r>
              <a:rPr sz="2000" dirty="0" err="1" smtClean="0">
                <a:solidFill>
                  <a:srgbClr val="111111"/>
                </a:solidFill>
              </a:rPr>
              <a:t>Ospedale</a:t>
            </a:r>
            <a:r>
              <a:rPr sz="2000" dirty="0">
                <a:solidFill>
                  <a:srgbClr val="111111"/>
                </a:solidFill>
              </a:rPr>
              <a:t>, </a:t>
            </a:r>
            <a:r>
              <a:rPr sz="2000" dirty="0" err="1">
                <a:solidFill>
                  <a:srgbClr val="111111"/>
                </a:solidFill>
              </a:rPr>
              <a:t>territorio</a:t>
            </a:r>
            <a:r>
              <a:rPr sz="2000" dirty="0">
                <a:solidFill>
                  <a:srgbClr val="111111"/>
                </a:solidFill>
              </a:rPr>
              <a:t> e </a:t>
            </a:r>
            <a:r>
              <a:rPr sz="2000" dirty="0" err="1">
                <a:solidFill>
                  <a:srgbClr val="111111"/>
                </a:solidFill>
              </a:rPr>
              <a:t>domicilio</a:t>
            </a:r>
            <a:r>
              <a:rPr sz="2000" dirty="0">
                <a:solidFill>
                  <a:srgbClr val="111111"/>
                </a:solidFill>
              </a:rPr>
              <a:t> </a:t>
            </a:r>
            <a:r>
              <a:rPr sz="2000" dirty="0" err="1">
                <a:solidFill>
                  <a:srgbClr val="111111"/>
                </a:solidFill>
              </a:rPr>
              <a:t>diventano</a:t>
            </a:r>
            <a:r>
              <a:rPr sz="2000" dirty="0">
                <a:solidFill>
                  <a:srgbClr val="111111"/>
                </a:solidFill>
              </a:rPr>
              <a:t> </a:t>
            </a:r>
            <a:r>
              <a:rPr sz="2000" dirty="0" err="1">
                <a:solidFill>
                  <a:srgbClr val="111111"/>
                </a:solidFill>
              </a:rPr>
              <a:t>parti</a:t>
            </a:r>
            <a:r>
              <a:rPr sz="2000" dirty="0">
                <a:solidFill>
                  <a:srgbClr val="111111"/>
                </a:solidFill>
              </a:rPr>
              <a:t> di </a:t>
            </a:r>
            <a:r>
              <a:rPr sz="2000" dirty="0" err="1">
                <a:solidFill>
                  <a:srgbClr val="111111"/>
                </a:solidFill>
              </a:rPr>
              <a:t>percorsi</a:t>
            </a:r>
            <a:r>
              <a:rPr sz="2000" dirty="0">
                <a:solidFill>
                  <a:srgbClr val="111111"/>
                </a:solidFill>
              </a:rPr>
              <a:t> </a:t>
            </a:r>
            <a:r>
              <a:rPr sz="2000" dirty="0" err="1" smtClean="0">
                <a:solidFill>
                  <a:srgbClr val="111111"/>
                </a:solidFill>
              </a:rPr>
              <a:t>coordinati</a:t>
            </a:r>
            <a:endParaRPr lang="it-IT" sz="2000" dirty="0"/>
          </a:p>
          <a:p>
            <a:pPr>
              <a:spcAft>
                <a:spcPts val="18"/>
              </a:spcAft>
              <a:defRPr sz="2400">
                <a:solidFill>
                  <a:srgbClr val="111111"/>
                </a:solidFill>
                <a:latin typeface="Arial"/>
                <a:ea typeface="Arial"/>
                <a:cs typeface="Arial"/>
              </a:defRPr>
            </a:pPr>
            <a:endParaRPr lang="it-IT" sz="2000" dirty="0" smtClean="0">
              <a:solidFill>
                <a:srgbClr val="111111"/>
              </a:solidFill>
            </a:endParaRPr>
          </a:p>
          <a:p>
            <a:pPr>
              <a:spcAft>
                <a:spcPts val="18"/>
              </a:spcAft>
              <a:defRPr sz="2400">
                <a:solidFill>
                  <a:srgbClr val="111111"/>
                </a:solidFill>
                <a:latin typeface="Arial"/>
                <a:ea typeface="Arial"/>
                <a:cs typeface="Arial"/>
              </a:defRPr>
            </a:pPr>
            <a:r>
              <a:rPr lang="it-IT" sz="2000" dirty="0" smtClean="0">
                <a:solidFill>
                  <a:srgbClr val="111111"/>
                </a:solidFill>
              </a:rPr>
              <a:t>Tutto ciò richiede </a:t>
            </a:r>
            <a:r>
              <a:rPr lang="it-IT" sz="2000" u="sng" dirty="0" smtClean="0">
                <a:solidFill>
                  <a:srgbClr val="111111"/>
                </a:solidFill>
              </a:rPr>
              <a:t>una regia pubblica</a:t>
            </a:r>
            <a:r>
              <a:rPr lang="it-IT" sz="2000" dirty="0" smtClean="0">
                <a:solidFill>
                  <a:srgbClr val="111111"/>
                </a:solidFill>
              </a:rPr>
              <a:t> e nuovi meccanismi di integrazione nell’ambito di un </a:t>
            </a:r>
            <a:r>
              <a:rPr lang="it-IT" sz="2000" u="sng" dirty="0" smtClean="0">
                <a:solidFill>
                  <a:srgbClr val="111111"/>
                </a:solidFill>
              </a:rPr>
              <a:t>sistema di offerta plurale </a:t>
            </a:r>
            <a:r>
              <a:rPr lang="it-IT" sz="2000" dirty="0" smtClean="0">
                <a:solidFill>
                  <a:srgbClr val="111111"/>
                </a:solidFill>
              </a:rPr>
              <a:t>= Regioni, enti locali, privato for-profit, soggetti dell’economia sociale</a:t>
            </a:r>
          </a:p>
          <a:p>
            <a:pPr>
              <a:spcAft>
                <a:spcPts val="18"/>
              </a:spcAft>
              <a:defRPr sz="2400">
                <a:solidFill>
                  <a:srgbClr val="111111"/>
                </a:solidFill>
                <a:latin typeface="Arial"/>
                <a:ea typeface="Arial"/>
                <a:cs typeface="Arial"/>
              </a:defRPr>
            </a:pPr>
            <a:endParaRPr sz="2000" dirty="0">
              <a:solidFill>
                <a:srgbClr val="111111"/>
              </a:solidFill>
            </a:endParaRPr>
          </a:p>
        </p:txBody>
      </p:sp>
      <p:pic>
        <p:nvPicPr>
          <p:cNvPr id="4" name="Immagine 3">
            <a:extLst>
              <a:ext uri="{FF2B5EF4-FFF2-40B4-BE49-F238E27FC236}">
                <a16:creationId xmlns:a16="http://schemas.microsoft.com/office/drawing/2014/main" id="{4740B9C7-9277-4A5D-B16B-E34EDEDC56F6}"/>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1100071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0ED2EFF0-24AA-48F6-BD8E-E02D7ECA25BE}"/>
              </a:ext>
            </a:extLst>
          </p:cNvPr>
          <p:cNvSpPr>
            <a:spLocks noGrp="1"/>
          </p:cNvSpPr>
          <p:nvPr/>
        </p:nvSpPr>
        <p:spPr>
          <a:xfrm>
            <a:off x="471488" y="1171576"/>
            <a:ext cx="8201025" cy="535781"/>
          </a:xfrm>
          <a:prstGeom prst="rect">
            <a:avLst/>
          </a:prstGeom>
          <a:noFill/>
          <a:ln w="0">
            <a:noFill/>
          </a:ln>
        </p:spPr>
        <p:txBody>
          <a:bodyPr anchor="ctr"/>
          <a:lstStyle>
            <a:defPPr>
              <a:defRPr sz="2475" b="1">
                <a:solidFill>
                  <a:srgbClr val="242424"/>
                </a:solidFill>
              </a:defRPr>
            </a:defPPr>
            <a:lvl1pPr>
              <a:buNone/>
              <a:defRPr sz="2475" b="1">
                <a:solidFill>
                  <a:srgbClr val="242424"/>
                </a:solidFill>
              </a:defRPr>
            </a:lvl1pPr>
            <a:lvl2pPr>
              <a:buNone/>
              <a:defRPr sz="2475" b="1">
                <a:solidFill>
                  <a:srgbClr val="242424"/>
                </a:solidFill>
              </a:defRPr>
            </a:lvl2pPr>
            <a:lvl3pPr>
              <a:buNone/>
              <a:defRPr sz="2475" b="1">
                <a:solidFill>
                  <a:srgbClr val="242424"/>
                </a:solidFill>
              </a:defRPr>
            </a:lvl3pPr>
            <a:lvl4pPr>
              <a:buNone/>
              <a:defRPr sz="2475" b="1">
                <a:solidFill>
                  <a:srgbClr val="242424"/>
                </a:solidFill>
              </a:defRPr>
            </a:lvl4pPr>
            <a:lvl5pPr>
              <a:buNone/>
              <a:defRPr sz="2475" b="1">
                <a:solidFill>
                  <a:srgbClr val="242424"/>
                </a:solidFill>
              </a:defRPr>
            </a:lvl5pPr>
            <a:lvl6pPr>
              <a:buNone/>
              <a:defRPr sz="2475" b="1">
                <a:solidFill>
                  <a:srgbClr val="242424"/>
                </a:solidFill>
              </a:defRPr>
            </a:lvl6pPr>
            <a:lvl7pPr>
              <a:buNone/>
              <a:defRPr sz="2475" b="1">
                <a:solidFill>
                  <a:srgbClr val="242424"/>
                </a:solidFill>
              </a:defRPr>
            </a:lvl7pPr>
            <a:lvl8pPr>
              <a:buNone/>
              <a:defRPr sz="2475" b="1">
                <a:solidFill>
                  <a:srgbClr val="242424"/>
                </a:solidFill>
              </a:defRPr>
            </a:lvl8pPr>
            <a:lvl9pPr>
              <a:buNone/>
              <a:defRPr sz="2475" b="1">
                <a:solidFill>
                  <a:srgbClr val="242424"/>
                </a:solidFill>
              </a:defRPr>
            </a:lvl9pPr>
          </a:lstStyle>
          <a:p>
            <a:pPr algn="ctr">
              <a:buNone/>
            </a:pPr>
            <a:endParaRPr sz="1800"/>
          </a:p>
        </p:txBody>
      </p:sp>
      <p:sp>
        <p:nvSpPr>
          <p:cNvPr id="4" name="Rettangolo 1">
            <a:extLst>
              <a:ext uri="{FF2B5EF4-FFF2-40B4-BE49-F238E27FC236}">
                <a16:creationId xmlns:a16="http://schemas.microsoft.com/office/drawing/2014/main" id="{5EFF7AB7-EC09-490B-8D9D-04B71D395747}"/>
              </a:ext>
            </a:extLst>
          </p:cNvPr>
          <p:cNvSpPr>
            <a:spLocks noGrp="1"/>
          </p:cNvSpPr>
          <p:nvPr/>
        </p:nvSpPr>
        <p:spPr>
          <a:xfrm>
            <a:off x="7943850" y="5572125"/>
            <a:ext cx="728663" cy="171450"/>
          </a:xfrm>
          <a:prstGeom prst="rect">
            <a:avLst/>
          </a:prstGeom>
          <a:noFill/>
          <a:ln w="0">
            <a:noFill/>
          </a:ln>
        </p:spPr>
        <p:txBody>
          <a:bodyPr anchor="ctr"/>
          <a:lstStyle>
            <a:defPPr>
              <a:defRPr sz="975" b="0">
                <a:solidFill>
                  <a:srgbClr val="666666"/>
                </a:solidFill>
              </a:defRPr>
            </a:defPPr>
            <a:lvl1pPr>
              <a:buNone/>
              <a:defRPr sz="975" b="0">
                <a:solidFill>
                  <a:srgbClr val="666666"/>
                </a:solidFill>
              </a:defRPr>
            </a:lvl1pPr>
            <a:lvl2pPr>
              <a:buNone/>
              <a:defRPr sz="975" b="0">
                <a:solidFill>
                  <a:srgbClr val="666666"/>
                </a:solidFill>
              </a:defRPr>
            </a:lvl2pPr>
            <a:lvl3pPr>
              <a:buNone/>
              <a:defRPr sz="975" b="0">
                <a:solidFill>
                  <a:srgbClr val="666666"/>
                </a:solidFill>
              </a:defRPr>
            </a:lvl3pPr>
            <a:lvl4pPr>
              <a:buNone/>
              <a:defRPr sz="975" b="0">
                <a:solidFill>
                  <a:srgbClr val="666666"/>
                </a:solidFill>
              </a:defRPr>
            </a:lvl4pPr>
            <a:lvl5pPr>
              <a:buNone/>
              <a:defRPr sz="975" b="0">
                <a:solidFill>
                  <a:srgbClr val="666666"/>
                </a:solidFill>
              </a:defRPr>
            </a:lvl5pPr>
            <a:lvl6pPr>
              <a:buNone/>
              <a:defRPr sz="975" b="0">
                <a:solidFill>
                  <a:srgbClr val="666666"/>
                </a:solidFill>
              </a:defRPr>
            </a:lvl6pPr>
            <a:lvl7pPr>
              <a:buNone/>
              <a:defRPr sz="975" b="0">
                <a:solidFill>
                  <a:srgbClr val="666666"/>
                </a:solidFill>
              </a:defRPr>
            </a:lvl7pPr>
            <a:lvl8pPr>
              <a:buNone/>
              <a:defRPr sz="975" b="0">
                <a:solidFill>
                  <a:srgbClr val="666666"/>
                </a:solidFill>
              </a:defRPr>
            </a:lvl8pPr>
            <a:lvl9pPr>
              <a:buNone/>
              <a:defRPr sz="975" b="0">
                <a:solidFill>
                  <a:srgbClr val="666666"/>
                </a:solidFill>
              </a:defRPr>
            </a:lvl9pPr>
          </a:lstStyle>
          <a:p>
            <a:r>
              <a:rPr sz="731">
                <a:solidFill>
                  <a:srgbClr val="FFFFFF"/>
                </a:solidFill>
              </a:rPr>
              <a:t>07 / 19</a:t>
            </a:r>
          </a:p>
        </p:txBody>
      </p:sp>
      <p:sp>
        <p:nvSpPr>
          <p:cNvPr id="5" name="Rettangolo 2">
            <a:extLst>
              <a:ext uri="{FF2B5EF4-FFF2-40B4-BE49-F238E27FC236}">
                <a16:creationId xmlns:a16="http://schemas.microsoft.com/office/drawing/2014/main" id="{A4776B30-50E2-4131-82C1-A5A547950CA1}"/>
              </a:ext>
            </a:extLst>
          </p:cNvPr>
          <p:cNvSpPr>
            <a:spLocks noGrp="1"/>
          </p:cNvSpPr>
          <p:nvPr/>
        </p:nvSpPr>
        <p:spPr>
          <a:xfrm>
            <a:off x="471487" y="5522119"/>
            <a:ext cx="7215188" cy="250031"/>
          </a:xfrm>
          <a:prstGeom prst="rect">
            <a:avLst/>
          </a:prstGeom>
          <a:noFill/>
          <a:ln w="0">
            <a:noFill/>
          </a:ln>
        </p:spPr>
        <p:txBody>
          <a:bodyPr anchor="ctr"/>
          <a:lstStyle>
            <a:defPPr>
              <a:defRPr sz="900" b="0">
                <a:solidFill>
                  <a:srgbClr val="666666"/>
                </a:solidFill>
              </a:defRPr>
            </a:defPPr>
            <a:lvl1pPr>
              <a:buNone/>
              <a:defRPr sz="900" b="0">
                <a:solidFill>
                  <a:srgbClr val="666666"/>
                </a:solidFill>
              </a:defRPr>
            </a:lvl1pPr>
            <a:lvl2pPr>
              <a:buNone/>
              <a:defRPr sz="900" b="0">
                <a:solidFill>
                  <a:srgbClr val="666666"/>
                </a:solidFill>
              </a:defRPr>
            </a:lvl2pPr>
            <a:lvl3pPr>
              <a:buNone/>
              <a:defRPr sz="900" b="0">
                <a:solidFill>
                  <a:srgbClr val="666666"/>
                </a:solidFill>
              </a:defRPr>
            </a:lvl3pPr>
            <a:lvl4pPr>
              <a:buNone/>
              <a:defRPr sz="900" b="0">
                <a:solidFill>
                  <a:srgbClr val="666666"/>
                </a:solidFill>
              </a:defRPr>
            </a:lvl4pPr>
            <a:lvl5pPr>
              <a:buNone/>
              <a:defRPr sz="900" b="0">
                <a:solidFill>
                  <a:srgbClr val="666666"/>
                </a:solidFill>
              </a:defRPr>
            </a:lvl5pPr>
            <a:lvl6pPr>
              <a:buNone/>
              <a:defRPr sz="900" b="0">
                <a:solidFill>
                  <a:srgbClr val="666666"/>
                </a:solidFill>
              </a:defRPr>
            </a:lvl6pPr>
            <a:lvl7pPr>
              <a:buNone/>
              <a:defRPr sz="900" b="0">
                <a:solidFill>
                  <a:srgbClr val="666666"/>
                </a:solidFill>
              </a:defRPr>
            </a:lvl7pPr>
            <a:lvl8pPr>
              <a:buNone/>
              <a:defRPr sz="900" b="0">
                <a:solidFill>
                  <a:srgbClr val="666666"/>
                </a:solidFill>
              </a:defRPr>
            </a:lvl8pPr>
            <a:lvl9pPr>
              <a:buNone/>
              <a:defRPr sz="900" b="0">
                <a:solidFill>
                  <a:srgbClr val="666666"/>
                </a:solidFill>
              </a:defRPr>
            </a:lvl9pPr>
          </a:lstStyle>
          <a:p>
            <a:endParaRPr sz="675"/>
          </a:p>
        </p:txBody>
      </p:sp>
      <p:graphicFrame>
        <p:nvGraphicFramePr>
          <p:cNvPr id="9" name="Table 8">
            <a:extLst>
              <a:ext uri="{FF2B5EF4-FFF2-40B4-BE49-F238E27FC236}">
                <a16:creationId xmlns:a16="http://schemas.microsoft.com/office/drawing/2014/main" id="{D8258B2A-F9D6-4510-A9C9-FB89CCEA58DE}"/>
              </a:ext>
            </a:extLst>
          </p:cNvPr>
          <p:cNvGraphicFramePr/>
          <p:nvPr>
            <p:extLst>
              <p:ext uri="{D42A27DB-BD31-4B8C-83A1-F6EECF244321}">
                <p14:modId xmlns:p14="http://schemas.microsoft.com/office/powerpoint/2010/main" val="360935714"/>
              </p:ext>
            </p:extLst>
          </p:nvPr>
        </p:nvGraphicFramePr>
        <p:xfrm>
          <a:off x="602932" y="1073362"/>
          <a:ext cx="7938135" cy="4132992"/>
        </p:xfrm>
        <a:graphic>
          <a:graphicData uri="http://schemas.openxmlformats.org/drawingml/2006/table">
            <a:tbl>
              <a:tblPr firstRow="1" bandRow="1">
                <a:tableStyleId>{5C22544A-7EE6-4342-B048-85BDC9FD1C3A}</a:tableStyleId>
              </a:tblPr>
              <a:tblGrid>
                <a:gridCol w="3442140">
                  <a:extLst>
                    <a:ext uri="{9D8B030D-6E8A-4147-A177-3AD203B41FA5}">
                      <a16:colId xmlns:a16="http://schemas.microsoft.com/office/drawing/2014/main" val="20000"/>
                    </a:ext>
                  </a:extLst>
                </a:gridCol>
                <a:gridCol w="985424">
                  <a:extLst>
                    <a:ext uri="{9D8B030D-6E8A-4147-A177-3AD203B41FA5}">
                      <a16:colId xmlns:a16="http://schemas.microsoft.com/office/drawing/2014/main" val="20001"/>
                    </a:ext>
                  </a:extLst>
                </a:gridCol>
                <a:gridCol w="1724491">
                  <a:extLst>
                    <a:ext uri="{9D8B030D-6E8A-4147-A177-3AD203B41FA5}">
                      <a16:colId xmlns:a16="http://schemas.microsoft.com/office/drawing/2014/main" val="20002"/>
                    </a:ext>
                  </a:extLst>
                </a:gridCol>
                <a:gridCol w="1786080">
                  <a:extLst>
                    <a:ext uri="{9D8B030D-6E8A-4147-A177-3AD203B41FA5}">
                      <a16:colId xmlns:a16="http://schemas.microsoft.com/office/drawing/2014/main" val="20003"/>
                    </a:ext>
                  </a:extLst>
                </a:gridCol>
              </a:tblGrid>
              <a:tr h="542925">
                <a:tc>
                  <a:txBody>
                    <a:bodyPr/>
                    <a:lstStyle/>
                    <a:p>
                      <a:pPr algn="l">
                        <a:buNone/>
                      </a:pPr>
                      <a:r>
                        <a:rPr sz="1400" b="1" dirty="0" err="1">
                          <a:solidFill>
                            <a:srgbClr val="FFFFFF"/>
                          </a:solidFill>
                          <a:latin typeface="Aptos"/>
                          <a:ea typeface="Aptos"/>
                          <a:cs typeface="Aptos"/>
                        </a:rPr>
                        <a:t>Indicatore</a:t>
                      </a:r>
                      <a:endParaRPr sz="1400" b="1" dirty="0">
                        <a:solidFill>
                          <a:srgbClr val="FFFFFF"/>
                        </a:solidFill>
                        <a:latin typeface="Aptos"/>
                        <a:ea typeface="Aptos"/>
                        <a:cs typeface="Aptos"/>
                      </a:endParaRPr>
                    </a:p>
                  </a:txBody>
                  <a:tcPr marL="82296" marR="54864" marT="27432" marB="20574" anchor="ctr">
                    <a:solidFill>
                      <a:srgbClr val="005F99"/>
                    </a:solidFill>
                  </a:tcPr>
                </a:tc>
                <a:tc>
                  <a:txBody>
                    <a:bodyPr/>
                    <a:lstStyle/>
                    <a:p>
                      <a:pPr algn="ctr">
                        <a:buNone/>
                      </a:pPr>
                      <a:r>
                        <a:rPr sz="1400" b="1">
                          <a:solidFill>
                            <a:srgbClr val="FFFFFF"/>
                          </a:solidFill>
                          <a:latin typeface="Aptos"/>
                          <a:ea typeface="Aptos"/>
                          <a:cs typeface="Aptos"/>
                        </a:rPr>
                        <a:t>N. CdC</a:t>
                      </a:r>
                    </a:p>
                  </a:txBody>
                  <a:tcPr marL="82296" marR="54864" marT="27432" marB="20574" anchor="ctr">
                    <a:solidFill>
                      <a:srgbClr val="005F99"/>
                    </a:solidFill>
                  </a:tcPr>
                </a:tc>
                <a:tc>
                  <a:txBody>
                    <a:bodyPr/>
                    <a:lstStyle/>
                    <a:p>
                      <a:pPr algn="ctr">
                        <a:buNone/>
                      </a:pPr>
                      <a:r>
                        <a:rPr sz="1400" b="1">
                          <a:solidFill>
                            <a:srgbClr val="FFFFFF"/>
                          </a:solidFill>
                          <a:latin typeface="Aptos"/>
                          <a:ea typeface="Aptos"/>
                          <a:cs typeface="Aptos"/>
                        </a:rPr>
                        <a:t>% su 1.715 CdC</a:t>
                      </a:r>
                    </a:p>
                    <a:p>
                      <a:pPr algn="ctr">
                        <a:buNone/>
                      </a:pPr>
                      <a:r>
                        <a:rPr sz="1400" b="1">
                          <a:solidFill>
                            <a:srgbClr val="FFFFFF"/>
                          </a:solidFill>
                          <a:latin typeface="Aptos"/>
                          <a:ea typeface="Aptos"/>
                          <a:cs typeface="Aptos"/>
                        </a:rPr>
                        <a:t>programmate</a:t>
                      </a:r>
                    </a:p>
                  </a:txBody>
                  <a:tcPr marL="82296" marR="54864" marT="27432" marB="20574" anchor="ctr">
                    <a:solidFill>
                      <a:srgbClr val="005F99"/>
                    </a:solidFill>
                  </a:tcPr>
                </a:tc>
                <a:tc>
                  <a:txBody>
                    <a:bodyPr/>
                    <a:lstStyle/>
                    <a:p>
                      <a:pPr algn="ctr">
                        <a:buNone/>
                      </a:pPr>
                      <a:r>
                        <a:rPr sz="1400" b="1">
                          <a:solidFill>
                            <a:srgbClr val="FFFFFF"/>
                          </a:solidFill>
                          <a:latin typeface="Aptos"/>
                          <a:ea typeface="Aptos"/>
                          <a:cs typeface="Aptos"/>
                        </a:rPr>
                        <a:t>% su 781 CdC con</a:t>
                      </a:r>
                    </a:p>
                    <a:p>
                      <a:pPr algn="ctr">
                        <a:buNone/>
                      </a:pPr>
                      <a:r>
                        <a:rPr sz="1400" b="1">
                          <a:solidFill>
                            <a:srgbClr val="FFFFFF"/>
                          </a:solidFill>
                          <a:latin typeface="Aptos"/>
                          <a:ea typeface="Aptos"/>
                          <a:cs typeface="Aptos"/>
                        </a:rPr>
                        <a:t>almeno un servizio</a:t>
                      </a:r>
                    </a:p>
                  </a:txBody>
                  <a:tcPr marL="82296" marR="54864" marT="27432" marB="20574" anchor="ctr">
                    <a:solidFill>
                      <a:srgbClr val="005F99"/>
                    </a:solidFill>
                  </a:tcPr>
                </a:tc>
                <a:extLst>
                  <a:ext uri="{0D108BD9-81ED-4DB2-BD59-A6C34878D82A}">
                    <a16:rowId xmlns:a16="http://schemas.microsoft.com/office/drawing/2014/main" val="10000"/>
                  </a:ext>
                </a:extLst>
              </a:tr>
              <a:tr h="285750">
                <a:tc>
                  <a:txBody>
                    <a:bodyPr/>
                    <a:lstStyle/>
                    <a:p>
                      <a:pPr algn="l">
                        <a:buNone/>
                      </a:pPr>
                      <a:r>
                        <a:rPr sz="1400" b="0" dirty="0" err="1">
                          <a:solidFill>
                            <a:srgbClr val="242424"/>
                          </a:solidFill>
                          <a:latin typeface="Aptos"/>
                          <a:ea typeface="Aptos"/>
                          <a:cs typeface="Aptos"/>
                        </a:rPr>
                        <a:t>CdC</a:t>
                      </a:r>
                      <a:r>
                        <a:rPr sz="1400" b="0" dirty="0">
                          <a:solidFill>
                            <a:srgbClr val="242424"/>
                          </a:solidFill>
                          <a:latin typeface="Aptos"/>
                          <a:ea typeface="Aptos"/>
                          <a:cs typeface="Aptos"/>
                        </a:rPr>
                        <a:t> </a:t>
                      </a:r>
                      <a:r>
                        <a:rPr sz="1400" b="0" dirty="0" err="1">
                          <a:solidFill>
                            <a:srgbClr val="242424"/>
                          </a:solidFill>
                          <a:latin typeface="Aptos"/>
                          <a:ea typeface="Aptos"/>
                          <a:cs typeface="Aptos"/>
                        </a:rPr>
                        <a:t>programmate</a:t>
                      </a:r>
                      <a:endParaRPr sz="1400" b="0" dirty="0">
                        <a:solidFill>
                          <a:srgbClr val="242424"/>
                        </a:solidFill>
                        <a:latin typeface="Aptos"/>
                        <a:ea typeface="Aptos"/>
                        <a:cs typeface="Aptos"/>
                      </a:endParaRPr>
                    </a:p>
                  </a:txBody>
                  <a:tcPr marL="82296" marR="54864" marT="27432" marB="20574" anchor="ctr">
                    <a:solidFill>
                      <a:srgbClr val="F6FAFD"/>
                    </a:solidFill>
                  </a:tcPr>
                </a:tc>
                <a:tc>
                  <a:txBody>
                    <a:bodyPr/>
                    <a:lstStyle/>
                    <a:p>
                      <a:pPr algn="ctr">
                        <a:buNone/>
                      </a:pPr>
                      <a:r>
                        <a:rPr sz="1400" b="0">
                          <a:solidFill>
                            <a:srgbClr val="242424"/>
                          </a:solidFill>
                          <a:latin typeface="Aptos"/>
                          <a:ea typeface="Aptos"/>
                          <a:cs typeface="Aptos"/>
                        </a:rPr>
                        <a:t>1.715</a:t>
                      </a:r>
                    </a:p>
                  </a:txBody>
                  <a:tcPr marL="82296" marR="54864" marT="27432" marB="20574" anchor="ctr">
                    <a:solidFill>
                      <a:srgbClr val="EDF6FB"/>
                    </a:solidFill>
                  </a:tcPr>
                </a:tc>
                <a:tc>
                  <a:txBody>
                    <a:bodyPr/>
                    <a:lstStyle/>
                    <a:p>
                      <a:pPr algn="ctr">
                        <a:buNone/>
                      </a:pPr>
                      <a:r>
                        <a:rPr sz="1400" b="0">
                          <a:solidFill>
                            <a:srgbClr val="242424"/>
                          </a:solidFill>
                          <a:latin typeface="Aptos"/>
                          <a:ea typeface="Aptos"/>
                          <a:cs typeface="Aptos"/>
                        </a:rPr>
                        <a:t>100,0%</a:t>
                      </a:r>
                    </a:p>
                  </a:txBody>
                  <a:tcPr marL="82296" marR="54864" marT="27432" marB="20574" anchor="ctr">
                    <a:solidFill>
                      <a:srgbClr val="EDF6FB"/>
                    </a:solidFill>
                  </a:tcPr>
                </a:tc>
                <a:tc>
                  <a:txBody>
                    <a:bodyPr/>
                    <a:lstStyle/>
                    <a:p>
                      <a:pPr algn="ctr">
                        <a:buNone/>
                      </a:pPr>
                      <a:r>
                        <a:rPr sz="1400" b="0">
                          <a:solidFill>
                            <a:srgbClr val="242424"/>
                          </a:solidFill>
                          <a:latin typeface="Aptos"/>
                          <a:ea typeface="Aptos"/>
                          <a:cs typeface="Aptos"/>
                        </a:rPr>
                        <a:t>—</a:t>
                      </a:r>
                    </a:p>
                  </a:txBody>
                  <a:tcPr marL="82296" marR="54864" marT="27432" marB="20574" anchor="ctr">
                    <a:solidFill>
                      <a:srgbClr val="EDF6FB"/>
                    </a:solidFill>
                  </a:tcPr>
                </a:tc>
                <a:extLst>
                  <a:ext uri="{0D108BD9-81ED-4DB2-BD59-A6C34878D82A}">
                    <a16:rowId xmlns:a16="http://schemas.microsoft.com/office/drawing/2014/main" val="10001"/>
                  </a:ext>
                </a:extLst>
              </a:tr>
              <a:tr h="335756">
                <a:tc>
                  <a:txBody>
                    <a:bodyPr/>
                    <a:lstStyle/>
                    <a:p>
                      <a:pPr algn="l">
                        <a:buNone/>
                      </a:pPr>
                      <a:r>
                        <a:rPr sz="1400" b="0" dirty="0" err="1">
                          <a:solidFill>
                            <a:srgbClr val="242424"/>
                          </a:solidFill>
                          <a:latin typeface="Aptos"/>
                          <a:ea typeface="Aptos"/>
                          <a:cs typeface="Aptos"/>
                        </a:rPr>
                        <a:t>CdC</a:t>
                      </a:r>
                      <a:r>
                        <a:rPr sz="1400" b="0" dirty="0">
                          <a:solidFill>
                            <a:srgbClr val="242424"/>
                          </a:solidFill>
                          <a:latin typeface="Aptos"/>
                          <a:ea typeface="Aptos"/>
                          <a:cs typeface="Aptos"/>
                        </a:rPr>
                        <a:t> con </a:t>
                      </a:r>
                      <a:r>
                        <a:rPr sz="1400" b="0" dirty="0" err="1">
                          <a:solidFill>
                            <a:srgbClr val="242424"/>
                          </a:solidFill>
                          <a:latin typeface="Aptos"/>
                          <a:ea typeface="Aptos"/>
                          <a:cs typeface="Aptos"/>
                        </a:rPr>
                        <a:t>almeno</a:t>
                      </a:r>
                      <a:r>
                        <a:rPr sz="1400" b="0" dirty="0">
                          <a:solidFill>
                            <a:srgbClr val="242424"/>
                          </a:solidFill>
                          <a:latin typeface="Aptos"/>
                          <a:ea typeface="Aptos"/>
                          <a:cs typeface="Aptos"/>
                        </a:rPr>
                        <a:t> un </a:t>
                      </a:r>
                      <a:r>
                        <a:rPr sz="1400" b="0" dirty="0" err="1">
                          <a:solidFill>
                            <a:srgbClr val="242424"/>
                          </a:solidFill>
                          <a:latin typeface="Aptos"/>
                          <a:ea typeface="Aptos"/>
                          <a:cs typeface="Aptos"/>
                        </a:rPr>
                        <a:t>servizio</a:t>
                      </a:r>
                      <a:r>
                        <a:rPr sz="1400" b="0" dirty="0">
                          <a:solidFill>
                            <a:srgbClr val="242424"/>
                          </a:solidFill>
                          <a:latin typeface="Aptos"/>
                          <a:ea typeface="Aptos"/>
                          <a:cs typeface="Aptos"/>
                        </a:rPr>
                        <a:t> </a:t>
                      </a:r>
                      <a:r>
                        <a:rPr sz="1400" b="0" dirty="0" err="1" smtClean="0">
                          <a:solidFill>
                            <a:srgbClr val="242424"/>
                          </a:solidFill>
                          <a:latin typeface="Aptos"/>
                          <a:ea typeface="Aptos"/>
                          <a:cs typeface="Aptos"/>
                        </a:rPr>
                        <a:t>attivo</a:t>
                      </a:r>
                      <a:endParaRPr sz="1400" b="0" dirty="0">
                        <a:solidFill>
                          <a:srgbClr val="242424"/>
                        </a:solidFill>
                        <a:latin typeface="Aptos"/>
                        <a:ea typeface="Aptos"/>
                        <a:cs typeface="Aptos"/>
                      </a:endParaRPr>
                    </a:p>
                  </a:txBody>
                  <a:tcPr marL="82296" marR="54864" marT="27432" marB="20574" anchor="ctr">
                    <a:solidFill>
                      <a:srgbClr val="F3F8FC"/>
                    </a:solidFill>
                  </a:tcPr>
                </a:tc>
                <a:tc>
                  <a:txBody>
                    <a:bodyPr/>
                    <a:lstStyle/>
                    <a:p>
                      <a:pPr algn="ctr">
                        <a:buNone/>
                      </a:pPr>
                      <a:r>
                        <a:rPr sz="1400" b="1" dirty="0">
                          <a:solidFill>
                            <a:srgbClr val="242424"/>
                          </a:solidFill>
                          <a:latin typeface="Aptos"/>
                          <a:ea typeface="Aptos"/>
                          <a:cs typeface="Aptos"/>
                        </a:rPr>
                        <a:t>781</a:t>
                      </a:r>
                    </a:p>
                  </a:txBody>
                  <a:tcPr marL="82296" marR="54864" marT="27432" marB="20574" anchor="ctr">
                    <a:solidFill>
                      <a:srgbClr val="E5F2FA"/>
                    </a:solidFill>
                  </a:tcPr>
                </a:tc>
                <a:tc>
                  <a:txBody>
                    <a:bodyPr/>
                    <a:lstStyle/>
                    <a:p>
                      <a:pPr algn="ctr">
                        <a:buNone/>
                      </a:pPr>
                      <a:r>
                        <a:rPr sz="1400" b="1" dirty="0">
                          <a:solidFill>
                            <a:srgbClr val="242424"/>
                          </a:solidFill>
                          <a:latin typeface="Aptos"/>
                          <a:ea typeface="Aptos"/>
                          <a:cs typeface="Aptos"/>
                        </a:rPr>
                        <a:t>45,5%</a:t>
                      </a:r>
                    </a:p>
                  </a:txBody>
                  <a:tcPr marL="82296" marR="54864" marT="27432" marB="20574" anchor="ctr">
                    <a:solidFill>
                      <a:srgbClr val="E5F2FA"/>
                    </a:solidFill>
                  </a:tcPr>
                </a:tc>
                <a:tc>
                  <a:txBody>
                    <a:bodyPr/>
                    <a:lstStyle/>
                    <a:p>
                      <a:pPr algn="ctr">
                        <a:buNone/>
                      </a:pPr>
                      <a:r>
                        <a:rPr sz="1400" b="0">
                          <a:solidFill>
                            <a:srgbClr val="242424"/>
                          </a:solidFill>
                          <a:latin typeface="Aptos"/>
                          <a:ea typeface="Aptos"/>
                          <a:cs typeface="Aptos"/>
                        </a:rPr>
                        <a:t>100,0%</a:t>
                      </a:r>
                    </a:p>
                  </a:txBody>
                  <a:tcPr marL="82296" marR="54864" marT="27432" marB="20574" anchor="ctr">
                    <a:solidFill>
                      <a:srgbClr val="E5F2FA"/>
                    </a:solidFill>
                  </a:tcPr>
                </a:tc>
                <a:extLst>
                  <a:ext uri="{0D108BD9-81ED-4DB2-BD59-A6C34878D82A}">
                    <a16:rowId xmlns:a16="http://schemas.microsoft.com/office/drawing/2014/main" val="10002"/>
                  </a:ext>
                </a:extLst>
              </a:tr>
              <a:tr h="457200">
                <a:tc>
                  <a:txBody>
                    <a:bodyPr/>
                    <a:lstStyle/>
                    <a:p>
                      <a:pPr algn="l">
                        <a:buNone/>
                      </a:pPr>
                      <a:r>
                        <a:rPr lang="it-IT" sz="1400" b="0" dirty="0" smtClean="0">
                          <a:solidFill>
                            <a:srgbClr val="242424"/>
                          </a:solidFill>
                          <a:latin typeface="Aptos"/>
                          <a:ea typeface="Aptos"/>
                          <a:cs typeface="Aptos"/>
                        </a:rPr>
                        <a:t>Almeno 5 servizi attivi e presenza medica e infermieristica, anche sotto standard</a:t>
                      </a:r>
                      <a:endParaRPr sz="1400" b="0" dirty="0">
                        <a:solidFill>
                          <a:srgbClr val="242424"/>
                        </a:solidFill>
                        <a:latin typeface="Aptos"/>
                        <a:ea typeface="Aptos"/>
                        <a:cs typeface="Aptos"/>
                      </a:endParaRPr>
                    </a:p>
                  </a:txBody>
                  <a:tcPr marL="82296" marR="54864" marT="27432" marB="20574" anchor="ctr">
                    <a:solidFill>
                      <a:srgbClr val="F6FAFD"/>
                    </a:solidFill>
                  </a:tcPr>
                </a:tc>
                <a:tc>
                  <a:txBody>
                    <a:bodyPr/>
                    <a:lstStyle/>
                    <a:p>
                      <a:pPr algn="ctr">
                        <a:buNone/>
                      </a:pPr>
                      <a:r>
                        <a:rPr lang="it-IT" sz="1400" b="0" dirty="0" smtClean="0">
                          <a:solidFill>
                            <a:srgbClr val="242424"/>
                          </a:solidFill>
                          <a:latin typeface="Aptos"/>
                          <a:ea typeface="Aptos"/>
                          <a:cs typeface="Aptos"/>
                        </a:rPr>
                        <a:t>312</a:t>
                      </a:r>
                      <a:endParaRPr sz="1400" b="0" dirty="0">
                        <a:solidFill>
                          <a:srgbClr val="242424"/>
                        </a:solidFill>
                        <a:latin typeface="Aptos"/>
                        <a:ea typeface="Aptos"/>
                        <a:cs typeface="Aptos"/>
                      </a:endParaRPr>
                    </a:p>
                  </a:txBody>
                  <a:tcPr marL="82296" marR="54864" marT="27432" marB="20574" anchor="ctr">
                    <a:solidFill>
                      <a:srgbClr val="EDF6FB"/>
                    </a:solidFill>
                  </a:tcPr>
                </a:tc>
                <a:tc>
                  <a:txBody>
                    <a:bodyPr/>
                    <a:lstStyle/>
                    <a:p>
                      <a:pPr algn="ctr">
                        <a:buNone/>
                      </a:pPr>
                      <a:r>
                        <a:rPr lang="it-IT" sz="1400" b="0" dirty="0" smtClean="0">
                          <a:solidFill>
                            <a:srgbClr val="242424"/>
                          </a:solidFill>
                          <a:latin typeface="Aptos"/>
                          <a:ea typeface="Aptos"/>
                          <a:cs typeface="Aptos"/>
                        </a:rPr>
                        <a:t>18,2%</a:t>
                      </a:r>
                      <a:endParaRPr sz="1400" b="0" dirty="0">
                        <a:solidFill>
                          <a:srgbClr val="242424"/>
                        </a:solidFill>
                        <a:latin typeface="Aptos"/>
                        <a:ea typeface="Aptos"/>
                        <a:cs typeface="Aptos"/>
                      </a:endParaRPr>
                    </a:p>
                  </a:txBody>
                  <a:tcPr marL="82296" marR="54864" marT="27432" marB="20574" anchor="ctr">
                    <a:solidFill>
                      <a:srgbClr val="EDF6FB"/>
                    </a:solidFill>
                  </a:tcPr>
                </a:tc>
                <a:tc>
                  <a:txBody>
                    <a:bodyPr/>
                    <a:lstStyle/>
                    <a:p>
                      <a:pPr algn="ctr">
                        <a:buNone/>
                      </a:pPr>
                      <a:r>
                        <a:rPr lang="it-IT" sz="1400" b="0" dirty="0" smtClean="0">
                          <a:solidFill>
                            <a:srgbClr val="242424"/>
                          </a:solidFill>
                          <a:latin typeface="Aptos"/>
                          <a:ea typeface="Aptos"/>
                          <a:cs typeface="Aptos"/>
                        </a:rPr>
                        <a:t>39,9%</a:t>
                      </a:r>
                      <a:endParaRPr sz="1400" b="0" dirty="0">
                        <a:solidFill>
                          <a:srgbClr val="242424"/>
                        </a:solidFill>
                        <a:latin typeface="Aptos"/>
                        <a:ea typeface="Aptos"/>
                        <a:cs typeface="Aptos"/>
                      </a:endParaRPr>
                    </a:p>
                  </a:txBody>
                  <a:tcPr marL="82296" marR="54864" marT="27432" marB="20574" anchor="ctr">
                    <a:solidFill>
                      <a:srgbClr val="EDF6FB"/>
                    </a:solidFill>
                  </a:tcPr>
                </a:tc>
                <a:extLst>
                  <a:ext uri="{0D108BD9-81ED-4DB2-BD59-A6C34878D82A}">
                    <a16:rowId xmlns:a16="http://schemas.microsoft.com/office/drawing/2014/main" val="10003"/>
                  </a:ext>
                </a:extLst>
              </a:tr>
              <a:tr h="335756">
                <a:tc>
                  <a:txBody>
                    <a:bodyPr/>
                    <a:lstStyle/>
                    <a:p>
                      <a:pPr algn="l">
                        <a:buNone/>
                      </a:pPr>
                      <a:r>
                        <a:rPr lang="it-IT" sz="1400" b="0" dirty="0" smtClean="0">
                          <a:solidFill>
                            <a:srgbClr val="242424"/>
                          </a:solidFill>
                          <a:latin typeface="Aptos"/>
                          <a:ea typeface="Aptos"/>
                          <a:cs typeface="Aptos"/>
                        </a:rPr>
                        <a:t>Tutti i servizi obbligatori attivi, indipendentemente dal rispetto degli</a:t>
                      </a:r>
                      <a:r>
                        <a:rPr lang="it-IT" sz="1400" b="0" baseline="0" dirty="0" smtClean="0">
                          <a:solidFill>
                            <a:srgbClr val="242424"/>
                          </a:solidFill>
                          <a:latin typeface="Aptos"/>
                          <a:ea typeface="Aptos"/>
                          <a:cs typeface="Aptos"/>
                        </a:rPr>
                        <a:t> standard (orari) </a:t>
                      </a:r>
                      <a:r>
                        <a:rPr lang="it-IT" sz="1400" b="0" dirty="0" smtClean="0">
                          <a:solidFill>
                            <a:srgbClr val="242424"/>
                          </a:solidFill>
                          <a:latin typeface="Aptos"/>
                          <a:ea typeface="Aptos"/>
                          <a:cs typeface="Aptos"/>
                        </a:rPr>
                        <a:t>medico-infermieristici</a:t>
                      </a:r>
                      <a:endParaRPr sz="1400" b="0" dirty="0">
                        <a:solidFill>
                          <a:srgbClr val="242424"/>
                        </a:solidFill>
                        <a:latin typeface="Aptos"/>
                        <a:ea typeface="Aptos"/>
                        <a:cs typeface="Aptos"/>
                      </a:endParaRPr>
                    </a:p>
                  </a:txBody>
                  <a:tcPr marL="82296" marR="54864" marT="27432" marB="20574" anchor="ctr">
                    <a:solidFill>
                      <a:srgbClr val="F3F8FC"/>
                    </a:solidFill>
                  </a:tcPr>
                </a:tc>
                <a:tc>
                  <a:txBody>
                    <a:bodyPr/>
                    <a:lstStyle/>
                    <a:p>
                      <a:pPr algn="ctr">
                        <a:buNone/>
                      </a:pPr>
                      <a:r>
                        <a:rPr lang="it-IT" sz="1400" b="1" dirty="0" smtClean="0">
                          <a:solidFill>
                            <a:srgbClr val="242424"/>
                          </a:solidFill>
                          <a:latin typeface="Aptos"/>
                          <a:ea typeface="Aptos"/>
                          <a:cs typeface="Aptos"/>
                        </a:rPr>
                        <a:t>219</a:t>
                      </a:r>
                      <a:endParaRPr sz="1400" b="1" dirty="0">
                        <a:solidFill>
                          <a:srgbClr val="242424"/>
                        </a:solidFill>
                        <a:latin typeface="Aptos"/>
                        <a:ea typeface="Aptos"/>
                        <a:cs typeface="Aptos"/>
                      </a:endParaRPr>
                    </a:p>
                  </a:txBody>
                  <a:tcPr marL="82296" marR="54864" marT="27432" marB="20574" anchor="ctr">
                    <a:solidFill>
                      <a:srgbClr val="E5F2FA"/>
                    </a:solidFill>
                  </a:tcPr>
                </a:tc>
                <a:tc>
                  <a:txBody>
                    <a:bodyPr/>
                    <a:lstStyle/>
                    <a:p>
                      <a:pPr algn="ctr">
                        <a:buNone/>
                      </a:pPr>
                      <a:r>
                        <a:rPr lang="it-IT" sz="1400" b="1" dirty="0" smtClean="0">
                          <a:solidFill>
                            <a:srgbClr val="242424"/>
                          </a:solidFill>
                          <a:latin typeface="Aptos"/>
                          <a:ea typeface="Aptos"/>
                          <a:cs typeface="Aptos"/>
                        </a:rPr>
                        <a:t>12,8%</a:t>
                      </a:r>
                      <a:endParaRPr sz="1400" b="1" dirty="0">
                        <a:solidFill>
                          <a:srgbClr val="242424"/>
                        </a:solidFill>
                        <a:latin typeface="Aptos"/>
                        <a:ea typeface="Aptos"/>
                        <a:cs typeface="Aptos"/>
                      </a:endParaRPr>
                    </a:p>
                  </a:txBody>
                  <a:tcPr marL="82296" marR="54864" marT="27432" marB="20574" anchor="ctr">
                    <a:solidFill>
                      <a:srgbClr val="E5F2FA"/>
                    </a:solidFill>
                  </a:tcPr>
                </a:tc>
                <a:tc>
                  <a:txBody>
                    <a:bodyPr/>
                    <a:lstStyle/>
                    <a:p>
                      <a:pPr algn="ctr">
                        <a:buNone/>
                      </a:pPr>
                      <a:r>
                        <a:rPr lang="it-IT" sz="1400" b="1" dirty="0" smtClean="0">
                          <a:solidFill>
                            <a:srgbClr val="242424"/>
                          </a:solidFill>
                          <a:latin typeface="Aptos"/>
                          <a:ea typeface="Aptos"/>
                          <a:cs typeface="Aptos"/>
                        </a:rPr>
                        <a:t>28,0%</a:t>
                      </a:r>
                      <a:endParaRPr sz="1400" b="1" dirty="0">
                        <a:solidFill>
                          <a:srgbClr val="242424"/>
                        </a:solidFill>
                        <a:latin typeface="Aptos"/>
                        <a:ea typeface="Aptos"/>
                        <a:cs typeface="Aptos"/>
                      </a:endParaRPr>
                    </a:p>
                  </a:txBody>
                  <a:tcPr marL="82296" marR="54864" marT="27432" marB="20574" anchor="ctr">
                    <a:solidFill>
                      <a:srgbClr val="E5F2FA"/>
                    </a:solidFill>
                  </a:tcPr>
                </a:tc>
                <a:extLst>
                  <a:ext uri="{0D108BD9-81ED-4DB2-BD59-A6C34878D82A}">
                    <a16:rowId xmlns:a16="http://schemas.microsoft.com/office/drawing/2014/main" val="10004"/>
                  </a:ext>
                </a:extLst>
              </a:tr>
              <a:tr h="457200">
                <a:tc>
                  <a:txBody>
                    <a:bodyPr/>
                    <a:lstStyle/>
                    <a:p>
                      <a:pPr algn="l">
                        <a:buNone/>
                      </a:pPr>
                      <a:r>
                        <a:rPr sz="1400" b="0" dirty="0" err="1">
                          <a:solidFill>
                            <a:srgbClr val="242424"/>
                          </a:solidFill>
                          <a:latin typeface="Aptos"/>
                          <a:ea typeface="Aptos"/>
                          <a:cs typeface="Aptos"/>
                        </a:rPr>
                        <a:t>Tutti</a:t>
                      </a:r>
                      <a:r>
                        <a:rPr sz="1400" b="0" dirty="0">
                          <a:solidFill>
                            <a:srgbClr val="242424"/>
                          </a:solidFill>
                          <a:latin typeface="Aptos"/>
                          <a:ea typeface="Aptos"/>
                          <a:cs typeface="Aptos"/>
                        </a:rPr>
                        <a:t> </a:t>
                      </a:r>
                      <a:r>
                        <a:rPr sz="1400" b="0" dirty="0" err="1">
                          <a:solidFill>
                            <a:srgbClr val="242424"/>
                          </a:solidFill>
                          <a:latin typeface="Aptos"/>
                          <a:ea typeface="Aptos"/>
                          <a:cs typeface="Aptos"/>
                        </a:rPr>
                        <a:t>i</a:t>
                      </a:r>
                      <a:r>
                        <a:rPr sz="1400" b="0" dirty="0">
                          <a:solidFill>
                            <a:srgbClr val="242424"/>
                          </a:solidFill>
                          <a:latin typeface="Aptos"/>
                          <a:ea typeface="Aptos"/>
                          <a:cs typeface="Aptos"/>
                        </a:rPr>
                        <a:t> </a:t>
                      </a:r>
                      <a:r>
                        <a:rPr sz="1400" b="0" dirty="0" err="1">
                          <a:solidFill>
                            <a:srgbClr val="242424"/>
                          </a:solidFill>
                          <a:latin typeface="Aptos"/>
                          <a:ea typeface="Aptos"/>
                          <a:cs typeface="Aptos"/>
                        </a:rPr>
                        <a:t>servizi</a:t>
                      </a:r>
                      <a:r>
                        <a:rPr sz="1400" b="0" dirty="0">
                          <a:solidFill>
                            <a:srgbClr val="242424"/>
                          </a:solidFill>
                          <a:latin typeface="Aptos"/>
                          <a:ea typeface="Aptos"/>
                          <a:cs typeface="Aptos"/>
                        </a:rPr>
                        <a:t> e </a:t>
                      </a:r>
                      <a:r>
                        <a:rPr sz="1400" b="0" dirty="0" err="1">
                          <a:solidFill>
                            <a:srgbClr val="242424"/>
                          </a:solidFill>
                          <a:latin typeface="Aptos"/>
                          <a:ea typeface="Aptos"/>
                          <a:cs typeface="Aptos"/>
                        </a:rPr>
                        <a:t>copertura</a:t>
                      </a:r>
                      <a:r>
                        <a:rPr sz="1400" b="0" dirty="0">
                          <a:solidFill>
                            <a:srgbClr val="242424"/>
                          </a:solidFill>
                          <a:latin typeface="Aptos"/>
                          <a:ea typeface="Aptos"/>
                          <a:cs typeface="Aptos"/>
                        </a:rPr>
                        <a:t> </a:t>
                      </a:r>
                      <a:r>
                        <a:rPr sz="1400" b="0" dirty="0" err="1">
                          <a:solidFill>
                            <a:srgbClr val="242424"/>
                          </a:solidFill>
                          <a:latin typeface="Aptos"/>
                          <a:ea typeface="Aptos"/>
                          <a:cs typeface="Aptos"/>
                        </a:rPr>
                        <a:t>oraria</a:t>
                      </a:r>
                      <a:endParaRPr sz="1400" b="0" dirty="0">
                        <a:solidFill>
                          <a:srgbClr val="242424"/>
                        </a:solidFill>
                        <a:latin typeface="Aptos"/>
                        <a:ea typeface="Aptos"/>
                        <a:cs typeface="Aptos"/>
                      </a:endParaRPr>
                    </a:p>
                    <a:p>
                      <a:pPr algn="l">
                        <a:buNone/>
                      </a:pPr>
                      <a:r>
                        <a:rPr sz="1400" b="0" dirty="0">
                          <a:solidFill>
                            <a:srgbClr val="242424"/>
                          </a:solidFill>
                          <a:latin typeface="Aptos"/>
                          <a:ea typeface="Aptos"/>
                          <a:cs typeface="Aptos"/>
                        </a:rPr>
                        <a:t>di </a:t>
                      </a:r>
                      <a:r>
                        <a:rPr sz="1400" b="0" dirty="0" err="1">
                          <a:solidFill>
                            <a:srgbClr val="242424"/>
                          </a:solidFill>
                          <a:latin typeface="Aptos"/>
                          <a:ea typeface="Aptos"/>
                          <a:cs typeface="Aptos"/>
                        </a:rPr>
                        <a:t>medici</a:t>
                      </a:r>
                      <a:r>
                        <a:rPr sz="1400" b="0" dirty="0">
                          <a:solidFill>
                            <a:srgbClr val="242424"/>
                          </a:solidFill>
                          <a:latin typeface="Aptos"/>
                          <a:ea typeface="Aptos"/>
                          <a:cs typeface="Aptos"/>
                        </a:rPr>
                        <a:t> e </a:t>
                      </a:r>
                      <a:r>
                        <a:rPr sz="1400" b="0" dirty="0" err="1">
                          <a:solidFill>
                            <a:srgbClr val="242424"/>
                          </a:solidFill>
                          <a:latin typeface="Aptos"/>
                          <a:ea typeface="Aptos"/>
                          <a:cs typeface="Aptos"/>
                        </a:rPr>
                        <a:t>infermieri</a:t>
                      </a:r>
                      <a:r>
                        <a:rPr sz="1400" b="0" dirty="0">
                          <a:solidFill>
                            <a:srgbClr val="242424"/>
                          </a:solidFill>
                          <a:latin typeface="Aptos"/>
                          <a:ea typeface="Aptos"/>
                          <a:cs typeface="Aptos"/>
                        </a:rPr>
                        <a:t> secondo DM 77</a:t>
                      </a:r>
                    </a:p>
                  </a:txBody>
                  <a:tcPr marL="82296" marR="54864" marT="27432" marB="20574" anchor="ctr">
                    <a:solidFill>
                      <a:srgbClr val="F6FAFD"/>
                    </a:solidFill>
                  </a:tcPr>
                </a:tc>
                <a:tc>
                  <a:txBody>
                    <a:bodyPr/>
                    <a:lstStyle/>
                    <a:p>
                      <a:pPr algn="ctr">
                        <a:buNone/>
                      </a:pPr>
                      <a:r>
                        <a:rPr sz="1400" b="1" dirty="0">
                          <a:solidFill>
                            <a:srgbClr val="242424"/>
                          </a:solidFill>
                          <a:latin typeface="Aptos"/>
                          <a:ea typeface="Aptos"/>
                          <a:cs typeface="Aptos"/>
                        </a:rPr>
                        <a:t>66</a:t>
                      </a:r>
                    </a:p>
                  </a:txBody>
                  <a:tcPr marL="82296" marR="54864" marT="27432" marB="20574" anchor="ctr">
                    <a:solidFill>
                      <a:srgbClr val="EDF6FB"/>
                    </a:solidFill>
                  </a:tcPr>
                </a:tc>
                <a:tc>
                  <a:txBody>
                    <a:bodyPr/>
                    <a:lstStyle/>
                    <a:p>
                      <a:pPr algn="ctr">
                        <a:buNone/>
                      </a:pPr>
                      <a:r>
                        <a:rPr sz="1400" b="1" dirty="0">
                          <a:solidFill>
                            <a:srgbClr val="242424"/>
                          </a:solidFill>
                          <a:latin typeface="Aptos"/>
                          <a:ea typeface="Aptos"/>
                          <a:cs typeface="Aptos"/>
                        </a:rPr>
                        <a:t>3,8%</a:t>
                      </a:r>
                    </a:p>
                  </a:txBody>
                  <a:tcPr marL="82296" marR="54864" marT="27432" marB="20574" anchor="ctr">
                    <a:solidFill>
                      <a:srgbClr val="EDF6FB"/>
                    </a:solidFill>
                  </a:tcPr>
                </a:tc>
                <a:tc>
                  <a:txBody>
                    <a:bodyPr/>
                    <a:lstStyle/>
                    <a:p>
                      <a:pPr algn="ctr">
                        <a:buNone/>
                      </a:pPr>
                      <a:r>
                        <a:rPr sz="1400" b="1" dirty="0">
                          <a:solidFill>
                            <a:srgbClr val="242424"/>
                          </a:solidFill>
                          <a:latin typeface="Aptos"/>
                          <a:ea typeface="Aptos"/>
                          <a:cs typeface="Aptos"/>
                        </a:rPr>
                        <a:t>8,5%</a:t>
                      </a:r>
                    </a:p>
                  </a:txBody>
                  <a:tcPr marL="82296" marR="54864" marT="27432" marB="20574" anchor="ctr">
                    <a:solidFill>
                      <a:srgbClr val="EDF6FB"/>
                    </a:solidFill>
                  </a:tcPr>
                </a:tc>
                <a:extLst>
                  <a:ext uri="{0D108BD9-81ED-4DB2-BD59-A6C34878D82A}">
                    <a16:rowId xmlns:a16="http://schemas.microsoft.com/office/drawing/2014/main" val="10005"/>
                  </a:ext>
                </a:extLst>
              </a:tr>
              <a:tr h="335756">
                <a:tc>
                  <a:txBody>
                    <a:bodyPr/>
                    <a:lstStyle/>
                    <a:p>
                      <a:pPr algn="l">
                        <a:buNone/>
                      </a:pPr>
                      <a:r>
                        <a:rPr sz="1400" b="0" dirty="0">
                          <a:solidFill>
                            <a:srgbClr val="242424"/>
                          </a:solidFill>
                          <a:latin typeface="Aptos"/>
                          <a:ea typeface="Aptos"/>
                          <a:cs typeface="Aptos"/>
                        </a:rPr>
                        <a:t>Punto </a:t>
                      </a:r>
                      <a:r>
                        <a:rPr sz="1400" b="0" dirty="0" err="1">
                          <a:solidFill>
                            <a:srgbClr val="242424"/>
                          </a:solidFill>
                          <a:latin typeface="Aptos"/>
                          <a:ea typeface="Aptos"/>
                          <a:cs typeface="Aptos"/>
                        </a:rPr>
                        <a:t>unico</a:t>
                      </a:r>
                      <a:r>
                        <a:rPr sz="1400" b="0" dirty="0">
                          <a:solidFill>
                            <a:srgbClr val="242424"/>
                          </a:solidFill>
                          <a:latin typeface="Aptos"/>
                          <a:ea typeface="Aptos"/>
                          <a:cs typeface="Aptos"/>
                        </a:rPr>
                        <a:t> di </a:t>
                      </a:r>
                      <a:r>
                        <a:rPr sz="1400" b="0" dirty="0" err="1">
                          <a:solidFill>
                            <a:srgbClr val="242424"/>
                          </a:solidFill>
                          <a:latin typeface="Aptos"/>
                          <a:ea typeface="Aptos"/>
                          <a:cs typeface="Aptos"/>
                        </a:rPr>
                        <a:t>accesso</a:t>
                      </a:r>
                      <a:r>
                        <a:rPr sz="1400" b="0" dirty="0">
                          <a:solidFill>
                            <a:srgbClr val="242424"/>
                          </a:solidFill>
                          <a:latin typeface="Aptos"/>
                          <a:ea typeface="Aptos"/>
                          <a:cs typeface="Aptos"/>
                        </a:rPr>
                        <a:t> (PUA) </a:t>
                      </a:r>
                      <a:r>
                        <a:rPr sz="1400" b="0" dirty="0" err="1">
                          <a:solidFill>
                            <a:srgbClr val="242424"/>
                          </a:solidFill>
                          <a:latin typeface="Aptos"/>
                          <a:ea typeface="Aptos"/>
                          <a:cs typeface="Aptos"/>
                        </a:rPr>
                        <a:t>attivo</a:t>
                      </a:r>
                      <a:endParaRPr sz="1400" b="0" dirty="0">
                        <a:solidFill>
                          <a:srgbClr val="242424"/>
                        </a:solidFill>
                        <a:latin typeface="Aptos"/>
                        <a:ea typeface="Aptos"/>
                        <a:cs typeface="Aptos"/>
                      </a:endParaRPr>
                    </a:p>
                  </a:txBody>
                  <a:tcPr marL="82296" marR="54864" marT="27432" marB="20574" anchor="ctr">
                    <a:solidFill>
                      <a:srgbClr val="F3F8FC"/>
                    </a:solidFill>
                  </a:tcPr>
                </a:tc>
                <a:tc>
                  <a:txBody>
                    <a:bodyPr/>
                    <a:lstStyle/>
                    <a:p>
                      <a:pPr algn="ctr">
                        <a:buNone/>
                      </a:pPr>
                      <a:r>
                        <a:rPr sz="1400" b="0">
                          <a:solidFill>
                            <a:srgbClr val="242424"/>
                          </a:solidFill>
                          <a:latin typeface="Aptos"/>
                          <a:ea typeface="Aptos"/>
                          <a:cs typeface="Aptos"/>
                        </a:rPr>
                        <a:t>539</a:t>
                      </a:r>
                    </a:p>
                  </a:txBody>
                  <a:tcPr marL="82296" marR="54864" marT="27432" marB="20574" anchor="ctr">
                    <a:solidFill>
                      <a:srgbClr val="E5F2FA"/>
                    </a:solidFill>
                  </a:tcPr>
                </a:tc>
                <a:tc>
                  <a:txBody>
                    <a:bodyPr/>
                    <a:lstStyle/>
                    <a:p>
                      <a:pPr algn="ctr">
                        <a:buNone/>
                      </a:pPr>
                      <a:r>
                        <a:rPr sz="1400" b="0">
                          <a:solidFill>
                            <a:srgbClr val="242424"/>
                          </a:solidFill>
                          <a:latin typeface="Aptos"/>
                          <a:ea typeface="Aptos"/>
                          <a:cs typeface="Aptos"/>
                        </a:rPr>
                        <a:t>31,4%</a:t>
                      </a:r>
                    </a:p>
                  </a:txBody>
                  <a:tcPr marL="82296" marR="54864" marT="27432" marB="20574" anchor="ctr">
                    <a:solidFill>
                      <a:srgbClr val="E5F2FA"/>
                    </a:solidFill>
                  </a:tcPr>
                </a:tc>
                <a:tc>
                  <a:txBody>
                    <a:bodyPr/>
                    <a:lstStyle/>
                    <a:p>
                      <a:pPr algn="ctr">
                        <a:buNone/>
                      </a:pPr>
                      <a:r>
                        <a:rPr sz="1400" b="0">
                          <a:solidFill>
                            <a:srgbClr val="242424"/>
                          </a:solidFill>
                          <a:latin typeface="Aptos"/>
                          <a:ea typeface="Aptos"/>
                          <a:cs typeface="Aptos"/>
                        </a:rPr>
                        <a:t>69,0%</a:t>
                      </a:r>
                    </a:p>
                  </a:txBody>
                  <a:tcPr marL="82296" marR="54864" marT="27432" marB="20574" anchor="ctr">
                    <a:solidFill>
                      <a:srgbClr val="E5F2FA"/>
                    </a:solidFill>
                  </a:tcPr>
                </a:tc>
                <a:extLst>
                  <a:ext uri="{0D108BD9-81ED-4DB2-BD59-A6C34878D82A}">
                    <a16:rowId xmlns:a16="http://schemas.microsoft.com/office/drawing/2014/main" val="10006"/>
                  </a:ext>
                </a:extLst>
              </a:tr>
              <a:tr h="335756">
                <a:tc>
                  <a:txBody>
                    <a:bodyPr/>
                    <a:lstStyle/>
                    <a:p>
                      <a:pPr algn="l">
                        <a:buNone/>
                      </a:pPr>
                      <a:r>
                        <a:rPr sz="1400" b="0" dirty="0" err="1">
                          <a:solidFill>
                            <a:srgbClr val="242424"/>
                          </a:solidFill>
                          <a:latin typeface="Aptos"/>
                          <a:ea typeface="Aptos"/>
                          <a:cs typeface="Aptos"/>
                        </a:rPr>
                        <a:t>Integrazione</a:t>
                      </a:r>
                      <a:r>
                        <a:rPr sz="1400" b="0" dirty="0">
                          <a:solidFill>
                            <a:srgbClr val="242424"/>
                          </a:solidFill>
                          <a:latin typeface="Aptos"/>
                          <a:ea typeface="Aptos"/>
                          <a:cs typeface="Aptos"/>
                        </a:rPr>
                        <a:t> con </a:t>
                      </a:r>
                      <a:r>
                        <a:rPr sz="1400" b="0" dirty="0" err="1">
                          <a:solidFill>
                            <a:srgbClr val="242424"/>
                          </a:solidFill>
                          <a:latin typeface="Aptos"/>
                          <a:ea typeface="Aptos"/>
                          <a:cs typeface="Aptos"/>
                        </a:rPr>
                        <a:t>i</a:t>
                      </a:r>
                      <a:r>
                        <a:rPr sz="1400" b="0" dirty="0">
                          <a:solidFill>
                            <a:srgbClr val="242424"/>
                          </a:solidFill>
                          <a:latin typeface="Aptos"/>
                          <a:ea typeface="Aptos"/>
                          <a:cs typeface="Aptos"/>
                        </a:rPr>
                        <a:t> </a:t>
                      </a:r>
                      <a:r>
                        <a:rPr sz="1400" b="0" dirty="0" err="1">
                          <a:solidFill>
                            <a:srgbClr val="242424"/>
                          </a:solidFill>
                          <a:latin typeface="Aptos"/>
                          <a:ea typeface="Aptos"/>
                          <a:cs typeface="Aptos"/>
                        </a:rPr>
                        <a:t>servizi</a:t>
                      </a:r>
                      <a:r>
                        <a:rPr sz="1400" b="0" dirty="0">
                          <a:solidFill>
                            <a:srgbClr val="242424"/>
                          </a:solidFill>
                          <a:latin typeface="Aptos"/>
                          <a:ea typeface="Aptos"/>
                          <a:cs typeface="Aptos"/>
                        </a:rPr>
                        <a:t> </a:t>
                      </a:r>
                      <a:r>
                        <a:rPr sz="1400" b="0" dirty="0" err="1">
                          <a:solidFill>
                            <a:srgbClr val="242424"/>
                          </a:solidFill>
                          <a:latin typeface="Aptos"/>
                          <a:ea typeface="Aptos"/>
                          <a:cs typeface="Aptos"/>
                        </a:rPr>
                        <a:t>sociali</a:t>
                      </a:r>
                      <a:r>
                        <a:rPr sz="1400" b="0" dirty="0">
                          <a:solidFill>
                            <a:srgbClr val="242424"/>
                          </a:solidFill>
                          <a:latin typeface="Aptos"/>
                          <a:ea typeface="Aptos"/>
                          <a:cs typeface="Aptos"/>
                        </a:rPr>
                        <a:t> </a:t>
                      </a:r>
                      <a:r>
                        <a:rPr sz="1400" b="0" dirty="0" err="1" smtClean="0">
                          <a:solidFill>
                            <a:srgbClr val="242424"/>
                          </a:solidFill>
                          <a:latin typeface="Aptos"/>
                          <a:ea typeface="Aptos"/>
                          <a:cs typeface="Aptos"/>
                        </a:rPr>
                        <a:t>dichiarata</a:t>
                      </a:r>
                      <a:endParaRPr lang="it-IT" sz="1400" b="0" dirty="0" smtClean="0">
                        <a:solidFill>
                          <a:srgbClr val="242424"/>
                        </a:solidFill>
                        <a:latin typeface="Aptos"/>
                        <a:ea typeface="Aptos"/>
                        <a:cs typeface="Aptos"/>
                      </a:endParaRPr>
                    </a:p>
                    <a:p>
                      <a:pPr algn="l">
                        <a:buNone/>
                      </a:pPr>
                      <a:endParaRPr sz="1400" b="0" dirty="0">
                        <a:solidFill>
                          <a:srgbClr val="242424"/>
                        </a:solidFill>
                        <a:latin typeface="Aptos"/>
                        <a:ea typeface="Aptos"/>
                        <a:cs typeface="Aptos"/>
                      </a:endParaRPr>
                    </a:p>
                  </a:txBody>
                  <a:tcPr marL="82296" marR="54864" marT="27432" marB="20574" anchor="ctr">
                    <a:solidFill>
                      <a:srgbClr val="F6FAFD"/>
                    </a:solidFill>
                  </a:tcPr>
                </a:tc>
                <a:tc>
                  <a:txBody>
                    <a:bodyPr/>
                    <a:lstStyle/>
                    <a:p>
                      <a:pPr algn="ctr">
                        <a:buNone/>
                      </a:pPr>
                      <a:r>
                        <a:rPr sz="1400" b="0" dirty="0">
                          <a:solidFill>
                            <a:srgbClr val="242424"/>
                          </a:solidFill>
                          <a:latin typeface="Aptos"/>
                          <a:ea typeface="Aptos"/>
                          <a:cs typeface="Aptos"/>
                        </a:rPr>
                        <a:t>697</a:t>
                      </a:r>
                    </a:p>
                  </a:txBody>
                  <a:tcPr marL="82296" marR="54864" marT="27432" marB="20574" anchor="ctr">
                    <a:solidFill>
                      <a:srgbClr val="EDF6FB"/>
                    </a:solidFill>
                  </a:tcPr>
                </a:tc>
                <a:tc>
                  <a:txBody>
                    <a:bodyPr/>
                    <a:lstStyle/>
                    <a:p>
                      <a:pPr algn="ctr">
                        <a:buNone/>
                      </a:pPr>
                      <a:r>
                        <a:rPr sz="1400" b="0" dirty="0">
                          <a:solidFill>
                            <a:srgbClr val="242424"/>
                          </a:solidFill>
                          <a:latin typeface="Aptos"/>
                          <a:ea typeface="Aptos"/>
                          <a:cs typeface="Aptos"/>
                        </a:rPr>
                        <a:t>40,6%</a:t>
                      </a:r>
                    </a:p>
                  </a:txBody>
                  <a:tcPr marL="82296" marR="54864" marT="27432" marB="20574" anchor="ctr">
                    <a:solidFill>
                      <a:srgbClr val="EDF6FB"/>
                    </a:solidFill>
                  </a:tcPr>
                </a:tc>
                <a:tc>
                  <a:txBody>
                    <a:bodyPr/>
                    <a:lstStyle/>
                    <a:p>
                      <a:pPr algn="ctr">
                        <a:buNone/>
                      </a:pPr>
                      <a:r>
                        <a:rPr sz="1400" b="0" dirty="0">
                          <a:solidFill>
                            <a:srgbClr val="242424"/>
                          </a:solidFill>
                          <a:latin typeface="Aptos"/>
                          <a:ea typeface="Aptos"/>
                          <a:cs typeface="Aptos"/>
                        </a:rPr>
                        <a:t>89,2%</a:t>
                      </a:r>
                    </a:p>
                  </a:txBody>
                  <a:tcPr marL="82296" marR="54864" marT="27432" marB="20574" anchor="ctr">
                    <a:solidFill>
                      <a:srgbClr val="EDF6FB"/>
                    </a:solidFill>
                  </a:tcPr>
                </a:tc>
                <a:extLst>
                  <a:ext uri="{0D108BD9-81ED-4DB2-BD59-A6C34878D82A}">
                    <a16:rowId xmlns:a16="http://schemas.microsoft.com/office/drawing/2014/main" val="10007"/>
                  </a:ext>
                </a:extLst>
              </a:tr>
              <a:tr h="307181">
                <a:tc>
                  <a:txBody>
                    <a:bodyPr/>
                    <a:lstStyle/>
                    <a:p>
                      <a:pPr algn="l">
                        <a:buNone/>
                      </a:pPr>
                      <a:r>
                        <a:rPr sz="1400" b="0" i="1" dirty="0">
                          <a:solidFill>
                            <a:srgbClr val="242424"/>
                          </a:solidFill>
                          <a:latin typeface="Aptos"/>
                          <a:ea typeface="Aptos"/>
                          <a:cs typeface="Aptos"/>
                        </a:rPr>
                        <a:t>Target </a:t>
                      </a:r>
                      <a:r>
                        <a:rPr sz="1400" b="0" i="1" dirty="0" smtClean="0">
                          <a:solidFill>
                            <a:srgbClr val="242424"/>
                          </a:solidFill>
                          <a:latin typeface="Aptos"/>
                          <a:ea typeface="Aptos"/>
                          <a:cs typeface="Aptos"/>
                        </a:rPr>
                        <a:t>PNRR, </a:t>
                      </a:r>
                      <a:r>
                        <a:rPr sz="1400" b="0" i="1" dirty="0" err="1">
                          <a:solidFill>
                            <a:srgbClr val="242424"/>
                          </a:solidFill>
                          <a:latin typeface="Aptos"/>
                          <a:ea typeface="Aptos"/>
                          <a:cs typeface="Aptos"/>
                        </a:rPr>
                        <a:t>giugno</a:t>
                      </a:r>
                      <a:r>
                        <a:rPr sz="1400" b="0" i="1" dirty="0">
                          <a:solidFill>
                            <a:srgbClr val="242424"/>
                          </a:solidFill>
                          <a:latin typeface="Aptos"/>
                          <a:ea typeface="Aptos"/>
                          <a:cs typeface="Aptos"/>
                        </a:rPr>
                        <a:t> </a:t>
                      </a:r>
                      <a:r>
                        <a:rPr sz="1400" b="0" i="1" dirty="0" smtClean="0">
                          <a:solidFill>
                            <a:srgbClr val="242424"/>
                          </a:solidFill>
                          <a:latin typeface="Aptos"/>
                          <a:ea typeface="Aptos"/>
                          <a:cs typeface="Aptos"/>
                        </a:rPr>
                        <a:t>2026</a:t>
                      </a:r>
                      <a:endParaRPr sz="1400" b="0" i="1" dirty="0">
                        <a:solidFill>
                          <a:srgbClr val="242424"/>
                        </a:solidFill>
                        <a:latin typeface="Aptos"/>
                        <a:ea typeface="Aptos"/>
                        <a:cs typeface="Aptos"/>
                      </a:endParaRPr>
                    </a:p>
                  </a:txBody>
                  <a:tcPr marL="82296" marR="54864" marT="27432" marB="20574" anchor="ctr">
                    <a:solidFill>
                      <a:srgbClr val="F3F8FC"/>
                    </a:solidFill>
                  </a:tcPr>
                </a:tc>
                <a:tc>
                  <a:txBody>
                    <a:bodyPr/>
                    <a:lstStyle/>
                    <a:p>
                      <a:pPr algn="ctr">
                        <a:buNone/>
                      </a:pPr>
                      <a:r>
                        <a:rPr sz="1400" b="0" i="1" dirty="0">
                          <a:solidFill>
                            <a:srgbClr val="242424"/>
                          </a:solidFill>
                          <a:latin typeface="Aptos"/>
                          <a:ea typeface="Aptos"/>
                          <a:cs typeface="Aptos"/>
                        </a:rPr>
                        <a:t>≥1.038</a:t>
                      </a:r>
                    </a:p>
                  </a:txBody>
                  <a:tcPr marL="82296" marR="54864" marT="27432" marB="20574" anchor="ctr">
                    <a:solidFill>
                      <a:srgbClr val="E5F2FA"/>
                    </a:solidFill>
                  </a:tcPr>
                </a:tc>
                <a:tc>
                  <a:txBody>
                    <a:bodyPr/>
                    <a:lstStyle/>
                    <a:p>
                      <a:pPr algn="ctr">
                        <a:buNone/>
                      </a:pPr>
                      <a:r>
                        <a:rPr sz="1400" b="0" dirty="0">
                          <a:solidFill>
                            <a:srgbClr val="242424"/>
                          </a:solidFill>
                          <a:latin typeface="Aptos"/>
                          <a:ea typeface="Aptos"/>
                          <a:cs typeface="Aptos"/>
                        </a:rPr>
                        <a:t>—</a:t>
                      </a:r>
                    </a:p>
                  </a:txBody>
                  <a:tcPr marL="82296" marR="54864" marT="27432" marB="20574" anchor="ctr">
                    <a:solidFill>
                      <a:srgbClr val="E5F2FA"/>
                    </a:solidFill>
                  </a:tcPr>
                </a:tc>
                <a:tc>
                  <a:txBody>
                    <a:bodyPr/>
                    <a:lstStyle/>
                    <a:p>
                      <a:pPr algn="ctr">
                        <a:buNone/>
                      </a:pPr>
                      <a:r>
                        <a:rPr sz="1400" b="0" dirty="0">
                          <a:solidFill>
                            <a:srgbClr val="242424"/>
                          </a:solidFill>
                          <a:latin typeface="Aptos"/>
                          <a:ea typeface="Aptos"/>
                          <a:cs typeface="Aptos"/>
                        </a:rPr>
                        <a:t>—</a:t>
                      </a:r>
                    </a:p>
                  </a:txBody>
                  <a:tcPr marL="82296" marR="54864" marT="27432" marB="20574" anchor="ctr">
                    <a:solidFill>
                      <a:srgbClr val="E5F2FA"/>
                    </a:solidFill>
                  </a:tcPr>
                </a:tc>
                <a:extLst>
                  <a:ext uri="{0D108BD9-81ED-4DB2-BD59-A6C34878D82A}">
                    <a16:rowId xmlns:a16="http://schemas.microsoft.com/office/drawing/2014/main" val="10008"/>
                  </a:ext>
                </a:extLst>
              </a:tr>
            </a:tbl>
          </a:graphicData>
        </a:graphic>
      </p:graphicFrame>
      <p:sp>
        <p:nvSpPr>
          <p:cNvPr id="10" name="TextBox 9">
            <a:extLst>
              <a:ext uri="{FF2B5EF4-FFF2-40B4-BE49-F238E27FC236}">
                <a16:creationId xmlns:a16="http://schemas.microsoft.com/office/drawing/2014/main" id="{D0A43C34-88B2-4967-A86F-D333D6B0EAD1}"/>
              </a:ext>
            </a:extLst>
          </p:cNvPr>
          <p:cNvSpPr>
            <a:spLocks noGrp="1"/>
          </p:cNvSpPr>
          <p:nvPr/>
        </p:nvSpPr>
        <p:spPr>
          <a:xfrm>
            <a:off x="751523" y="5647134"/>
            <a:ext cx="7920990" cy="369332"/>
          </a:xfrm>
          <a:prstGeom prst="rect">
            <a:avLst/>
          </a:prstGeom>
          <a:noFill/>
        </p:spPr>
        <p:txBody>
          <a:bodyPr wrap="square" lIns="0" tIns="0" rIns="0" bIns="0">
            <a:spAutoFit/>
          </a:bodyPr>
          <a:lstStyle>
            <a:defPPr>
              <a:defRPr sz="900">
                <a:solidFill>
                  <a:srgbClr val="414141"/>
                </a:solidFill>
                <a:latin typeface="Aptos"/>
                <a:ea typeface="Aptos"/>
                <a:cs typeface="Aptos"/>
              </a:defRPr>
            </a:defPPr>
            <a:lvl1pPr>
              <a:buNone/>
              <a:defRPr sz="900">
                <a:solidFill>
                  <a:srgbClr val="414141"/>
                </a:solidFill>
                <a:latin typeface="Aptos"/>
                <a:ea typeface="Aptos"/>
                <a:cs typeface="Aptos"/>
              </a:defRPr>
            </a:lvl1pPr>
            <a:lvl2pPr>
              <a:buNone/>
              <a:defRPr sz="900">
                <a:solidFill>
                  <a:srgbClr val="414141"/>
                </a:solidFill>
                <a:latin typeface="Aptos"/>
                <a:ea typeface="Aptos"/>
                <a:cs typeface="Aptos"/>
              </a:defRPr>
            </a:lvl2pPr>
            <a:lvl3pPr>
              <a:buNone/>
              <a:defRPr sz="900">
                <a:solidFill>
                  <a:srgbClr val="414141"/>
                </a:solidFill>
                <a:latin typeface="Aptos"/>
                <a:ea typeface="Aptos"/>
                <a:cs typeface="Aptos"/>
              </a:defRPr>
            </a:lvl3pPr>
            <a:lvl4pPr>
              <a:buNone/>
              <a:defRPr sz="900">
                <a:solidFill>
                  <a:srgbClr val="414141"/>
                </a:solidFill>
                <a:latin typeface="Aptos"/>
                <a:ea typeface="Aptos"/>
                <a:cs typeface="Aptos"/>
              </a:defRPr>
            </a:lvl4pPr>
            <a:lvl5pPr>
              <a:buNone/>
              <a:defRPr sz="900">
                <a:solidFill>
                  <a:srgbClr val="414141"/>
                </a:solidFill>
                <a:latin typeface="Aptos"/>
                <a:ea typeface="Aptos"/>
                <a:cs typeface="Aptos"/>
              </a:defRPr>
            </a:lvl5pPr>
            <a:lvl6pPr>
              <a:buNone/>
              <a:defRPr sz="900">
                <a:solidFill>
                  <a:srgbClr val="414141"/>
                </a:solidFill>
                <a:latin typeface="Aptos"/>
                <a:ea typeface="Aptos"/>
                <a:cs typeface="Aptos"/>
              </a:defRPr>
            </a:lvl6pPr>
            <a:lvl7pPr>
              <a:buNone/>
              <a:defRPr sz="900">
                <a:solidFill>
                  <a:srgbClr val="414141"/>
                </a:solidFill>
                <a:latin typeface="Aptos"/>
                <a:ea typeface="Aptos"/>
                <a:cs typeface="Aptos"/>
              </a:defRPr>
            </a:lvl7pPr>
            <a:lvl8pPr>
              <a:buNone/>
              <a:defRPr sz="900">
                <a:solidFill>
                  <a:srgbClr val="414141"/>
                </a:solidFill>
                <a:latin typeface="Aptos"/>
                <a:ea typeface="Aptos"/>
                <a:cs typeface="Aptos"/>
              </a:defRPr>
            </a:lvl8pPr>
            <a:lvl9pPr>
              <a:buNone/>
              <a:defRPr sz="900">
                <a:solidFill>
                  <a:srgbClr val="414141"/>
                </a:solidFill>
                <a:latin typeface="Aptos"/>
                <a:ea typeface="Aptos"/>
                <a:cs typeface="Aptos"/>
              </a:defRPr>
            </a:lvl9pPr>
          </a:lstStyle>
          <a:p>
            <a:pPr>
              <a:buNone/>
              <a:defRPr sz="900">
                <a:solidFill>
                  <a:srgbClr val="414141"/>
                </a:solidFill>
                <a:latin typeface="Aptos"/>
                <a:ea typeface="Aptos"/>
                <a:cs typeface="Aptos"/>
              </a:defRPr>
            </a:pPr>
            <a:r>
              <a:rPr sz="1200" dirty="0" err="1" smtClean="0"/>
              <a:t>Fonti</a:t>
            </a:r>
            <a:r>
              <a:rPr sz="1200" dirty="0"/>
              <a:t>: </a:t>
            </a:r>
            <a:r>
              <a:rPr sz="1200" dirty="0" smtClean="0"/>
              <a:t>AGENAS</a:t>
            </a:r>
            <a:r>
              <a:rPr lang="it-IT" sz="1200" dirty="0" smtClean="0"/>
              <a:t> (2026),</a:t>
            </a:r>
            <a:r>
              <a:rPr sz="1200" dirty="0" smtClean="0"/>
              <a:t> </a:t>
            </a:r>
            <a:r>
              <a:rPr sz="1200" dirty="0" err="1"/>
              <a:t>versione</a:t>
            </a:r>
            <a:r>
              <a:rPr sz="1200" dirty="0"/>
              <a:t> 08.04.2026, </a:t>
            </a:r>
            <a:r>
              <a:rPr sz="1200" dirty="0" err="1"/>
              <a:t>tabb</a:t>
            </a:r>
            <a:r>
              <a:rPr sz="1200" dirty="0"/>
              <a:t>. 11, 12, 15; </a:t>
            </a:r>
            <a:endParaRPr lang="it-IT" sz="1200" dirty="0" smtClean="0"/>
          </a:p>
          <a:p>
            <a:pPr>
              <a:buNone/>
              <a:defRPr sz="900">
                <a:solidFill>
                  <a:srgbClr val="414141"/>
                </a:solidFill>
                <a:latin typeface="Aptos"/>
                <a:ea typeface="Aptos"/>
                <a:cs typeface="Aptos"/>
              </a:defRPr>
            </a:pPr>
            <a:r>
              <a:rPr sz="1200" dirty="0" err="1" smtClean="0"/>
              <a:t>Ministero</a:t>
            </a:r>
            <a:r>
              <a:rPr sz="1200" dirty="0" smtClean="0"/>
              <a:t> </a:t>
            </a:r>
            <a:r>
              <a:rPr sz="1200" dirty="0" err="1"/>
              <a:t>della</a:t>
            </a:r>
            <a:r>
              <a:rPr sz="1200" dirty="0"/>
              <a:t> </a:t>
            </a:r>
            <a:r>
              <a:rPr sz="1200" dirty="0" smtClean="0"/>
              <a:t>Salute</a:t>
            </a:r>
            <a:r>
              <a:rPr lang="it-IT" sz="1200" dirty="0" smtClean="0"/>
              <a:t> (2026) </a:t>
            </a:r>
            <a:r>
              <a:rPr sz="1200" dirty="0" smtClean="0"/>
              <a:t>.</a:t>
            </a:r>
            <a:endParaRPr sz="1200" dirty="0"/>
          </a:p>
        </p:txBody>
      </p:sp>
      <p:sp>
        <p:nvSpPr>
          <p:cNvPr id="11" name="Titolo">
            <a:extLst>
              <a:ext uri="{FF2B5EF4-FFF2-40B4-BE49-F238E27FC236}">
                <a16:creationId xmlns:a16="http://schemas.microsoft.com/office/drawing/2014/main" id="{94B7F4B3-CE6A-4A13-91FF-AF6E2D62F1B6}"/>
              </a:ext>
            </a:extLst>
          </p:cNvPr>
          <p:cNvSpPr>
            <a:spLocks noGrp="1"/>
          </p:cNvSpPr>
          <p:nvPr/>
        </p:nvSpPr>
        <p:spPr>
          <a:xfrm>
            <a:off x="471488" y="221815"/>
            <a:ext cx="8201025" cy="535781"/>
          </a:xfrm>
          <a:prstGeom prst="rect">
            <a:avLst/>
          </a:prstGeom>
          <a:noFill/>
          <a:ln w="0">
            <a:noFill/>
            <a:prstDash val="solid"/>
          </a:ln>
        </p:spPr>
        <p:txBody>
          <a:bodyPr lIns="0" tIns="0" rIns="0" bIns="0"/>
          <a:lstStyle>
            <a:defPPr algn="ctr">
              <a:defRPr sz="2400" b="1">
                <a:solidFill>
                  <a:srgbClr val="242424"/>
                </a:solidFill>
                <a:latin typeface="Aptos"/>
                <a:ea typeface="Aptos"/>
                <a:cs typeface="Aptos"/>
              </a:defRPr>
            </a:defPPr>
            <a:lvl1pPr algn="ctr">
              <a:buNone/>
              <a:defRPr sz="2400" b="1">
                <a:solidFill>
                  <a:srgbClr val="242424"/>
                </a:solidFill>
                <a:latin typeface="Aptos"/>
                <a:ea typeface="Aptos"/>
                <a:cs typeface="Aptos"/>
              </a:defRPr>
            </a:lvl1pPr>
            <a:lvl2pPr algn="ctr">
              <a:buNone/>
              <a:defRPr sz="2400" b="1">
                <a:solidFill>
                  <a:srgbClr val="242424"/>
                </a:solidFill>
                <a:latin typeface="Aptos"/>
                <a:ea typeface="Aptos"/>
                <a:cs typeface="Aptos"/>
              </a:defRPr>
            </a:lvl2pPr>
            <a:lvl3pPr algn="ctr">
              <a:buNone/>
              <a:defRPr sz="2400" b="1">
                <a:solidFill>
                  <a:srgbClr val="242424"/>
                </a:solidFill>
                <a:latin typeface="Aptos"/>
                <a:ea typeface="Aptos"/>
                <a:cs typeface="Aptos"/>
              </a:defRPr>
            </a:lvl3pPr>
            <a:lvl4pPr algn="ctr">
              <a:buNone/>
              <a:defRPr sz="2400" b="1">
                <a:solidFill>
                  <a:srgbClr val="242424"/>
                </a:solidFill>
                <a:latin typeface="Aptos"/>
                <a:ea typeface="Aptos"/>
                <a:cs typeface="Aptos"/>
              </a:defRPr>
            </a:lvl4pPr>
            <a:lvl5pPr algn="ctr">
              <a:buNone/>
              <a:defRPr sz="2400" b="1">
                <a:solidFill>
                  <a:srgbClr val="242424"/>
                </a:solidFill>
                <a:latin typeface="Aptos"/>
                <a:ea typeface="Aptos"/>
                <a:cs typeface="Aptos"/>
              </a:defRPr>
            </a:lvl5pPr>
            <a:lvl6pPr algn="ctr">
              <a:buNone/>
              <a:defRPr sz="2400" b="1">
                <a:solidFill>
                  <a:srgbClr val="242424"/>
                </a:solidFill>
                <a:latin typeface="Aptos"/>
                <a:ea typeface="Aptos"/>
                <a:cs typeface="Aptos"/>
              </a:defRPr>
            </a:lvl6pPr>
            <a:lvl7pPr algn="ctr">
              <a:buNone/>
              <a:defRPr sz="2400" b="1">
                <a:solidFill>
                  <a:srgbClr val="242424"/>
                </a:solidFill>
                <a:latin typeface="Aptos"/>
                <a:ea typeface="Aptos"/>
                <a:cs typeface="Aptos"/>
              </a:defRPr>
            </a:lvl7pPr>
            <a:lvl8pPr algn="ctr">
              <a:buNone/>
              <a:defRPr sz="2400" b="1">
                <a:solidFill>
                  <a:srgbClr val="242424"/>
                </a:solidFill>
                <a:latin typeface="Aptos"/>
                <a:ea typeface="Aptos"/>
                <a:cs typeface="Aptos"/>
              </a:defRPr>
            </a:lvl8pPr>
            <a:lvl9pPr algn="ctr">
              <a:buNone/>
              <a:defRPr sz="2400" b="1">
                <a:solidFill>
                  <a:srgbClr val="242424"/>
                </a:solidFill>
                <a:latin typeface="Aptos"/>
                <a:ea typeface="Aptos"/>
                <a:cs typeface="Aptos"/>
              </a:defRPr>
            </a:lvl9pPr>
          </a:lstStyle>
          <a:p>
            <a:pPr algn="ctr">
              <a:buNone/>
              <a:defRPr sz="2400" b="1">
                <a:solidFill>
                  <a:srgbClr val="242424"/>
                </a:solidFill>
                <a:latin typeface="Aptos"/>
                <a:ea typeface="Aptos"/>
                <a:cs typeface="Aptos"/>
              </a:defRPr>
            </a:pPr>
            <a:r>
              <a:rPr lang="it-IT" sz="2000" dirty="0" smtClean="0">
                <a:solidFill>
                  <a:srgbClr val="0070C0"/>
                </a:solidFill>
              </a:rPr>
              <a:t>Innovazioni </a:t>
            </a:r>
            <a:r>
              <a:rPr lang="it-IT" sz="2000" dirty="0" err="1" smtClean="0">
                <a:solidFill>
                  <a:srgbClr val="0070C0"/>
                </a:solidFill>
              </a:rPr>
              <a:t>organmizzative</a:t>
            </a:r>
            <a:r>
              <a:rPr lang="it-IT" sz="2000" dirty="0" smtClean="0">
                <a:solidFill>
                  <a:srgbClr val="0070C0"/>
                </a:solidFill>
              </a:rPr>
              <a:t>: le </a:t>
            </a:r>
            <a:r>
              <a:rPr sz="2000" dirty="0" smtClean="0">
                <a:solidFill>
                  <a:srgbClr val="0070C0"/>
                </a:solidFill>
              </a:rPr>
              <a:t>Case </a:t>
            </a:r>
            <a:r>
              <a:rPr sz="2000" dirty="0" err="1">
                <a:solidFill>
                  <a:srgbClr val="0070C0"/>
                </a:solidFill>
              </a:rPr>
              <a:t>della</a:t>
            </a:r>
            <a:r>
              <a:rPr sz="2000" dirty="0">
                <a:solidFill>
                  <a:srgbClr val="0070C0"/>
                </a:solidFill>
              </a:rPr>
              <a:t> </a:t>
            </a:r>
            <a:r>
              <a:rPr sz="2000" dirty="0" err="1" smtClean="0">
                <a:solidFill>
                  <a:srgbClr val="0070C0"/>
                </a:solidFill>
              </a:rPr>
              <a:t>Comunit</a:t>
            </a:r>
            <a:r>
              <a:rPr lang="it-IT" sz="2000" dirty="0" smtClean="0">
                <a:solidFill>
                  <a:srgbClr val="0070C0"/>
                </a:solidFill>
              </a:rPr>
              <a:t>à (</a:t>
            </a:r>
            <a:r>
              <a:rPr lang="it-IT" sz="2000" dirty="0" err="1" smtClean="0">
                <a:solidFill>
                  <a:srgbClr val="0070C0"/>
                </a:solidFill>
              </a:rPr>
              <a:t>CdC</a:t>
            </a:r>
            <a:r>
              <a:rPr lang="it-IT" sz="2000" dirty="0" smtClean="0">
                <a:solidFill>
                  <a:srgbClr val="0070C0"/>
                </a:solidFill>
              </a:rPr>
              <a:t>)</a:t>
            </a:r>
          </a:p>
          <a:p>
            <a:pPr algn="ctr">
              <a:buNone/>
              <a:defRPr sz="2400" b="1">
                <a:solidFill>
                  <a:srgbClr val="242424"/>
                </a:solidFill>
                <a:latin typeface="Aptos"/>
                <a:ea typeface="Aptos"/>
                <a:cs typeface="Aptos"/>
              </a:defRPr>
            </a:pPr>
            <a:r>
              <a:rPr lang="it-IT" sz="2000" dirty="0" smtClean="0">
                <a:solidFill>
                  <a:srgbClr val="0070C0"/>
                </a:solidFill>
              </a:rPr>
              <a:t>Dati al 31/12/2025</a:t>
            </a:r>
            <a:endParaRPr sz="2000" dirty="0">
              <a:solidFill>
                <a:srgbClr val="0070C0"/>
              </a:solidFill>
            </a:endParaRPr>
          </a:p>
        </p:txBody>
      </p:sp>
    </p:spTree>
    <p:extLst>
      <p:ext uri="{BB962C8B-B14F-4D97-AF65-F5344CB8AC3E}">
        <p14:creationId xmlns:p14="http://schemas.microsoft.com/office/powerpoint/2010/main" val="42027440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49388046-78F5-408D-BF40-92AD59F91749}"/>
              </a:ext>
            </a:extLst>
          </p:cNvPr>
          <p:cNvSpPr>
            <a:spLocks noGrp="1"/>
          </p:cNvSpPr>
          <p:nvPr/>
        </p:nvSpPr>
        <p:spPr>
          <a:xfrm>
            <a:off x="471488" y="335757"/>
            <a:ext cx="8201025" cy="535781"/>
          </a:xfrm>
          <a:prstGeom prst="rect">
            <a:avLst/>
          </a:prstGeom>
          <a:noFill/>
          <a:ln w="0">
            <a:noFill/>
          </a:ln>
        </p:spPr>
        <p:txBody>
          <a:bodyPr anchor="ctr"/>
          <a:lstStyle>
            <a:defPPr>
              <a:defRPr sz="2475" b="1">
                <a:solidFill>
                  <a:srgbClr val="242424"/>
                </a:solidFill>
              </a:defRPr>
            </a:defPPr>
          </a:lstStyle>
          <a:p>
            <a:pPr algn="ctr" defTabSz="685800">
              <a:defRPr sz="2475" b="1">
                <a:solidFill>
                  <a:srgbClr val="242424"/>
                </a:solidFill>
              </a:defRPr>
            </a:pPr>
            <a:r>
              <a:rPr sz="2000" b="1" dirty="0">
                <a:solidFill>
                  <a:srgbClr val="0070C0"/>
                </a:solidFill>
                <a:latin typeface="Calibri"/>
              </a:rPr>
              <a:t>AGENAS: </a:t>
            </a:r>
            <a:r>
              <a:rPr sz="2000" b="1" dirty="0" err="1">
                <a:solidFill>
                  <a:srgbClr val="0070C0"/>
                </a:solidFill>
                <a:latin typeface="Calibri"/>
              </a:rPr>
              <a:t>i</a:t>
            </a:r>
            <a:r>
              <a:rPr sz="2000" b="1" dirty="0">
                <a:solidFill>
                  <a:srgbClr val="0070C0"/>
                </a:solidFill>
                <a:latin typeface="Calibri"/>
              </a:rPr>
              <a:t> </a:t>
            </a:r>
            <a:r>
              <a:rPr sz="2000" b="1" dirty="0" err="1">
                <a:solidFill>
                  <a:srgbClr val="0070C0"/>
                </a:solidFill>
                <a:latin typeface="Calibri"/>
              </a:rPr>
              <a:t>servizi</a:t>
            </a:r>
            <a:r>
              <a:rPr sz="2000" b="1" dirty="0">
                <a:solidFill>
                  <a:srgbClr val="0070C0"/>
                </a:solidFill>
                <a:latin typeface="Calibri"/>
              </a:rPr>
              <a:t> </a:t>
            </a:r>
            <a:r>
              <a:rPr sz="2000" b="1" dirty="0" err="1">
                <a:solidFill>
                  <a:srgbClr val="0070C0"/>
                </a:solidFill>
                <a:latin typeface="Calibri"/>
              </a:rPr>
              <a:t>dichiarati</a:t>
            </a:r>
            <a:r>
              <a:rPr sz="2000" b="1" dirty="0">
                <a:solidFill>
                  <a:srgbClr val="0070C0"/>
                </a:solidFill>
                <a:latin typeface="Calibri"/>
              </a:rPr>
              <a:t> </a:t>
            </a:r>
            <a:r>
              <a:rPr sz="2000" b="1" dirty="0" err="1">
                <a:solidFill>
                  <a:srgbClr val="0070C0"/>
                </a:solidFill>
                <a:latin typeface="Calibri"/>
              </a:rPr>
              <a:t>nelle</a:t>
            </a:r>
            <a:r>
              <a:rPr sz="2000" b="1" dirty="0">
                <a:solidFill>
                  <a:srgbClr val="0070C0"/>
                </a:solidFill>
                <a:latin typeface="Calibri"/>
              </a:rPr>
              <a:t> C</a:t>
            </a:r>
            <a:r>
              <a:rPr lang="it-IT" sz="2000" b="1" dirty="0" err="1">
                <a:solidFill>
                  <a:srgbClr val="0070C0"/>
                </a:solidFill>
                <a:latin typeface="Calibri"/>
              </a:rPr>
              <a:t>dC</a:t>
            </a:r>
            <a:r>
              <a:rPr lang="it-IT" sz="2000" b="1" dirty="0">
                <a:solidFill>
                  <a:srgbClr val="0070C0"/>
                </a:solidFill>
                <a:latin typeface="Calibri"/>
              </a:rPr>
              <a:t> </a:t>
            </a:r>
            <a:r>
              <a:rPr sz="2000" b="1" dirty="0" err="1">
                <a:solidFill>
                  <a:srgbClr val="0070C0"/>
                </a:solidFill>
                <a:latin typeface="Calibri"/>
              </a:rPr>
              <a:t>attive</a:t>
            </a:r>
            <a:endParaRPr sz="2000" b="1" dirty="0">
              <a:solidFill>
                <a:srgbClr val="0070C0"/>
              </a:solidFill>
              <a:latin typeface="Calibri"/>
            </a:endParaRPr>
          </a:p>
        </p:txBody>
      </p:sp>
      <p:sp>
        <p:nvSpPr>
          <p:cNvPr id="2" name="Rettangolo 1">
            <a:extLst>
              <a:ext uri="{FF2B5EF4-FFF2-40B4-BE49-F238E27FC236}">
                <a16:creationId xmlns:a16="http://schemas.microsoft.com/office/drawing/2014/main" id="{305CCFCA-351E-4E5A-AE25-E9BB9F54EFC8}"/>
              </a:ext>
            </a:extLst>
          </p:cNvPr>
          <p:cNvSpPr>
            <a:spLocks noGrp="1"/>
          </p:cNvSpPr>
          <p:nvPr/>
        </p:nvSpPr>
        <p:spPr>
          <a:xfrm>
            <a:off x="7943850" y="5572125"/>
            <a:ext cx="728663" cy="171450"/>
          </a:xfrm>
          <a:prstGeom prst="rect">
            <a:avLst/>
          </a:prstGeom>
          <a:noFill/>
          <a:ln w="0">
            <a:noFill/>
          </a:ln>
        </p:spPr>
        <p:txBody>
          <a:bodyPr anchor="ctr"/>
          <a:lstStyle>
            <a:defPPr>
              <a:defRPr sz="975" b="0">
                <a:solidFill>
                  <a:srgbClr val="666666"/>
                </a:solidFill>
              </a:defRPr>
            </a:defPPr>
          </a:lstStyle>
          <a:p>
            <a:pPr defTabSz="685800">
              <a:defRPr sz="975" b="0">
                <a:solidFill>
                  <a:srgbClr val="666666"/>
                </a:solidFill>
              </a:defRPr>
            </a:pPr>
            <a:r>
              <a:rPr sz="731">
                <a:solidFill>
                  <a:srgbClr val="666666"/>
                </a:solidFill>
                <a:latin typeface="Calibri"/>
              </a:rPr>
              <a:t>12 / 19</a:t>
            </a:r>
          </a:p>
        </p:txBody>
      </p:sp>
      <p:sp>
        <p:nvSpPr>
          <p:cNvPr id="3" name="Rettangolo 2">
            <a:extLst>
              <a:ext uri="{FF2B5EF4-FFF2-40B4-BE49-F238E27FC236}">
                <a16:creationId xmlns:a16="http://schemas.microsoft.com/office/drawing/2014/main" id="{60F7C569-E040-4541-B725-00B1D0B50C2B}"/>
              </a:ext>
            </a:extLst>
          </p:cNvPr>
          <p:cNvSpPr>
            <a:spLocks noGrp="1"/>
          </p:cNvSpPr>
          <p:nvPr/>
        </p:nvSpPr>
        <p:spPr>
          <a:xfrm>
            <a:off x="471487" y="5522119"/>
            <a:ext cx="7215188" cy="250031"/>
          </a:xfrm>
          <a:prstGeom prst="rect">
            <a:avLst/>
          </a:prstGeom>
          <a:noFill/>
          <a:ln w="0">
            <a:noFill/>
          </a:ln>
        </p:spPr>
        <p:txBody>
          <a:bodyPr anchor="ctr"/>
          <a:lstStyle>
            <a:defPPr>
              <a:defRPr sz="900" b="0">
                <a:solidFill>
                  <a:srgbClr val="666666"/>
                </a:solidFill>
              </a:defRPr>
            </a:defPPr>
          </a:lstStyle>
          <a:p>
            <a:pPr defTabSz="685800">
              <a:defRPr sz="900" b="0">
                <a:solidFill>
                  <a:srgbClr val="666666"/>
                </a:solidFill>
              </a:defRPr>
            </a:pPr>
            <a:r>
              <a:rPr sz="1400" dirty="0">
                <a:solidFill>
                  <a:srgbClr val="666666"/>
                </a:solidFill>
                <a:latin typeface="Calibri"/>
              </a:rPr>
              <a:t>Fonte: AGENAS, </a:t>
            </a:r>
            <a:r>
              <a:rPr sz="1400" dirty="0" err="1">
                <a:solidFill>
                  <a:srgbClr val="666666"/>
                </a:solidFill>
                <a:latin typeface="Calibri"/>
              </a:rPr>
              <a:t>Monitoraggio</a:t>
            </a:r>
            <a:r>
              <a:rPr sz="1400" dirty="0">
                <a:solidFill>
                  <a:srgbClr val="666666"/>
                </a:solidFill>
                <a:latin typeface="Calibri"/>
              </a:rPr>
              <a:t> DM 77, 31.12.2025, tab. 12; </a:t>
            </a:r>
            <a:r>
              <a:rPr sz="1400" dirty="0" err="1">
                <a:solidFill>
                  <a:srgbClr val="666666"/>
                </a:solidFill>
                <a:latin typeface="Calibri"/>
              </a:rPr>
              <a:t>Neri</a:t>
            </a:r>
            <a:r>
              <a:rPr sz="1400" dirty="0">
                <a:solidFill>
                  <a:srgbClr val="666666"/>
                </a:solidFill>
                <a:latin typeface="Calibri"/>
              </a:rPr>
              <a:t> (2026), tab. 1.</a:t>
            </a:r>
          </a:p>
        </p:txBody>
      </p:sp>
      <p:sp>
        <p:nvSpPr>
          <p:cNvPr id="4" name="Rettangolo 3">
            <a:extLst>
              <a:ext uri="{FF2B5EF4-FFF2-40B4-BE49-F238E27FC236}">
                <a16:creationId xmlns:a16="http://schemas.microsoft.com/office/drawing/2014/main" id="{8A7913DF-5950-422C-8BEA-14595388A39F}"/>
              </a:ext>
            </a:extLst>
          </p:cNvPr>
          <p:cNvSpPr>
            <a:spLocks noGrp="1"/>
          </p:cNvSpPr>
          <p:nvPr/>
        </p:nvSpPr>
        <p:spPr>
          <a:xfrm>
            <a:off x="591429" y="1413688"/>
            <a:ext cx="7929563" cy="364331"/>
          </a:xfrm>
          <a:prstGeom prst="rect">
            <a:avLst/>
          </a:prstGeom>
          <a:noFill/>
          <a:ln w="0">
            <a:noFill/>
          </a:ln>
        </p:spPr>
        <p:txBody>
          <a:bodyPr anchor="ctr"/>
          <a:lstStyle>
            <a:defPPr>
              <a:defRPr sz="1350" b="0">
                <a:solidFill>
                  <a:srgbClr val="666666"/>
                </a:solidFill>
              </a:defRPr>
            </a:defPPr>
          </a:lstStyle>
          <a:p>
            <a:pPr defTabSz="685800">
              <a:defRPr sz="1350" b="0">
                <a:solidFill>
                  <a:srgbClr val="666666"/>
                </a:solidFill>
              </a:defRPr>
            </a:pPr>
            <a:r>
              <a:rPr dirty="0">
                <a:solidFill>
                  <a:srgbClr val="666666"/>
                </a:solidFill>
                <a:latin typeface="Calibri"/>
              </a:rPr>
              <a:t>N. </a:t>
            </a:r>
            <a:r>
              <a:rPr dirty="0" err="1">
                <a:solidFill>
                  <a:srgbClr val="666666"/>
                </a:solidFill>
                <a:latin typeface="Calibri"/>
              </a:rPr>
              <a:t>CdC</a:t>
            </a:r>
            <a:r>
              <a:rPr dirty="0">
                <a:solidFill>
                  <a:srgbClr val="666666"/>
                </a:solidFill>
                <a:latin typeface="Calibri"/>
              </a:rPr>
              <a:t> </a:t>
            </a:r>
            <a:r>
              <a:rPr dirty="0" err="1">
                <a:solidFill>
                  <a:srgbClr val="666666"/>
                </a:solidFill>
                <a:latin typeface="Calibri"/>
              </a:rPr>
              <a:t>che</a:t>
            </a:r>
            <a:r>
              <a:rPr dirty="0">
                <a:solidFill>
                  <a:srgbClr val="666666"/>
                </a:solidFill>
                <a:latin typeface="Calibri"/>
              </a:rPr>
              <a:t> </a:t>
            </a:r>
            <a:r>
              <a:rPr dirty="0" err="1">
                <a:solidFill>
                  <a:srgbClr val="666666"/>
                </a:solidFill>
                <a:latin typeface="Calibri"/>
              </a:rPr>
              <a:t>dichiarano</a:t>
            </a:r>
            <a:r>
              <a:rPr dirty="0">
                <a:solidFill>
                  <a:srgbClr val="666666"/>
                </a:solidFill>
                <a:latin typeface="Calibri"/>
              </a:rPr>
              <a:t> </a:t>
            </a:r>
            <a:r>
              <a:rPr dirty="0" err="1">
                <a:solidFill>
                  <a:srgbClr val="666666"/>
                </a:solidFill>
                <a:latin typeface="Calibri"/>
              </a:rPr>
              <a:t>il</a:t>
            </a:r>
            <a:r>
              <a:rPr dirty="0">
                <a:solidFill>
                  <a:srgbClr val="666666"/>
                </a:solidFill>
                <a:latin typeface="Calibri"/>
              </a:rPr>
              <a:t> </a:t>
            </a:r>
            <a:r>
              <a:rPr dirty="0" err="1">
                <a:solidFill>
                  <a:srgbClr val="666666"/>
                </a:solidFill>
                <a:latin typeface="Calibri"/>
              </a:rPr>
              <a:t>servizio</a:t>
            </a:r>
            <a:r>
              <a:rPr dirty="0">
                <a:solidFill>
                  <a:srgbClr val="666666"/>
                </a:solidFill>
                <a:latin typeface="Calibri"/>
              </a:rPr>
              <a:t> · </a:t>
            </a:r>
            <a:r>
              <a:rPr dirty="0" err="1">
                <a:solidFill>
                  <a:srgbClr val="666666"/>
                </a:solidFill>
                <a:latin typeface="Calibri"/>
              </a:rPr>
              <a:t>su</a:t>
            </a:r>
            <a:r>
              <a:rPr dirty="0">
                <a:solidFill>
                  <a:srgbClr val="666666"/>
                </a:solidFill>
                <a:latin typeface="Calibri"/>
              </a:rPr>
              <a:t> 781 con ≥1 </a:t>
            </a:r>
            <a:r>
              <a:rPr dirty="0" err="1">
                <a:solidFill>
                  <a:srgbClr val="666666"/>
                </a:solidFill>
                <a:latin typeface="Calibri"/>
              </a:rPr>
              <a:t>servizio</a:t>
            </a:r>
            <a:r>
              <a:rPr dirty="0">
                <a:solidFill>
                  <a:srgbClr val="666666"/>
                </a:solidFill>
                <a:latin typeface="Calibri"/>
              </a:rPr>
              <a:t>, 31 </a:t>
            </a:r>
            <a:r>
              <a:rPr dirty="0" err="1">
                <a:solidFill>
                  <a:srgbClr val="666666"/>
                </a:solidFill>
                <a:latin typeface="Calibri"/>
              </a:rPr>
              <a:t>dicembre</a:t>
            </a:r>
            <a:r>
              <a:rPr dirty="0">
                <a:solidFill>
                  <a:srgbClr val="666666"/>
                </a:solidFill>
                <a:latin typeface="Calibri"/>
              </a:rPr>
              <a:t> 2025</a:t>
            </a:r>
            <a:r>
              <a:rPr lang="it-IT" dirty="0">
                <a:solidFill>
                  <a:srgbClr val="666666"/>
                </a:solidFill>
                <a:latin typeface="Calibri"/>
              </a:rPr>
              <a:t> (</a:t>
            </a:r>
            <a:r>
              <a:rPr lang="it-IT" dirty="0" err="1">
                <a:solidFill>
                  <a:srgbClr val="666666"/>
                </a:solidFill>
                <a:latin typeface="Calibri"/>
              </a:rPr>
              <a:t>Agenas</a:t>
            </a:r>
            <a:r>
              <a:rPr lang="it-IT" dirty="0">
                <a:solidFill>
                  <a:srgbClr val="666666"/>
                </a:solidFill>
                <a:latin typeface="Calibri"/>
              </a:rPr>
              <a:t>, 2026)</a:t>
            </a:r>
            <a:endParaRPr dirty="0">
              <a:solidFill>
                <a:srgbClr val="666666"/>
              </a:solidFill>
              <a:latin typeface="Calibri"/>
            </a:endParaRPr>
          </a:p>
        </p:txBody>
      </p:sp>
      <p:graphicFrame>
        <p:nvGraphicFramePr>
          <p:cNvPr id="5" name="Chart">
            <a:extLst>
              <a:ext uri="{FF2B5EF4-FFF2-40B4-BE49-F238E27FC236}">
                <a16:creationId xmlns:a16="http://schemas.microsoft.com/office/drawing/2014/main" id="{E0F25B40-3E02-44DA-8B80-9B29867FC6B3}"/>
              </a:ext>
            </a:extLst>
          </p:cNvPr>
          <p:cNvGraphicFramePr/>
          <p:nvPr>
            <p:extLst/>
          </p:nvPr>
        </p:nvGraphicFramePr>
        <p:xfrm>
          <a:off x="471487" y="1997623"/>
          <a:ext cx="7715250" cy="2393156"/>
        </p:xfrm>
        <a:graphic>
          <a:graphicData uri="http://schemas.openxmlformats.org/drawingml/2006/chart">
            <c:chart xmlns:c="http://schemas.openxmlformats.org/drawingml/2006/chart" xmlns:r="http://schemas.openxmlformats.org/officeDocument/2006/relationships" r:id="rId3"/>
          </a:graphicData>
        </a:graphic>
      </p:graphicFrame>
      <p:sp>
        <p:nvSpPr>
          <p:cNvPr id="6" name="Rettangolo 5">
            <a:extLst>
              <a:ext uri="{FF2B5EF4-FFF2-40B4-BE49-F238E27FC236}">
                <a16:creationId xmlns:a16="http://schemas.microsoft.com/office/drawing/2014/main" id="{9447EEA9-58F2-406D-91A1-7E35AEF41ECD}"/>
              </a:ext>
            </a:extLst>
          </p:cNvPr>
          <p:cNvSpPr>
            <a:spLocks noGrp="1"/>
          </p:cNvSpPr>
          <p:nvPr/>
        </p:nvSpPr>
        <p:spPr>
          <a:xfrm>
            <a:off x="907906" y="4793457"/>
            <a:ext cx="7858125" cy="492919"/>
          </a:xfrm>
          <a:prstGeom prst="rect">
            <a:avLst/>
          </a:prstGeom>
          <a:noFill/>
          <a:ln w="0">
            <a:noFill/>
          </a:ln>
        </p:spPr>
        <p:txBody>
          <a:bodyPr anchor="ctr"/>
          <a:lstStyle>
            <a:defPPr>
              <a:defRPr sz="1425" b="1">
                <a:solidFill>
                  <a:srgbClr val="242424"/>
                </a:solidFill>
              </a:defRPr>
            </a:defPPr>
          </a:lstStyle>
          <a:p>
            <a:pPr defTabSz="685800">
              <a:defRPr sz="1425" b="1">
                <a:solidFill>
                  <a:srgbClr val="242424"/>
                </a:solidFill>
              </a:defRPr>
            </a:pPr>
            <a:r>
              <a:rPr sz="1500" b="1" dirty="0">
                <a:solidFill>
                  <a:srgbClr val="242424"/>
                </a:solidFill>
                <a:latin typeface="Calibri"/>
              </a:rPr>
              <a:t>Il </a:t>
            </a:r>
            <a:r>
              <a:rPr sz="1500" b="1" dirty="0" err="1">
                <a:solidFill>
                  <a:srgbClr val="242424"/>
                </a:solidFill>
                <a:latin typeface="Calibri"/>
              </a:rPr>
              <a:t>servizio</a:t>
            </a:r>
            <a:r>
              <a:rPr sz="1500" b="1" dirty="0">
                <a:solidFill>
                  <a:srgbClr val="242424"/>
                </a:solidFill>
                <a:latin typeface="Calibri"/>
              </a:rPr>
              <a:t> “</a:t>
            </a:r>
            <a:r>
              <a:rPr sz="1500" b="1" dirty="0" err="1">
                <a:solidFill>
                  <a:srgbClr val="242424"/>
                </a:solidFill>
                <a:latin typeface="Calibri"/>
              </a:rPr>
              <a:t>équipe</a:t>
            </a:r>
            <a:r>
              <a:rPr sz="1500" b="1" dirty="0">
                <a:solidFill>
                  <a:srgbClr val="242424"/>
                </a:solidFill>
                <a:latin typeface="Calibri"/>
              </a:rPr>
              <a:t>” è </a:t>
            </a:r>
            <a:r>
              <a:rPr sz="1500" b="1" dirty="0" err="1">
                <a:solidFill>
                  <a:srgbClr val="242424"/>
                </a:solidFill>
                <a:latin typeface="Calibri"/>
              </a:rPr>
              <a:t>dichiarato</a:t>
            </a:r>
            <a:r>
              <a:rPr sz="1500" b="1" dirty="0">
                <a:solidFill>
                  <a:srgbClr val="242424"/>
                </a:solidFill>
                <a:latin typeface="Calibri"/>
              </a:rPr>
              <a:t> in 609 </a:t>
            </a:r>
            <a:r>
              <a:rPr sz="1500" b="1" dirty="0" smtClean="0">
                <a:solidFill>
                  <a:srgbClr val="242424"/>
                </a:solidFill>
                <a:latin typeface="Calibri"/>
              </a:rPr>
              <a:t>Case</a:t>
            </a:r>
            <a:r>
              <a:rPr lang="it-IT" sz="1500" b="1" dirty="0" smtClean="0">
                <a:solidFill>
                  <a:srgbClr val="242424"/>
                </a:solidFill>
                <a:latin typeface="Calibri"/>
              </a:rPr>
              <a:t> su 781 attivate</a:t>
            </a:r>
            <a:endParaRPr lang="it-IT" sz="1500" b="1" dirty="0">
              <a:solidFill>
                <a:srgbClr val="242424"/>
              </a:solidFill>
              <a:latin typeface="Calibri"/>
            </a:endParaRPr>
          </a:p>
          <a:p>
            <a:pPr defTabSz="685800">
              <a:defRPr sz="1425" b="1">
                <a:solidFill>
                  <a:srgbClr val="242424"/>
                </a:solidFill>
              </a:defRPr>
            </a:pPr>
            <a:r>
              <a:rPr lang="it-IT" sz="1500" b="1" dirty="0">
                <a:solidFill>
                  <a:srgbClr val="242424"/>
                </a:solidFill>
                <a:latin typeface="Calibri"/>
              </a:rPr>
              <a:t>I</a:t>
            </a:r>
            <a:r>
              <a:rPr sz="1500" b="1" dirty="0">
                <a:solidFill>
                  <a:srgbClr val="242424"/>
                </a:solidFill>
                <a:latin typeface="Calibri"/>
              </a:rPr>
              <a:t>l </a:t>
            </a:r>
            <a:r>
              <a:rPr sz="1500" b="1" dirty="0" err="1">
                <a:solidFill>
                  <a:srgbClr val="242424"/>
                </a:solidFill>
                <a:latin typeface="Calibri"/>
              </a:rPr>
              <a:t>dato</a:t>
            </a:r>
            <a:r>
              <a:rPr sz="1500" b="1" dirty="0">
                <a:solidFill>
                  <a:srgbClr val="242424"/>
                </a:solidFill>
                <a:latin typeface="Calibri"/>
              </a:rPr>
              <a:t> non </a:t>
            </a:r>
            <a:r>
              <a:rPr lang="it-IT" sz="1500" b="1" dirty="0">
                <a:solidFill>
                  <a:srgbClr val="242424"/>
                </a:solidFill>
                <a:latin typeface="Calibri"/>
              </a:rPr>
              <a:t>dice nulla sul modo in cui</a:t>
            </a:r>
            <a:r>
              <a:rPr sz="1500" b="1" dirty="0">
                <a:solidFill>
                  <a:srgbClr val="242424"/>
                </a:solidFill>
                <a:latin typeface="Calibri"/>
              </a:rPr>
              <a:t> </a:t>
            </a:r>
            <a:r>
              <a:rPr sz="1500" b="1" dirty="0" err="1">
                <a:solidFill>
                  <a:srgbClr val="242424"/>
                </a:solidFill>
                <a:latin typeface="Calibri"/>
              </a:rPr>
              <a:t>lavorano</a:t>
            </a:r>
            <a:r>
              <a:rPr sz="1500" b="1" dirty="0">
                <a:solidFill>
                  <a:srgbClr val="242424"/>
                </a:solidFill>
                <a:latin typeface="Calibri"/>
              </a:rPr>
              <a:t> </a:t>
            </a:r>
            <a:r>
              <a:rPr sz="1500" b="1" dirty="0" err="1">
                <a:solidFill>
                  <a:srgbClr val="242424"/>
                </a:solidFill>
                <a:latin typeface="Calibri"/>
              </a:rPr>
              <a:t>i</a:t>
            </a:r>
            <a:r>
              <a:rPr sz="1500" b="1" dirty="0">
                <a:solidFill>
                  <a:srgbClr val="242424"/>
                </a:solidFill>
                <a:latin typeface="Calibri"/>
              </a:rPr>
              <a:t> </a:t>
            </a:r>
            <a:r>
              <a:rPr sz="1500" b="1" dirty="0" err="1">
                <a:solidFill>
                  <a:srgbClr val="242424"/>
                </a:solidFill>
                <a:latin typeface="Calibri"/>
              </a:rPr>
              <a:t>professionisti</a:t>
            </a:r>
            <a:r>
              <a:rPr lang="it-IT" sz="1500" b="1" dirty="0">
                <a:solidFill>
                  <a:srgbClr val="242424"/>
                </a:solidFill>
                <a:latin typeface="Calibri"/>
              </a:rPr>
              <a:t> nelle équipe</a:t>
            </a:r>
            <a:endParaRPr sz="1500" b="1" dirty="0">
              <a:solidFill>
                <a:srgbClr val="242424"/>
              </a:solidFill>
              <a:latin typeface="Calibri"/>
            </a:endParaRPr>
          </a:p>
        </p:txBody>
      </p:sp>
    </p:spTree>
    <p:extLst>
      <p:ext uri="{BB962C8B-B14F-4D97-AF65-F5344CB8AC3E}">
        <p14:creationId xmlns:p14="http://schemas.microsoft.com/office/powerpoint/2010/main" val="1942450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CAC0773F-8644-4BCD-90B5-7F6E1E83A412}"/>
              </a:ext>
            </a:extLst>
          </p:cNvPr>
          <p:cNvSpPr>
            <a:spLocks noGrp="1"/>
          </p:cNvSpPr>
          <p:nvPr/>
        </p:nvSpPr>
        <p:spPr>
          <a:xfrm>
            <a:off x="475788" y="404664"/>
            <a:ext cx="8201025" cy="535781"/>
          </a:xfrm>
          <a:prstGeom prst="rect">
            <a:avLst/>
          </a:prstGeom>
          <a:noFill/>
          <a:ln w="0">
            <a:noFill/>
          </a:ln>
        </p:spPr>
        <p:txBody>
          <a:bodyPr anchor="ctr"/>
          <a:lstStyle>
            <a:defPPr>
              <a:defRPr sz="2475" b="1">
                <a:solidFill>
                  <a:srgbClr val="242424"/>
                </a:solidFill>
              </a:defRPr>
            </a:defPPr>
          </a:lstStyle>
          <a:p>
            <a:pPr algn="ctr" defTabSz="685800">
              <a:defRPr sz="2475" b="1">
                <a:solidFill>
                  <a:srgbClr val="242424"/>
                </a:solidFill>
              </a:defRPr>
            </a:pPr>
            <a:r>
              <a:rPr lang="it-IT" sz="2200" b="1" dirty="0" smtClean="0">
                <a:solidFill>
                  <a:srgbClr val="0070C0"/>
                </a:solidFill>
                <a:latin typeface="Calibri"/>
              </a:rPr>
              <a:t>Innovazioni organizzative: le è</a:t>
            </a:r>
            <a:r>
              <a:rPr sz="2200" b="1" dirty="0" err="1" smtClean="0">
                <a:solidFill>
                  <a:srgbClr val="0070C0"/>
                </a:solidFill>
                <a:latin typeface="Calibri"/>
              </a:rPr>
              <a:t>quipe</a:t>
            </a:r>
            <a:r>
              <a:rPr sz="2200" b="1" dirty="0" smtClean="0">
                <a:solidFill>
                  <a:srgbClr val="0070C0"/>
                </a:solidFill>
                <a:latin typeface="Calibri"/>
              </a:rPr>
              <a:t> </a:t>
            </a:r>
            <a:r>
              <a:rPr sz="2200" b="1" dirty="0" err="1" smtClean="0">
                <a:solidFill>
                  <a:srgbClr val="0070C0"/>
                </a:solidFill>
                <a:latin typeface="Calibri"/>
              </a:rPr>
              <a:t>multiprofessionali</a:t>
            </a:r>
            <a:endParaRPr lang="it-IT" sz="2200" b="1" dirty="0" smtClean="0">
              <a:solidFill>
                <a:srgbClr val="0070C0"/>
              </a:solidFill>
              <a:latin typeface="Calibri"/>
            </a:endParaRPr>
          </a:p>
          <a:p>
            <a:pPr algn="ctr" defTabSz="685800">
              <a:defRPr sz="2475" b="1">
                <a:solidFill>
                  <a:srgbClr val="242424"/>
                </a:solidFill>
              </a:defRPr>
            </a:pPr>
            <a:r>
              <a:rPr lang="it-IT" sz="2200" b="1" dirty="0" smtClean="0">
                <a:solidFill>
                  <a:srgbClr val="0070C0"/>
                </a:solidFill>
                <a:latin typeface="Calibri"/>
              </a:rPr>
              <a:t>L</a:t>
            </a:r>
            <a:r>
              <a:rPr sz="2200" b="1" dirty="0" smtClean="0">
                <a:solidFill>
                  <a:srgbClr val="0070C0"/>
                </a:solidFill>
                <a:latin typeface="Calibri"/>
              </a:rPr>
              <a:t>a </a:t>
            </a:r>
            <a:r>
              <a:rPr sz="2200" b="1" dirty="0" err="1">
                <a:solidFill>
                  <a:srgbClr val="0070C0"/>
                </a:solidFill>
                <a:latin typeface="Calibri"/>
              </a:rPr>
              <a:t>geografia</a:t>
            </a:r>
            <a:r>
              <a:rPr sz="2200" b="1" dirty="0">
                <a:solidFill>
                  <a:srgbClr val="0070C0"/>
                </a:solidFill>
                <a:latin typeface="Calibri"/>
              </a:rPr>
              <a:t> </a:t>
            </a:r>
            <a:r>
              <a:rPr sz="2200" b="1" dirty="0" err="1">
                <a:solidFill>
                  <a:srgbClr val="0070C0"/>
                </a:solidFill>
                <a:latin typeface="Calibri"/>
              </a:rPr>
              <a:t>delle</a:t>
            </a:r>
            <a:r>
              <a:rPr sz="2200" b="1" dirty="0">
                <a:solidFill>
                  <a:srgbClr val="0070C0"/>
                </a:solidFill>
                <a:latin typeface="Calibri"/>
              </a:rPr>
              <a:t> </a:t>
            </a:r>
            <a:r>
              <a:rPr sz="2200" b="1" dirty="0" err="1">
                <a:solidFill>
                  <a:srgbClr val="0070C0"/>
                </a:solidFill>
                <a:latin typeface="Calibri"/>
              </a:rPr>
              <a:t>attivazioni</a:t>
            </a:r>
            <a:endParaRPr sz="2200" b="1" dirty="0">
              <a:solidFill>
                <a:srgbClr val="0070C0"/>
              </a:solidFill>
              <a:latin typeface="Calibri"/>
            </a:endParaRPr>
          </a:p>
        </p:txBody>
      </p:sp>
      <p:sp>
        <p:nvSpPr>
          <p:cNvPr id="2" name="Rettangolo 1">
            <a:extLst>
              <a:ext uri="{FF2B5EF4-FFF2-40B4-BE49-F238E27FC236}">
                <a16:creationId xmlns:a16="http://schemas.microsoft.com/office/drawing/2014/main" id="{031F023B-1D96-4BE8-9593-B6B19685DBFE}"/>
              </a:ext>
            </a:extLst>
          </p:cNvPr>
          <p:cNvSpPr>
            <a:spLocks noGrp="1"/>
          </p:cNvSpPr>
          <p:nvPr/>
        </p:nvSpPr>
        <p:spPr>
          <a:xfrm>
            <a:off x="7943850" y="5572125"/>
            <a:ext cx="728663" cy="171450"/>
          </a:xfrm>
          <a:prstGeom prst="rect">
            <a:avLst/>
          </a:prstGeom>
          <a:noFill/>
          <a:ln w="0">
            <a:noFill/>
          </a:ln>
        </p:spPr>
        <p:txBody>
          <a:bodyPr anchor="ctr"/>
          <a:lstStyle>
            <a:defPPr>
              <a:defRPr sz="975" b="0">
                <a:solidFill>
                  <a:srgbClr val="666666"/>
                </a:solidFill>
              </a:defRPr>
            </a:defPPr>
          </a:lstStyle>
          <a:p>
            <a:pPr defTabSz="685800">
              <a:defRPr sz="975" b="0">
                <a:solidFill>
                  <a:srgbClr val="666666"/>
                </a:solidFill>
              </a:defRPr>
            </a:pPr>
            <a:r>
              <a:rPr sz="731">
                <a:solidFill>
                  <a:srgbClr val="666666"/>
                </a:solidFill>
                <a:latin typeface="Calibri"/>
              </a:rPr>
              <a:t>13 / 19</a:t>
            </a:r>
          </a:p>
        </p:txBody>
      </p:sp>
      <p:graphicFrame>
        <p:nvGraphicFramePr>
          <p:cNvPr id="4" name="Tabella 3">
            <a:extLst>
              <a:ext uri="{FF2B5EF4-FFF2-40B4-BE49-F238E27FC236}">
                <a16:creationId xmlns:a16="http://schemas.microsoft.com/office/drawing/2014/main" id="{15A6DBFD-EB05-407A-AF0F-CCD248A6C36A}"/>
              </a:ext>
            </a:extLst>
          </p:cNvPr>
          <p:cNvGraphicFramePr/>
          <p:nvPr>
            <p:extLst/>
          </p:nvPr>
        </p:nvGraphicFramePr>
        <p:xfrm>
          <a:off x="571500" y="2193131"/>
          <a:ext cx="7715250" cy="2000250"/>
        </p:xfrm>
        <a:graphic>
          <a:graphicData uri="http://schemas.openxmlformats.org/drawingml/2006/table">
            <a:tbl>
              <a:tblPr firstRow="1" bandRow="1"/>
              <a:tblGrid>
                <a:gridCol w="2178844">
                  <a:extLst>
                    <a:ext uri="{9D8B030D-6E8A-4147-A177-3AD203B41FA5}">
                      <a16:colId xmlns:a16="http://schemas.microsoft.com/office/drawing/2014/main" val="20000"/>
                    </a:ext>
                  </a:extLst>
                </a:gridCol>
                <a:gridCol w="2143125">
                  <a:extLst>
                    <a:ext uri="{9D8B030D-6E8A-4147-A177-3AD203B41FA5}">
                      <a16:colId xmlns:a16="http://schemas.microsoft.com/office/drawing/2014/main" val="20001"/>
                    </a:ext>
                  </a:extLst>
                </a:gridCol>
                <a:gridCol w="1714500">
                  <a:extLst>
                    <a:ext uri="{9D8B030D-6E8A-4147-A177-3AD203B41FA5}">
                      <a16:colId xmlns:a16="http://schemas.microsoft.com/office/drawing/2014/main" val="20002"/>
                    </a:ext>
                  </a:extLst>
                </a:gridCol>
                <a:gridCol w="1678781">
                  <a:extLst>
                    <a:ext uri="{9D8B030D-6E8A-4147-A177-3AD203B41FA5}">
                      <a16:colId xmlns:a16="http://schemas.microsoft.com/office/drawing/2014/main" val="20003"/>
                    </a:ext>
                  </a:extLst>
                </a:gridCol>
              </a:tblGrid>
              <a:tr h="400050">
                <a:tc>
                  <a:txBody>
                    <a:bodyPr/>
                    <a:lstStyle/>
                    <a:p>
                      <a:r>
                        <a:rPr lang="it-IT" sz="1500" b="1" dirty="0" smtClean="0">
                          <a:solidFill>
                            <a:srgbClr val="FFFFFF"/>
                          </a:solidFill>
                        </a:rPr>
                        <a:t>Area geografica</a:t>
                      </a:r>
                      <a:endParaRPr sz="1500" b="1" dirty="0">
                        <a:solidFill>
                          <a:srgbClr val="FFFFFF"/>
                        </a:solidFill>
                      </a:endParaRPr>
                    </a:p>
                  </a:txBody>
                  <a:tcPr marL="68580" marR="68580" marT="34290" marB="34290">
                    <a:solidFill>
                      <a:srgbClr val="005F99"/>
                    </a:solidFill>
                  </a:tcPr>
                </a:tc>
                <a:tc>
                  <a:txBody>
                    <a:bodyPr/>
                    <a:lstStyle/>
                    <a:p>
                      <a:r>
                        <a:rPr sz="1500" b="1" dirty="0" smtClean="0">
                          <a:solidFill>
                            <a:srgbClr val="FFFFFF"/>
                          </a:solidFill>
                        </a:rPr>
                        <a:t>C</a:t>
                      </a:r>
                      <a:r>
                        <a:rPr lang="it-IT" sz="1500" b="1" dirty="0" err="1" smtClean="0">
                          <a:solidFill>
                            <a:srgbClr val="FFFFFF"/>
                          </a:solidFill>
                        </a:rPr>
                        <a:t>dC</a:t>
                      </a:r>
                      <a:r>
                        <a:rPr sz="1500" b="1" dirty="0" smtClean="0">
                          <a:solidFill>
                            <a:srgbClr val="FFFFFF"/>
                          </a:solidFill>
                        </a:rPr>
                        <a:t> </a:t>
                      </a:r>
                      <a:r>
                        <a:rPr sz="1500" b="1" dirty="0">
                          <a:solidFill>
                            <a:srgbClr val="FFFFFF"/>
                          </a:solidFill>
                        </a:rPr>
                        <a:t>con ≥1 </a:t>
                      </a:r>
                      <a:r>
                        <a:rPr sz="1500" b="1" dirty="0" err="1">
                          <a:solidFill>
                            <a:srgbClr val="FFFFFF"/>
                          </a:solidFill>
                        </a:rPr>
                        <a:t>servizio</a:t>
                      </a:r>
                      <a:endParaRPr sz="1500" b="1" dirty="0">
                        <a:solidFill>
                          <a:srgbClr val="FFFFFF"/>
                        </a:solidFill>
                      </a:endParaRPr>
                    </a:p>
                  </a:txBody>
                  <a:tcPr marL="68580" marR="68580" marT="34290" marB="34290">
                    <a:solidFill>
                      <a:srgbClr val="005F99"/>
                    </a:solidFill>
                  </a:tcPr>
                </a:tc>
                <a:tc>
                  <a:txBody>
                    <a:bodyPr/>
                    <a:lstStyle/>
                    <a:p>
                      <a:r>
                        <a:rPr sz="1500" b="1" dirty="0">
                          <a:solidFill>
                            <a:srgbClr val="FFFFFF"/>
                          </a:solidFill>
                        </a:rPr>
                        <a:t>Con </a:t>
                      </a:r>
                      <a:r>
                        <a:rPr sz="1500" b="1" dirty="0" err="1">
                          <a:solidFill>
                            <a:srgbClr val="FFFFFF"/>
                          </a:solidFill>
                        </a:rPr>
                        <a:t>équipe</a:t>
                      </a:r>
                      <a:endParaRPr sz="1500" b="1" dirty="0">
                        <a:solidFill>
                          <a:srgbClr val="FFFFFF"/>
                        </a:solidFill>
                      </a:endParaRPr>
                    </a:p>
                  </a:txBody>
                  <a:tcPr marL="68580" marR="68580" marT="34290" marB="34290">
                    <a:solidFill>
                      <a:srgbClr val="005F99"/>
                    </a:solidFill>
                  </a:tcPr>
                </a:tc>
                <a:tc>
                  <a:txBody>
                    <a:bodyPr/>
                    <a:lstStyle/>
                    <a:p>
                      <a:r>
                        <a:rPr sz="1500" b="1" dirty="0">
                          <a:solidFill>
                            <a:srgbClr val="FFFFFF"/>
                          </a:solidFill>
                        </a:rPr>
                        <a:t>% </a:t>
                      </a:r>
                      <a:r>
                        <a:rPr sz="1500" b="1" dirty="0" err="1">
                          <a:solidFill>
                            <a:srgbClr val="FFFFFF"/>
                          </a:solidFill>
                        </a:rPr>
                        <a:t>tra</a:t>
                      </a:r>
                      <a:r>
                        <a:rPr sz="1500" b="1" dirty="0">
                          <a:solidFill>
                            <a:srgbClr val="FFFFFF"/>
                          </a:solidFill>
                        </a:rPr>
                        <a:t> le </a:t>
                      </a:r>
                      <a:r>
                        <a:rPr sz="1500" b="1" dirty="0" err="1">
                          <a:solidFill>
                            <a:srgbClr val="FFFFFF"/>
                          </a:solidFill>
                        </a:rPr>
                        <a:t>attive</a:t>
                      </a:r>
                      <a:endParaRPr sz="1500" b="1" dirty="0">
                        <a:solidFill>
                          <a:srgbClr val="FFFFFF"/>
                        </a:solidFill>
                      </a:endParaRPr>
                    </a:p>
                  </a:txBody>
                  <a:tcPr marL="68580" marR="68580" marT="34290" marB="34290">
                    <a:solidFill>
                      <a:srgbClr val="005F99"/>
                    </a:solidFill>
                  </a:tcPr>
                </a:tc>
                <a:extLst>
                  <a:ext uri="{0D108BD9-81ED-4DB2-BD59-A6C34878D82A}">
                    <a16:rowId xmlns:a16="http://schemas.microsoft.com/office/drawing/2014/main" val="10000"/>
                  </a:ext>
                </a:extLst>
              </a:tr>
              <a:tr h="400050">
                <a:tc>
                  <a:txBody>
                    <a:bodyPr/>
                    <a:lstStyle/>
                    <a:p>
                      <a:r>
                        <a:rPr sz="1800" dirty="0">
                          <a:solidFill>
                            <a:srgbClr val="242424"/>
                          </a:solidFill>
                        </a:rPr>
                        <a:t>Nord-</a:t>
                      </a:r>
                      <a:r>
                        <a:rPr sz="1800" dirty="0" err="1">
                          <a:solidFill>
                            <a:srgbClr val="242424"/>
                          </a:solidFill>
                        </a:rPr>
                        <a:t>Ovest</a:t>
                      </a:r>
                      <a:endParaRPr sz="1800" dirty="0">
                        <a:solidFill>
                          <a:srgbClr val="242424"/>
                        </a:solidFill>
                      </a:endParaRPr>
                    </a:p>
                  </a:txBody>
                  <a:tcPr marL="68580" marR="68580" marT="34290" marB="34290">
                    <a:solidFill>
                      <a:srgbClr val="F6FAFD"/>
                    </a:solidFill>
                  </a:tcPr>
                </a:tc>
                <a:tc>
                  <a:txBody>
                    <a:bodyPr/>
                    <a:lstStyle/>
                    <a:p>
                      <a:r>
                        <a:rPr sz="1800">
                          <a:solidFill>
                            <a:srgbClr val="242424"/>
                          </a:solidFill>
                        </a:rPr>
                        <a:t>212</a:t>
                      </a:r>
                    </a:p>
                  </a:txBody>
                  <a:tcPr marL="68580" marR="68580" marT="34290" marB="34290">
                    <a:solidFill>
                      <a:srgbClr val="EDF6FB"/>
                    </a:solidFill>
                  </a:tcPr>
                </a:tc>
                <a:tc>
                  <a:txBody>
                    <a:bodyPr/>
                    <a:lstStyle/>
                    <a:p>
                      <a:r>
                        <a:rPr sz="1800">
                          <a:solidFill>
                            <a:srgbClr val="242424"/>
                          </a:solidFill>
                        </a:rPr>
                        <a:t>198</a:t>
                      </a:r>
                    </a:p>
                  </a:txBody>
                  <a:tcPr marL="68580" marR="68580" marT="34290" marB="34290">
                    <a:solidFill>
                      <a:srgbClr val="EDF6FB"/>
                    </a:solidFill>
                  </a:tcPr>
                </a:tc>
                <a:tc>
                  <a:txBody>
                    <a:bodyPr/>
                    <a:lstStyle/>
                    <a:p>
                      <a:r>
                        <a:rPr sz="1800" dirty="0">
                          <a:solidFill>
                            <a:srgbClr val="242424"/>
                          </a:solidFill>
                        </a:rPr>
                        <a:t>93%</a:t>
                      </a:r>
                    </a:p>
                  </a:txBody>
                  <a:tcPr marL="68580" marR="68580" marT="34290" marB="34290">
                    <a:solidFill>
                      <a:srgbClr val="EDF6FB"/>
                    </a:solidFill>
                  </a:tcPr>
                </a:tc>
                <a:extLst>
                  <a:ext uri="{0D108BD9-81ED-4DB2-BD59-A6C34878D82A}">
                    <a16:rowId xmlns:a16="http://schemas.microsoft.com/office/drawing/2014/main" val="10001"/>
                  </a:ext>
                </a:extLst>
              </a:tr>
              <a:tr h="400050">
                <a:tc>
                  <a:txBody>
                    <a:bodyPr/>
                    <a:lstStyle/>
                    <a:p>
                      <a:r>
                        <a:rPr sz="1800" dirty="0">
                          <a:solidFill>
                            <a:srgbClr val="242424"/>
                          </a:solidFill>
                        </a:rPr>
                        <a:t>Nord-Est</a:t>
                      </a:r>
                    </a:p>
                  </a:txBody>
                  <a:tcPr marL="68580" marR="68580" marT="34290" marB="34290">
                    <a:solidFill>
                      <a:srgbClr val="F3F8FC"/>
                    </a:solidFill>
                  </a:tcPr>
                </a:tc>
                <a:tc>
                  <a:txBody>
                    <a:bodyPr/>
                    <a:lstStyle/>
                    <a:p>
                      <a:r>
                        <a:rPr sz="1800">
                          <a:solidFill>
                            <a:srgbClr val="242424"/>
                          </a:solidFill>
                        </a:rPr>
                        <a:t>242</a:t>
                      </a:r>
                    </a:p>
                  </a:txBody>
                  <a:tcPr marL="68580" marR="68580" marT="34290" marB="34290">
                    <a:solidFill>
                      <a:srgbClr val="E5F2FA"/>
                    </a:solidFill>
                  </a:tcPr>
                </a:tc>
                <a:tc>
                  <a:txBody>
                    <a:bodyPr/>
                    <a:lstStyle/>
                    <a:p>
                      <a:r>
                        <a:rPr sz="1800">
                          <a:solidFill>
                            <a:srgbClr val="242424"/>
                          </a:solidFill>
                        </a:rPr>
                        <a:t>204</a:t>
                      </a:r>
                    </a:p>
                  </a:txBody>
                  <a:tcPr marL="68580" marR="68580" marT="34290" marB="34290">
                    <a:solidFill>
                      <a:srgbClr val="E5F2FA"/>
                    </a:solidFill>
                  </a:tcPr>
                </a:tc>
                <a:tc>
                  <a:txBody>
                    <a:bodyPr/>
                    <a:lstStyle/>
                    <a:p>
                      <a:r>
                        <a:rPr sz="1800" dirty="0">
                          <a:solidFill>
                            <a:srgbClr val="242424"/>
                          </a:solidFill>
                        </a:rPr>
                        <a:t>84%</a:t>
                      </a:r>
                    </a:p>
                  </a:txBody>
                  <a:tcPr marL="68580" marR="68580" marT="34290" marB="34290">
                    <a:solidFill>
                      <a:srgbClr val="E5F2FA"/>
                    </a:solidFill>
                  </a:tcPr>
                </a:tc>
                <a:extLst>
                  <a:ext uri="{0D108BD9-81ED-4DB2-BD59-A6C34878D82A}">
                    <a16:rowId xmlns:a16="http://schemas.microsoft.com/office/drawing/2014/main" val="10002"/>
                  </a:ext>
                </a:extLst>
              </a:tr>
              <a:tr h="400050">
                <a:tc>
                  <a:txBody>
                    <a:bodyPr/>
                    <a:lstStyle/>
                    <a:p>
                      <a:r>
                        <a:rPr sz="1800" dirty="0">
                          <a:solidFill>
                            <a:srgbClr val="242424"/>
                          </a:solidFill>
                        </a:rPr>
                        <a:t>Centro</a:t>
                      </a:r>
                    </a:p>
                  </a:txBody>
                  <a:tcPr marL="68580" marR="68580" marT="34290" marB="34290">
                    <a:solidFill>
                      <a:srgbClr val="F6FAFD"/>
                    </a:solidFill>
                  </a:tcPr>
                </a:tc>
                <a:tc>
                  <a:txBody>
                    <a:bodyPr/>
                    <a:lstStyle/>
                    <a:p>
                      <a:r>
                        <a:rPr sz="1800">
                          <a:solidFill>
                            <a:srgbClr val="242424"/>
                          </a:solidFill>
                        </a:rPr>
                        <a:t>226</a:t>
                      </a:r>
                    </a:p>
                  </a:txBody>
                  <a:tcPr marL="68580" marR="68580" marT="34290" marB="34290">
                    <a:solidFill>
                      <a:srgbClr val="EDF6FB"/>
                    </a:solidFill>
                  </a:tcPr>
                </a:tc>
                <a:tc>
                  <a:txBody>
                    <a:bodyPr/>
                    <a:lstStyle/>
                    <a:p>
                      <a:r>
                        <a:rPr sz="1800">
                          <a:solidFill>
                            <a:srgbClr val="242424"/>
                          </a:solidFill>
                        </a:rPr>
                        <a:t>157</a:t>
                      </a:r>
                    </a:p>
                  </a:txBody>
                  <a:tcPr marL="68580" marR="68580" marT="34290" marB="34290">
                    <a:solidFill>
                      <a:srgbClr val="EDF6FB"/>
                    </a:solidFill>
                  </a:tcPr>
                </a:tc>
                <a:tc>
                  <a:txBody>
                    <a:bodyPr/>
                    <a:lstStyle/>
                    <a:p>
                      <a:r>
                        <a:rPr sz="1800" dirty="0">
                          <a:solidFill>
                            <a:srgbClr val="242424"/>
                          </a:solidFill>
                        </a:rPr>
                        <a:t>69%</a:t>
                      </a:r>
                    </a:p>
                  </a:txBody>
                  <a:tcPr marL="68580" marR="68580" marT="34290" marB="34290">
                    <a:solidFill>
                      <a:srgbClr val="EDF6FB"/>
                    </a:solidFill>
                  </a:tcPr>
                </a:tc>
                <a:extLst>
                  <a:ext uri="{0D108BD9-81ED-4DB2-BD59-A6C34878D82A}">
                    <a16:rowId xmlns:a16="http://schemas.microsoft.com/office/drawing/2014/main" val="10003"/>
                  </a:ext>
                </a:extLst>
              </a:tr>
              <a:tr h="400050">
                <a:tc>
                  <a:txBody>
                    <a:bodyPr/>
                    <a:lstStyle/>
                    <a:p>
                      <a:r>
                        <a:rPr sz="1800" dirty="0" err="1">
                          <a:solidFill>
                            <a:srgbClr val="242424"/>
                          </a:solidFill>
                        </a:rPr>
                        <a:t>Sud</a:t>
                      </a:r>
                      <a:r>
                        <a:rPr sz="1800" dirty="0">
                          <a:solidFill>
                            <a:srgbClr val="242424"/>
                          </a:solidFill>
                        </a:rPr>
                        <a:t> e </a:t>
                      </a:r>
                      <a:r>
                        <a:rPr sz="1800" dirty="0" err="1">
                          <a:solidFill>
                            <a:srgbClr val="242424"/>
                          </a:solidFill>
                        </a:rPr>
                        <a:t>Isole</a:t>
                      </a:r>
                      <a:endParaRPr sz="1800" dirty="0">
                        <a:solidFill>
                          <a:srgbClr val="242424"/>
                        </a:solidFill>
                      </a:endParaRPr>
                    </a:p>
                  </a:txBody>
                  <a:tcPr marL="68580" marR="68580" marT="34290" marB="34290">
                    <a:solidFill>
                      <a:srgbClr val="F3F8FC"/>
                    </a:solidFill>
                  </a:tcPr>
                </a:tc>
                <a:tc>
                  <a:txBody>
                    <a:bodyPr/>
                    <a:lstStyle/>
                    <a:p>
                      <a:r>
                        <a:rPr sz="1800" dirty="0">
                          <a:solidFill>
                            <a:srgbClr val="242424"/>
                          </a:solidFill>
                        </a:rPr>
                        <a:t>101</a:t>
                      </a:r>
                    </a:p>
                  </a:txBody>
                  <a:tcPr marL="68580" marR="68580" marT="34290" marB="34290">
                    <a:solidFill>
                      <a:srgbClr val="E5F2FA"/>
                    </a:solidFill>
                  </a:tcPr>
                </a:tc>
                <a:tc>
                  <a:txBody>
                    <a:bodyPr/>
                    <a:lstStyle/>
                    <a:p>
                      <a:r>
                        <a:rPr sz="1800" dirty="0">
                          <a:solidFill>
                            <a:srgbClr val="242424"/>
                          </a:solidFill>
                        </a:rPr>
                        <a:t>50</a:t>
                      </a:r>
                    </a:p>
                  </a:txBody>
                  <a:tcPr marL="68580" marR="68580" marT="34290" marB="34290">
                    <a:solidFill>
                      <a:srgbClr val="E5F2FA"/>
                    </a:solidFill>
                  </a:tcPr>
                </a:tc>
                <a:tc>
                  <a:txBody>
                    <a:bodyPr/>
                    <a:lstStyle/>
                    <a:p>
                      <a:r>
                        <a:rPr sz="1800" dirty="0">
                          <a:solidFill>
                            <a:srgbClr val="242424"/>
                          </a:solidFill>
                        </a:rPr>
                        <a:t>50%</a:t>
                      </a:r>
                    </a:p>
                  </a:txBody>
                  <a:tcPr marL="68580" marR="68580" marT="34290" marB="34290">
                    <a:solidFill>
                      <a:srgbClr val="E5F2FA"/>
                    </a:solidFill>
                  </a:tcPr>
                </a:tc>
                <a:extLst>
                  <a:ext uri="{0D108BD9-81ED-4DB2-BD59-A6C34878D82A}">
                    <a16:rowId xmlns:a16="http://schemas.microsoft.com/office/drawing/2014/main" val="10004"/>
                  </a:ext>
                </a:extLst>
              </a:tr>
            </a:tbl>
          </a:graphicData>
        </a:graphic>
      </p:graphicFrame>
      <p:sp>
        <p:nvSpPr>
          <p:cNvPr id="5" name="Rettangolo 4">
            <a:extLst>
              <a:ext uri="{FF2B5EF4-FFF2-40B4-BE49-F238E27FC236}">
                <a16:creationId xmlns:a16="http://schemas.microsoft.com/office/drawing/2014/main" id="{CC73C099-75A9-4780-B0B7-940620C180E0}"/>
              </a:ext>
            </a:extLst>
          </p:cNvPr>
          <p:cNvSpPr>
            <a:spLocks noGrp="1"/>
          </p:cNvSpPr>
          <p:nvPr/>
        </p:nvSpPr>
        <p:spPr>
          <a:xfrm>
            <a:off x="521494" y="4321969"/>
            <a:ext cx="7786688" cy="714375"/>
          </a:xfrm>
          <a:prstGeom prst="rect">
            <a:avLst/>
          </a:prstGeom>
          <a:noFill/>
          <a:ln w="0">
            <a:noFill/>
          </a:ln>
        </p:spPr>
        <p:txBody>
          <a:bodyPr anchor="ctr"/>
          <a:lstStyle>
            <a:defPPr>
              <a:defRPr sz="1500" b="1">
                <a:solidFill>
                  <a:srgbClr val="242424"/>
                </a:solidFill>
              </a:defRPr>
            </a:defPPr>
          </a:lstStyle>
          <a:p>
            <a:pPr defTabSz="685800">
              <a:defRPr sz="1500" b="1">
                <a:solidFill>
                  <a:srgbClr val="242424"/>
                </a:solidFill>
              </a:defRPr>
            </a:pPr>
            <a:endParaRPr sz="1125" b="1" dirty="0">
              <a:solidFill>
                <a:srgbClr val="242424"/>
              </a:solidFill>
              <a:latin typeface="Calibri"/>
            </a:endParaRPr>
          </a:p>
        </p:txBody>
      </p:sp>
      <p:sp>
        <p:nvSpPr>
          <p:cNvPr id="9" name="CasellaDiTesto 8"/>
          <p:cNvSpPr txBox="1"/>
          <p:nvPr/>
        </p:nvSpPr>
        <p:spPr>
          <a:xfrm>
            <a:off x="571501" y="4321969"/>
            <a:ext cx="3693968" cy="300082"/>
          </a:xfrm>
          <a:prstGeom prst="rect">
            <a:avLst/>
          </a:prstGeom>
          <a:noFill/>
        </p:spPr>
        <p:txBody>
          <a:bodyPr wrap="square" rtlCol="0">
            <a:spAutoFit/>
          </a:bodyPr>
          <a:lstStyle/>
          <a:p>
            <a:pPr defTabSz="685800"/>
            <a:r>
              <a:rPr lang="it-IT" sz="1350" dirty="0">
                <a:solidFill>
                  <a:prstClr val="black"/>
                </a:solidFill>
                <a:latin typeface="Calibri"/>
              </a:rPr>
              <a:t>Fonte: </a:t>
            </a:r>
            <a:r>
              <a:rPr lang="it-IT" sz="1350" dirty="0" err="1" smtClean="0">
                <a:solidFill>
                  <a:prstClr val="black"/>
                </a:solidFill>
                <a:latin typeface="Calibri"/>
              </a:rPr>
              <a:t>elab</a:t>
            </a:r>
            <a:r>
              <a:rPr lang="it-IT" sz="1350" dirty="0" smtClean="0">
                <a:solidFill>
                  <a:prstClr val="black"/>
                </a:solidFill>
                <a:latin typeface="Calibri"/>
              </a:rPr>
              <a:t>. da </a:t>
            </a:r>
            <a:r>
              <a:rPr lang="it-IT" sz="1350" dirty="0" err="1" smtClean="0">
                <a:solidFill>
                  <a:prstClr val="black"/>
                </a:solidFill>
                <a:latin typeface="Calibri"/>
              </a:rPr>
              <a:t>Agenas</a:t>
            </a:r>
            <a:r>
              <a:rPr lang="it-IT" sz="1350" dirty="0" smtClean="0">
                <a:solidFill>
                  <a:prstClr val="black"/>
                </a:solidFill>
                <a:latin typeface="Calibri"/>
              </a:rPr>
              <a:t> </a:t>
            </a:r>
            <a:r>
              <a:rPr lang="it-IT" sz="1350" dirty="0">
                <a:solidFill>
                  <a:prstClr val="black"/>
                </a:solidFill>
                <a:latin typeface="Calibri"/>
              </a:rPr>
              <a:t>(2026</a:t>
            </a:r>
            <a:r>
              <a:rPr lang="it-IT" sz="1350" dirty="0" smtClean="0">
                <a:solidFill>
                  <a:prstClr val="black"/>
                </a:solidFill>
                <a:latin typeface="Calibri"/>
              </a:rPr>
              <a:t>)</a:t>
            </a:r>
            <a:endParaRPr lang="it-IT" sz="1350" dirty="0">
              <a:solidFill>
                <a:prstClr val="black"/>
              </a:solidFill>
              <a:latin typeface="Calibri"/>
            </a:endParaRPr>
          </a:p>
        </p:txBody>
      </p:sp>
    </p:spTree>
    <p:extLst>
      <p:ext uri="{BB962C8B-B14F-4D97-AF65-F5344CB8AC3E}">
        <p14:creationId xmlns:p14="http://schemas.microsoft.com/office/powerpoint/2010/main" val="28123324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ttangolo 11">
            <a:extLst>
              <a:ext uri="{FF2B5EF4-FFF2-40B4-BE49-F238E27FC236}">
                <a16:creationId xmlns:a16="http://schemas.microsoft.com/office/drawing/2014/main" id="{BB3007E4-0EA0-42FF-860C-2F063B403659}"/>
              </a:ext>
            </a:extLst>
          </p:cNvPr>
          <p:cNvSpPr>
            <a:spLocks noGrp="1"/>
          </p:cNvSpPr>
          <p:nvPr/>
        </p:nvSpPr>
        <p:spPr>
          <a:xfrm>
            <a:off x="475788" y="443485"/>
            <a:ext cx="8201025" cy="535781"/>
          </a:xfrm>
          <a:prstGeom prst="rect">
            <a:avLst/>
          </a:prstGeom>
          <a:noFill/>
          <a:ln w="0">
            <a:noFill/>
          </a:ln>
        </p:spPr>
        <p:txBody>
          <a:bodyPr anchor="ctr"/>
          <a:lstStyle>
            <a:defPPr>
              <a:defRPr sz="2475" b="1">
                <a:solidFill>
                  <a:srgbClr val="242424"/>
                </a:solidFill>
              </a:defRPr>
            </a:defPPr>
          </a:lstStyle>
          <a:p>
            <a:pPr algn="ctr" defTabSz="685800">
              <a:defRPr sz="2475" b="1">
                <a:solidFill>
                  <a:srgbClr val="242424"/>
                </a:solidFill>
              </a:defRPr>
            </a:pPr>
            <a:r>
              <a:rPr sz="2400" b="1" dirty="0">
                <a:solidFill>
                  <a:srgbClr val="0070C0"/>
                </a:solidFill>
                <a:latin typeface="Calibri"/>
              </a:rPr>
              <a:t>AFT e UCCP: </a:t>
            </a:r>
            <a:r>
              <a:rPr sz="2400" b="1" dirty="0" err="1">
                <a:solidFill>
                  <a:srgbClr val="0070C0"/>
                </a:solidFill>
                <a:latin typeface="Calibri"/>
              </a:rPr>
              <a:t>il</a:t>
            </a:r>
            <a:r>
              <a:rPr sz="2400" b="1" dirty="0">
                <a:solidFill>
                  <a:srgbClr val="0070C0"/>
                </a:solidFill>
                <a:latin typeface="Calibri"/>
              </a:rPr>
              <a:t> </a:t>
            </a:r>
            <a:r>
              <a:rPr sz="2400" b="1" dirty="0" err="1">
                <a:solidFill>
                  <a:srgbClr val="0070C0"/>
                </a:solidFill>
                <a:latin typeface="Calibri"/>
              </a:rPr>
              <a:t>collegamento</a:t>
            </a:r>
            <a:r>
              <a:rPr sz="2400" b="1" dirty="0">
                <a:solidFill>
                  <a:srgbClr val="0070C0"/>
                </a:solidFill>
                <a:latin typeface="Calibri"/>
              </a:rPr>
              <a:t> </a:t>
            </a:r>
            <a:r>
              <a:rPr lang="it-IT" sz="2400" b="1" dirty="0" smtClean="0">
                <a:solidFill>
                  <a:srgbClr val="0070C0"/>
                </a:solidFill>
                <a:latin typeface="Calibri"/>
              </a:rPr>
              <a:t>delle </a:t>
            </a:r>
            <a:r>
              <a:rPr lang="it-IT" sz="2400" b="1" dirty="0" err="1" smtClean="0">
                <a:solidFill>
                  <a:srgbClr val="0070C0"/>
                </a:solidFill>
                <a:latin typeface="Calibri"/>
              </a:rPr>
              <a:t>CdC</a:t>
            </a:r>
            <a:r>
              <a:rPr lang="it-IT" sz="2400" b="1" dirty="0" smtClean="0">
                <a:solidFill>
                  <a:srgbClr val="0070C0"/>
                </a:solidFill>
                <a:latin typeface="Calibri"/>
              </a:rPr>
              <a:t> </a:t>
            </a:r>
            <a:r>
              <a:rPr sz="2400" b="1" dirty="0" smtClean="0">
                <a:solidFill>
                  <a:srgbClr val="0070C0"/>
                </a:solidFill>
                <a:latin typeface="Calibri"/>
              </a:rPr>
              <a:t>con </a:t>
            </a:r>
            <a:r>
              <a:rPr sz="2400" b="1" dirty="0">
                <a:solidFill>
                  <a:srgbClr val="0070C0"/>
                </a:solidFill>
                <a:latin typeface="Calibri"/>
              </a:rPr>
              <a:t>la </a:t>
            </a:r>
            <a:r>
              <a:rPr sz="2400" b="1" dirty="0" err="1">
                <a:solidFill>
                  <a:srgbClr val="0070C0"/>
                </a:solidFill>
                <a:latin typeface="Calibri"/>
              </a:rPr>
              <a:t>medicina</a:t>
            </a:r>
            <a:r>
              <a:rPr sz="2400" b="1" dirty="0">
                <a:solidFill>
                  <a:srgbClr val="0070C0"/>
                </a:solidFill>
                <a:latin typeface="Calibri"/>
              </a:rPr>
              <a:t> </a:t>
            </a:r>
            <a:r>
              <a:rPr sz="2400" b="1" dirty="0" smtClean="0">
                <a:solidFill>
                  <a:srgbClr val="0070C0"/>
                </a:solidFill>
                <a:latin typeface="Calibri"/>
              </a:rPr>
              <a:t>general</a:t>
            </a:r>
            <a:r>
              <a:rPr lang="it-IT" sz="2400" b="1" dirty="0" smtClean="0">
                <a:solidFill>
                  <a:srgbClr val="0070C0"/>
                </a:solidFill>
                <a:latin typeface="Calibri"/>
              </a:rPr>
              <a:t>e</a:t>
            </a:r>
          </a:p>
        </p:txBody>
      </p:sp>
      <p:sp>
        <p:nvSpPr>
          <p:cNvPr id="2" name="Rettangolo 1">
            <a:extLst>
              <a:ext uri="{FF2B5EF4-FFF2-40B4-BE49-F238E27FC236}">
                <a16:creationId xmlns:a16="http://schemas.microsoft.com/office/drawing/2014/main" id="{0C3ED652-CA0C-4C77-BD56-D4B9DBDF3560}"/>
              </a:ext>
            </a:extLst>
          </p:cNvPr>
          <p:cNvSpPr>
            <a:spLocks noGrp="1"/>
          </p:cNvSpPr>
          <p:nvPr/>
        </p:nvSpPr>
        <p:spPr>
          <a:xfrm>
            <a:off x="7943850" y="5572125"/>
            <a:ext cx="728663" cy="171450"/>
          </a:xfrm>
          <a:prstGeom prst="rect">
            <a:avLst/>
          </a:prstGeom>
          <a:noFill/>
          <a:ln w="0">
            <a:noFill/>
          </a:ln>
        </p:spPr>
        <p:txBody>
          <a:bodyPr anchor="ctr"/>
          <a:lstStyle>
            <a:defPPr>
              <a:defRPr sz="975" b="0">
                <a:solidFill>
                  <a:srgbClr val="666666"/>
                </a:solidFill>
              </a:defRPr>
            </a:defPPr>
          </a:lstStyle>
          <a:p>
            <a:pPr defTabSz="685800">
              <a:defRPr sz="975" b="0">
                <a:solidFill>
                  <a:srgbClr val="666666"/>
                </a:solidFill>
              </a:defRPr>
            </a:pPr>
            <a:r>
              <a:rPr sz="731">
                <a:solidFill>
                  <a:srgbClr val="666666"/>
                </a:solidFill>
                <a:latin typeface="Calibri"/>
              </a:rPr>
              <a:t>14 / 19</a:t>
            </a:r>
          </a:p>
        </p:txBody>
      </p:sp>
      <p:sp>
        <p:nvSpPr>
          <p:cNvPr id="3" name="Rettangolo 2">
            <a:extLst>
              <a:ext uri="{FF2B5EF4-FFF2-40B4-BE49-F238E27FC236}">
                <a16:creationId xmlns:a16="http://schemas.microsoft.com/office/drawing/2014/main" id="{1B8B86B6-F378-4236-BBA8-895E52F53A53}"/>
              </a:ext>
            </a:extLst>
          </p:cNvPr>
          <p:cNvSpPr>
            <a:spLocks noGrp="1"/>
          </p:cNvSpPr>
          <p:nvPr/>
        </p:nvSpPr>
        <p:spPr>
          <a:xfrm>
            <a:off x="471487" y="5877272"/>
            <a:ext cx="7215188" cy="250031"/>
          </a:xfrm>
          <a:prstGeom prst="rect">
            <a:avLst/>
          </a:prstGeom>
          <a:noFill/>
          <a:ln w="0">
            <a:noFill/>
          </a:ln>
        </p:spPr>
        <p:txBody>
          <a:bodyPr anchor="ctr"/>
          <a:lstStyle>
            <a:defPPr>
              <a:defRPr sz="900" b="0">
                <a:solidFill>
                  <a:srgbClr val="666666"/>
                </a:solidFill>
              </a:defRPr>
            </a:defPPr>
          </a:lstStyle>
          <a:p>
            <a:pPr defTabSz="685800">
              <a:defRPr sz="900" b="0">
                <a:solidFill>
                  <a:srgbClr val="666666"/>
                </a:solidFill>
              </a:defRPr>
            </a:pPr>
            <a:r>
              <a:rPr sz="1400" dirty="0" smtClean="0">
                <a:solidFill>
                  <a:srgbClr val="666666"/>
                </a:solidFill>
                <a:latin typeface="Calibri"/>
              </a:rPr>
              <a:t>Fonte</a:t>
            </a:r>
            <a:r>
              <a:rPr lang="it-IT" sz="1400" dirty="0" smtClean="0">
                <a:solidFill>
                  <a:srgbClr val="666666"/>
                </a:solidFill>
                <a:latin typeface="Calibri"/>
              </a:rPr>
              <a:t> dei dati</a:t>
            </a:r>
            <a:r>
              <a:rPr sz="1400" dirty="0" smtClean="0">
                <a:solidFill>
                  <a:srgbClr val="666666"/>
                </a:solidFill>
                <a:latin typeface="Calibri"/>
              </a:rPr>
              <a:t>: </a:t>
            </a:r>
            <a:r>
              <a:rPr sz="1400" dirty="0">
                <a:solidFill>
                  <a:srgbClr val="666666"/>
                </a:solidFill>
                <a:latin typeface="Calibri"/>
              </a:rPr>
              <a:t>AGENAS, 31.12.2025, tab. 14; </a:t>
            </a:r>
            <a:r>
              <a:rPr sz="1400" dirty="0" err="1">
                <a:solidFill>
                  <a:srgbClr val="666666"/>
                </a:solidFill>
                <a:latin typeface="Calibri"/>
              </a:rPr>
              <a:t>Neri</a:t>
            </a:r>
            <a:r>
              <a:rPr sz="1400" dirty="0">
                <a:solidFill>
                  <a:srgbClr val="666666"/>
                </a:solidFill>
                <a:latin typeface="Calibri"/>
              </a:rPr>
              <a:t> (2026</a:t>
            </a:r>
            <a:r>
              <a:rPr sz="1400" dirty="0" smtClean="0">
                <a:solidFill>
                  <a:srgbClr val="666666"/>
                </a:solidFill>
                <a:latin typeface="Calibri"/>
              </a:rPr>
              <a:t>).</a:t>
            </a:r>
            <a:endParaRPr sz="1400" dirty="0">
              <a:solidFill>
                <a:srgbClr val="666666"/>
              </a:solidFill>
              <a:latin typeface="Calibri"/>
            </a:endParaRPr>
          </a:p>
        </p:txBody>
      </p:sp>
      <p:sp>
        <p:nvSpPr>
          <p:cNvPr id="4" name="Rettangolo 3">
            <a:extLst>
              <a:ext uri="{FF2B5EF4-FFF2-40B4-BE49-F238E27FC236}">
                <a16:creationId xmlns:a16="http://schemas.microsoft.com/office/drawing/2014/main" id="{A94EE5AA-75E5-45E8-96D1-60D17C0CB7E6}"/>
              </a:ext>
            </a:extLst>
          </p:cNvPr>
          <p:cNvSpPr>
            <a:spLocks noGrp="1"/>
          </p:cNvSpPr>
          <p:nvPr/>
        </p:nvSpPr>
        <p:spPr>
          <a:xfrm>
            <a:off x="683568" y="1716214"/>
            <a:ext cx="1714500" cy="664369"/>
          </a:xfrm>
          <a:prstGeom prst="rect">
            <a:avLst/>
          </a:prstGeom>
          <a:noFill/>
          <a:ln w="0">
            <a:noFill/>
          </a:ln>
        </p:spPr>
        <p:txBody>
          <a:bodyPr anchor="ctr"/>
          <a:lstStyle>
            <a:defPPr>
              <a:defRPr sz="3675" b="1">
                <a:solidFill>
                  <a:srgbClr val="242424"/>
                </a:solidFill>
              </a:defRPr>
            </a:defPPr>
          </a:lstStyle>
          <a:p>
            <a:pPr defTabSz="685800">
              <a:defRPr sz="3675" b="1">
                <a:solidFill>
                  <a:srgbClr val="242424"/>
                </a:solidFill>
              </a:defRPr>
            </a:pPr>
            <a:r>
              <a:rPr sz="2756" b="1" dirty="0">
                <a:solidFill>
                  <a:srgbClr val="242424"/>
                </a:solidFill>
                <a:latin typeface="Calibri"/>
              </a:rPr>
              <a:t>138</a:t>
            </a:r>
            <a:r>
              <a:rPr lang="it-IT" sz="2756" b="1" dirty="0">
                <a:solidFill>
                  <a:srgbClr val="242424"/>
                </a:solidFill>
                <a:latin typeface="Calibri"/>
              </a:rPr>
              <a:t> </a:t>
            </a:r>
            <a:endParaRPr sz="2756" b="1" dirty="0">
              <a:solidFill>
                <a:srgbClr val="242424"/>
              </a:solidFill>
              <a:latin typeface="Calibri"/>
            </a:endParaRPr>
          </a:p>
        </p:txBody>
      </p:sp>
      <p:sp>
        <p:nvSpPr>
          <p:cNvPr id="5" name="Rettangolo 4">
            <a:extLst>
              <a:ext uri="{FF2B5EF4-FFF2-40B4-BE49-F238E27FC236}">
                <a16:creationId xmlns:a16="http://schemas.microsoft.com/office/drawing/2014/main" id="{3C672B42-259F-40A4-AB9A-49FF72900872}"/>
              </a:ext>
            </a:extLst>
          </p:cNvPr>
          <p:cNvSpPr>
            <a:spLocks noGrp="1"/>
          </p:cNvSpPr>
          <p:nvPr/>
        </p:nvSpPr>
        <p:spPr>
          <a:xfrm>
            <a:off x="471487" y="2393156"/>
            <a:ext cx="1785938" cy="528638"/>
          </a:xfrm>
          <a:prstGeom prst="rect">
            <a:avLst/>
          </a:prstGeom>
          <a:noFill/>
          <a:ln w="0">
            <a:noFill/>
          </a:ln>
        </p:spPr>
        <p:txBody>
          <a:bodyPr anchor="ctr"/>
          <a:lstStyle>
            <a:defPPr>
              <a:defRPr sz="1500" b="1">
                <a:solidFill>
                  <a:srgbClr val="242424"/>
                </a:solidFill>
              </a:defRPr>
            </a:defPPr>
          </a:lstStyle>
          <a:p>
            <a:pPr defTabSz="685800">
              <a:defRPr sz="1500" b="1">
                <a:solidFill>
                  <a:srgbClr val="242424"/>
                </a:solidFill>
              </a:defRPr>
            </a:pPr>
            <a:r>
              <a:rPr sz="1400" b="1" dirty="0">
                <a:solidFill>
                  <a:srgbClr val="242424"/>
                </a:solidFill>
                <a:latin typeface="Calibri"/>
              </a:rPr>
              <a:t>C</a:t>
            </a:r>
            <a:r>
              <a:rPr lang="it-IT" sz="1400" b="1" dirty="0" err="1">
                <a:solidFill>
                  <a:srgbClr val="242424"/>
                </a:solidFill>
                <a:latin typeface="Calibri"/>
              </a:rPr>
              <a:t>dC</a:t>
            </a:r>
            <a:r>
              <a:rPr sz="1400" b="1" dirty="0">
                <a:solidFill>
                  <a:srgbClr val="242424"/>
                </a:solidFill>
                <a:latin typeface="Calibri"/>
              </a:rPr>
              <a:t> </a:t>
            </a:r>
            <a:r>
              <a:rPr sz="1400" b="1" dirty="0" err="1">
                <a:solidFill>
                  <a:srgbClr val="242424"/>
                </a:solidFill>
                <a:latin typeface="Calibri"/>
              </a:rPr>
              <a:t>sede</a:t>
            </a:r>
            <a:r>
              <a:rPr sz="1400" b="1" dirty="0">
                <a:solidFill>
                  <a:srgbClr val="242424"/>
                </a:solidFill>
                <a:latin typeface="Calibri"/>
              </a:rPr>
              <a:t> </a:t>
            </a:r>
            <a:r>
              <a:rPr sz="1400" b="1" dirty="0" err="1">
                <a:solidFill>
                  <a:srgbClr val="242424"/>
                </a:solidFill>
                <a:latin typeface="Calibri"/>
              </a:rPr>
              <a:t>fisica</a:t>
            </a:r>
            <a:r>
              <a:rPr sz="1400" b="1" dirty="0">
                <a:solidFill>
                  <a:srgbClr val="242424"/>
                </a:solidFill>
                <a:latin typeface="Calibri"/>
              </a:rPr>
              <a:t> di AFT</a:t>
            </a:r>
          </a:p>
        </p:txBody>
      </p:sp>
      <p:sp>
        <p:nvSpPr>
          <p:cNvPr id="6" name="Rettangolo 5">
            <a:extLst>
              <a:ext uri="{FF2B5EF4-FFF2-40B4-BE49-F238E27FC236}">
                <a16:creationId xmlns:a16="http://schemas.microsoft.com/office/drawing/2014/main" id="{FE6A8E8C-2D3C-4C7E-BE03-6B50D7285FA7}"/>
              </a:ext>
            </a:extLst>
          </p:cNvPr>
          <p:cNvSpPr>
            <a:spLocks noGrp="1"/>
          </p:cNvSpPr>
          <p:nvPr/>
        </p:nvSpPr>
        <p:spPr>
          <a:xfrm>
            <a:off x="3221831" y="1712517"/>
            <a:ext cx="1714500" cy="664369"/>
          </a:xfrm>
          <a:prstGeom prst="rect">
            <a:avLst/>
          </a:prstGeom>
          <a:noFill/>
          <a:ln w="0">
            <a:noFill/>
          </a:ln>
        </p:spPr>
        <p:txBody>
          <a:bodyPr anchor="ctr"/>
          <a:lstStyle>
            <a:defPPr>
              <a:defRPr sz="3675" b="1">
                <a:solidFill>
                  <a:srgbClr val="242424"/>
                </a:solidFill>
              </a:defRPr>
            </a:defPPr>
          </a:lstStyle>
          <a:p>
            <a:pPr defTabSz="685800">
              <a:defRPr sz="3675" b="1">
                <a:solidFill>
                  <a:srgbClr val="242424"/>
                </a:solidFill>
              </a:defRPr>
            </a:pPr>
            <a:r>
              <a:rPr sz="2756" b="1" dirty="0">
                <a:solidFill>
                  <a:srgbClr val="242424"/>
                </a:solidFill>
                <a:latin typeface="Calibri"/>
              </a:rPr>
              <a:t>259</a:t>
            </a:r>
          </a:p>
        </p:txBody>
      </p:sp>
      <p:sp>
        <p:nvSpPr>
          <p:cNvPr id="7" name="Rettangolo 6">
            <a:extLst>
              <a:ext uri="{FF2B5EF4-FFF2-40B4-BE49-F238E27FC236}">
                <a16:creationId xmlns:a16="http://schemas.microsoft.com/office/drawing/2014/main" id="{B5B6EBE6-4F67-4C76-986E-86A1EA3F9ADB}"/>
              </a:ext>
            </a:extLst>
          </p:cNvPr>
          <p:cNvSpPr>
            <a:spLocks noGrp="1"/>
          </p:cNvSpPr>
          <p:nvPr/>
        </p:nvSpPr>
        <p:spPr>
          <a:xfrm>
            <a:off x="2968229" y="2336578"/>
            <a:ext cx="2582465" cy="614363"/>
          </a:xfrm>
          <a:prstGeom prst="rect">
            <a:avLst/>
          </a:prstGeom>
          <a:noFill/>
          <a:ln w="0">
            <a:noFill/>
          </a:ln>
        </p:spPr>
        <p:txBody>
          <a:bodyPr anchor="ctr"/>
          <a:lstStyle>
            <a:defPPr>
              <a:defRPr sz="1500" b="1">
                <a:solidFill>
                  <a:srgbClr val="242424"/>
                </a:solidFill>
              </a:defRPr>
            </a:defPPr>
          </a:lstStyle>
          <a:p>
            <a:pPr defTabSz="685800">
              <a:defRPr sz="1500" b="1">
                <a:solidFill>
                  <a:srgbClr val="242424"/>
                </a:solidFill>
              </a:defRPr>
            </a:pPr>
            <a:r>
              <a:rPr sz="1400" b="1" dirty="0">
                <a:solidFill>
                  <a:srgbClr val="242424"/>
                </a:solidFill>
                <a:latin typeface="Calibri"/>
              </a:rPr>
              <a:t>C</a:t>
            </a:r>
            <a:r>
              <a:rPr lang="it-IT" sz="1400" b="1" dirty="0" err="1">
                <a:solidFill>
                  <a:srgbClr val="242424"/>
                </a:solidFill>
                <a:latin typeface="Calibri"/>
              </a:rPr>
              <a:t>dC</a:t>
            </a:r>
            <a:r>
              <a:rPr sz="1400" b="1" dirty="0">
                <a:solidFill>
                  <a:srgbClr val="242424"/>
                </a:solidFill>
                <a:latin typeface="Calibri"/>
              </a:rPr>
              <a:t> </a:t>
            </a:r>
            <a:r>
              <a:rPr sz="1400" b="1" dirty="0" err="1">
                <a:solidFill>
                  <a:srgbClr val="242424"/>
                </a:solidFill>
                <a:latin typeface="Calibri"/>
              </a:rPr>
              <a:t>collegate</a:t>
            </a:r>
            <a:r>
              <a:rPr sz="1400" b="1" dirty="0">
                <a:solidFill>
                  <a:srgbClr val="242424"/>
                </a:solidFill>
                <a:latin typeface="Calibri"/>
              </a:rPr>
              <a:t> a </a:t>
            </a:r>
            <a:r>
              <a:rPr sz="1400" b="1" dirty="0" err="1">
                <a:solidFill>
                  <a:srgbClr val="242424"/>
                </a:solidFill>
                <a:latin typeface="Calibri"/>
              </a:rPr>
              <a:t>una</a:t>
            </a:r>
            <a:r>
              <a:rPr sz="1400" b="1" dirty="0">
                <a:solidFill>
                  <a:srgbClr val="242424"/>
                </a:solidFill>
                <a:latin typeface="Calibri"/>
              </a:rPr>
              <a:t> AFT </a:t>
            </a:r>
            <a:r>
              <a:rPr sz="1400" b="1" dirty="0" err="1">
                <a:solidFill>
                  <a:srgbClr val="242424"/>
                </a:solidFill>
                <a:latin typeface="Calibri"/>
              </a:rPr>
              <a:t>esterna</a:t>
            </a:r>
            <a:endParaRPr sz="1400" b="1" dirty="0">
              <a:solidFill>
                <a:srgbClr val="242424"/>
              </a:solidFill>
              <a:latin typeface="Calibri"/>
            </a:endParaRPr>
          </a:p>
        </p:txBody>
      </p:sp>
      <p:sp>
        <p:nvSpPr>
          <p:cNvPr id="8" name="Rettangolo 7">
            <a:extLst>
              <a:ext uri="{FF2B5EF4-FFF2-40B4-BE49-F238E27FC236}">
                <a16:creationId xmlns:a16="http://schemas.microsoft.com/office/drawing/2014/main" id="{51E4070B-C4E3-4BE2-AA0B-D42CA03F6F18}"/>
              </a:ext>
            </a:extLst>
          </p:cNvPr>
          <p:cNvSpPr>
            <a:spLocks noGrp="1"/>
          </p:cNvSpPr>
          <p:nvPr/>
        </p:nvSpPr>
        <p:spPr>
          <a:xfrm>
            <a:off x="6088667" y="1725488"/>
            <a:ext cx="1714500" cy="664369"/>
          </a:xfrm>
          <a:prstGeom prst="rect">
            <a:avLst/>
          </a:prstGeom>
          <a:noFill/>
          <a:ln w="0">
            <a:noFill/>
          </a:ln>
        </p:spPr>
        <p:txBody>
          <a:bodyPr anchor="ctr"/>
          <a:lstStyle>
            <a:defPPr>
              <a:defRPr sz="3675" b="1">
                <a:solidFill>
                  <a:srgbClr val="242424"/>
                </a:solidFill>
              </a:defRPr>
            </a:defPPr>
          </a:lstStyle>
          <a:p>
            <a:pPr defTabSz="685800">
              <a:defRPr sz="3675" b="1">
                <a:solidFill>
                  <a:srgbClr val="242424"/>
                </a:solidFill>
              </a:defRPr>
            </a:pPr>
            <a:r>
              <a:rPr sz="2756" b="1" dirty="0">
                <a:solidFill>
                  <a:srgbClr val="242424"/>
                </a:solidFill>
                <a:latin typeface="Calibri"/>
              </a:rPr>
              <a:t>32</a:t>
            </a:r>
          </a:p>
        </p:txBody>
      </p:sp>
      <p:sp>
        <p:nvSpPr>
          <p:cNvPr id="9" name="Rettangolo 8">
            <a:extLst>
              <a:ext uri="{FF2B5EF4-FFF2-40B4-BE49-F238E27FC236}">
                <a16:creationId xmlns:a16="http://schemas.microsoft.com/office/drawing/2014/main" id="{4A687042-9D12-4B29-8A24-9AB362DCC37F}"/>
              </a:ext>
            </a:extLst>
          </p:cNvPr>
          <p:cNvSpPr>
            <a:spLocks noGrp="1"/>
          </p:cNvSpPr>
          <p:nvPr/>
        </p:nvSpPr>
        <p:spPr>
          <a:xfrm>
            <a:off x="5986463" y="2380583"/>
            <a:ext cx="2321719" cy="528638"/>
          </a:xfrm>
          <a:prstGeom prst="rect">
            <a:avLst/>
          </a:prstGeom>
          <a:noFill/>
          <a:ln w="0">
            <a:noFill/>
          </a:ln>
        </p:spPr>
        <p:txBody>
          <a:bodyPr anchor="ctr"/>
          <a:lstStyle>
            <a:defPPr>
              <a:defRPr sz="1500" b="1">
                <a:solidFill>
                  <a:srgbClr val="242424"/>
                </a:solidFill>
              </a:defRPr>
            </a:defPPr>
          </a:lstStyle>
          <a:p>
            <a:pPr defTabSz="685800">
              <a:defRPr sz="1500" b="1">
                <a:solidFill>
                  <a:srgbClr val="242424"/>
                </a:solidFill>
              </a:defRPr>
            </a:pPr>
            <a:r>
              <a:rPr sz="1400" b="1" dirty="0">
                <a:solidFill>
                  <a:srgbClr val="242424"/>
                </a:solidFill>
                <a:latin typeface="Calibri"/>
              </a:rPr>
              <a:t>C</a:t>
            </a:r>
            <a:r>
              <a:rPr lang="it-IT" sz="1400" b="1" dirty="0" err="1">
                <a:solidFill>
                  <a:srgbClr val="242424"/>
                </a:solidFill>
                <a:latin typeface="Calibri"/>
              </a:rPr>
              <a:t>dC</a:t>
            </a:r>
            <a:r>
              <a:rPr sz="1400" b="1" dirty="0">
                <a:solidFill>
                  <a:srgbClr val="242424"/>
                </a:solidFill>
                <a:latin typeface="Calibri"/>
              </a:rPr>
              <a:t> </a:t>
            </a:r>
            <a:r>
              <a:rPr sz="1400" b="1" dirty="0" err="1">
                <a:solidFill>
                  <a:srgbClr val="242424"/>
                </a:solidFill>
                <a:latin typeface="Calibri"/>
              </a:rPr>
              <a:t>sede</a:t>
            </a:r>
            <a:r>
              <a:rPr sz="1400" b="1" dirty="0">
                <a:solidFill>
                  <a:srgbClr val="242424"/>
                </a:solidFill>
                <a:latin typeface="Calibri"/>
              </a:rPr>
              <a:t> </a:t>
            </a:r>
            <a:r>
              <a:rPr sz="1400" b="1" dirty="0" err="1">
                <a:solidFill>
                  <a:srgbClr val="242424"/>
                </a:solidFill>
                <a:latin typeface="Calibri"/>
              </a:rPr>
              <a:t>fisica</a:t>
            </a:r>
            <a:r>
              <a:rPr sz="1400" b="1" dirty="0">
                <a:solidFill>
                  <a:srgbClr val="242424"/>
                </a:solidFill>
                <a:latin typeface="Calibri"/>
              </a:rPr>
              <a:t> di UCCP</a:t>
            </a:r>
          </a:p>
        </p:txBody>
      </p:sp>
      <p:sp>
        <p:nvSpPr>
          <p:cNvPr id="10" name="Rettangolo 9">
            <a:extLst>
              <a:ext uri="{FF2B5EF4-FFF2-40B4-BE49-F238E27FC236}">
                <a16:creationId xmlns:a16="http://schemas.microsoft.com/office/drawing/2014/main" id="{11670AA1-D96C-41A6-9855-C809056B2D79}"/>
              </a:ext>
            </a:extLst>
          </p:cNvPr>
          <p:cNvSpPr>
            <a:spLocks noGrp="1"/>
          </p:cNvSpPr>
          <p:nvPr/>
        </p:nvSpPr>
        <p:spPr>
          <a:xfrm>
            <a:off x="557213" y="3807573"/>
            <a:ext cx="8173022" cy="464344"/>
          </a:xfrm>
          <a:prstGeom prst="rect">
            <a:avLst/>
          </a:prstGeom>
          <a:noFill/>
          <a:ln w="0">
            <a:noFill/>
          </a:ln>
        </p:spPr>
        <p:txBody>
          <a:bodyPr anchor="ctr"/>
          <a:lstStyle>
            <a:defPPr>
              <a:defRPr sz="1725" b="1">
                <a:solidFill>
                  <a:srgbClr val="242424"/>
                </a:solidFill>
              </a:defRPr>
            </a:defPPr>
          </a:lstStyle>
          <a:p>
            <a:pPr marL="257175" indent="-257175" defTabSz="685800">
              <a:buFontTx/>
              <a:buAutoNum type="arabicParenR"/>
              <a:defRPr sz="1725" b="1">
                <a:solidFill>
                  <a:srgbClr val="242424"/>
                </a:solidFill>
              </a:defRPr>
            </a:pPr>
            <a:endParaRPr lang="it-IT" sz="1600" b="1" dirty="0" smtClean="0">
              <a:solidFill>
                <a:srgbClr val="242424"/>
              </a:solidFill>
              <a:latin typeface="Calibri"/>
            </a:endParaRPr>
          </a:p>
          <a:p>
            <a:pPr marL="257175" indent="-257175" defTabSz="685800">
              <a:buFontTx/>
              <a:buAutoNum type="arabicParenR"/>
              <a:defRPr sz="1725" b="1">
                <a:solidFill>
                  <a:srgbClr val="242424"/>
                </a:solidFill>
              </a:defRPr>
            </a:pPr>
            <a:endParaRPr lang="it-IT" sz="1600" b="1" dirty="0">
              <a:solidFill>
                <a:srgbClr val="242424"/>
              </a:solidFill>
              <a:latin typeface="Calibri"/>
            </a:endParaRPr>
          </a:p>
          <a:p>
            <a:pPr marL="257175" indent="-257175" defTabSz="685800">
              <a:buFontTx/>
              <a:buAutoNum type="arabicParenR"/>
              <a:defRPr sz="1725" b="1">
                <a:solidFill>
                  <a:srgbClr val="242424"/>
                </a:solidFill>
              </a:defRPr>
            </a:pPr>
            <a:endParaRPr lang="it-IT" sz="1600" b="1" dirty="0" smtClean="0">
              <a:solidFill>
                <a:srgbClr val="242424"/>
              </a:solidFill>
              <a:latin typeface="Calibri"/>
            </a:endParaRPr>
          </a:p>
          <a:p>
            <a:pPr marL="257175" indent="-257175" defTabSz="685800">
              <a:buFontTx/>
              <a:buAutoNum type="arabicParenR"/>
              <a:defRPr sz="1725" b="1">
                <a:solidFill>
                  <a:srgbClr val="242424"/>
                </a:solidFill>
              </a:defRPr>
            </a:pPr>
            <a:r>
              <a:rPr lang="it-IT" sz="1600" dirty="0" smtClean="0">
                <a:solidFill>
                  <a:srgbClr val="242424"/>
                </a:solidFill>
                <a:latin typeface="Calibri"/>
              </a:rPr>
              <a:t>La </a:t>
            </a:r>
            <a:r>
              <a:rPr lang="it-IT" sz="1600" dirty="0">
                <a:solidFill>
                  <a:srgbClr val="242424"/>
                </a:solidFill>
                <a:latin typeface="Calibri"/>
              </a:rPr>
              <a:t>riforma dell’assistenza territoriale ha rilanciato i processi aggregativi della medicina generale</a:t>
            </a:r>
          </a:p>
          <a:p>
            <a:pPr marL="257175" indent="-257175" defTabSz="685800">
              <a:buFontTx/>
              <a:buAutoNum type="arabicParenR"/>
              <a:defRPr sz="1725" b="1">
                <a:solidFill>
                  <a:srgbClr val="242424"/>
                </a:solidFill>
              </a:defRPr>
            </a:pPr>
            <a:endParaRPr lang="it-IT" sz="1200" dirty="0">
              <a:solidFill>
                <a:srgbClr val="242424"/>
              </a:solidFill>
              <a:latin typeface="Calibri"/>
            </a:endParaRPr>
          </a:p>
          <a:p>
            <a:pPr marL="257175" indent="-257175" defTabSz="685800">
              <a:buFontTx/>
              <a:buAutoNum type="arabicParenR"/>
              <a:defRPr sz="1725" b="1">
                <a:solidFill>
                  <a:srgbClr val="242424"/>
                </a:solidFill>
              </a:defRPr>
            </a:pPr>
            <a:r>
              <a:rPr lang="it-IT" sz="1600" dirty="0">
                <a:solidFill>
                  <a:srgbClr val="242424"/>
                </a:solidFill>
                <a:latin typeface="Calibri"/>
              </a:rPr>
              <a:t>Al momento la tendenza è di puntare soprattutto sulle aggregazioni dei MMG o PLS, quindi su aggregazioni </a:t>
            </a:r>
            <a:r>
              <a:rPr lang="it-IT" sz="1600" dirty="0" err="1">
                <a:solidFill>
                  <a:srgbClr val="242424"/>
                </a:solidFill>
                <a:latin typeface="Calibri"/>
              </a:rPr>
              <a:t>monoprofessionali</a:t>
            </a:r>
            <a:r>
              <a:rPr lang="it-IT" sz="1600" dirty="0">
                <a:solidFill>
                  <a:srgbClr val="242424"/>
                </a:solidFill>
                <a:latin typeface="Calibri"/>
              </a:rPr>
              <a:t> (anche nella programmazione delle Regioni) </a:t>
            </a:r>
          </a:p>
          <a:p>
            <a:pPr marL="257175" indent="-257175" defTabSz="685800">
              <a:buFontTx/>
              <a:buAutoNum type="arabicParenR"/>
              <a:defRPr sz="1725" b="1">
                <a:solidFill>
                  <a:srgbClr val="242424"/>
                </a:solidFill>
              </a:defRPr>
            </a:pPr>
            <a:endParaRPr lang="it-IT" sz="1200" dirty="0">
              <a:solidFill>
                <a:srgbClr val="242424"/>
              </a:solidFill>
              <a:latin typeface="Calibri"/>
            </a:endParaRPr>
          </a:p>
          <a:p>
            <a:pPr marL="257175" indent="-257175" defTabSz="685800">
              <a:buFontTx/>
              <a:buAutoNum type="arabicParenR"/>
              <a:defRPr sz="1725" b="1">
                <a:solidFill>
                  <a:srgbClr val="242424"/>
                </a:solidFill>
              </a:defRPr>
            </a:pPr>
            <a:r>
              <a:rPr lang="it-IT" sz="1600" dirty="0">
                <a:solidFill>
                  <a:srgbClr val="242424"/>
                </a:solidFill>
                <a:latin typeface="Calibri"/>
              </a:rPr>
              <a:t>Per il momento la collaborazione interprofessionale generalizzata mediante UCCP sembra un obiettivo lontano</a:t>
            </a:r>
          </a:p>
          <a:p>
            <a:pPr defTabSz="685800">
              <a:defRPr sz="1725" b="1">
                <a:solidFill>
                  <a:srgbClr val="242424"/>
                </a:solidFill>
              </a:defRPr>
            </a:pPr>
            <a:endParaRPr lang="it-IT" sz="1600" b="1" dirty="0" smtClean="0">
              <a:solidFill>
                <a:srgbClr val="242424"/>
              </a:solidFill>
              <a:latin typeface="Calibri"/>
            </a:endParaRPr>
          </a:p>
          <a:p>
            <a:pPr defTabSz="685800">
              <a:defRPr sz="1725" b="1">
                <a:solidFill>
                  <a:srgbClr val="242424"/>
                </a:solidFill>
              </a:defRPr>
            </a:pPr>
            <a:r>
              <a:rPr lang="it-IT" sz="1600" b="1" dirty="0" smtClean="0">
                <a:solidFill>
                  <a:srgbClr val="242424"/>
                </a:solidFill>
                <a:latin typeface="Calibri"/>
              </a:rPr>
              <a:t>Anche se non è escluso che vi siano infermieri nelle AFT, lo spazio per la collaborazione MMG-</a:t>
            </a:r>
            <a:r>
              <a:rPr lang="it-IT" sz="1600" b="1" dirty="0" err="1" smtClean="0">
                <a:solidFill>
                  <a:srgbClr val="242424"/>
                </a:solidFill>
                <a:latin typeface="Calibri"/>
              </a:rPr>
              <a:t>IFeC</a:t>
            </a:r>
            <a:r>
              <a:rPr lang="it-IT" sz="1600" b="1" dirty="0" smtClean="0">
                <a:solidFill>
                  <a:srgbClr val="242424"/>
                </a:solidFill>
                <a:latin typeface="Calibri"/>
              </a:rPr>
              <a:t> appare anche limitato</a:t>
            </a:r>
            <a:endParaRPr lang="it-IT" sz="1600" b="1" dirty="0">
              <a:solidFill>
                <a:srgbClr val="242424"/>
              </a:solidFill>
              <a:latin typeface="Calibri"/>
            </a:endParaRPr>
          </a:p>
        </p:txBody>
      </p:sp>
      <p:sp>
        <p:nvSpPr>
          <p:cNvPr id="11" name="Rettangolo 10">
            <a:extLst>
              <a:ext uri="{FF2B5EF4-FFF2-40B4-BE49-F238E27FC236}">
                <a16:creationId xmlns:a16="http://schemas.microsoft.com/office/drawing/2014/main" id="{72FB88EE-44E7-4DE3-8805-C1E2B931A982}"/>
              </a:ext>
            </a:extLst>
          </p:cNvPr>
          <p:cNvSpPr>
            <a:spLocks noGrp="1"/>
          </p:cNvSpPr>
          <p:nvPr/>
        </p:nvSpPr>
        <p:spPr>
          <a:xfrm>
            <a:off x="557213" y="4543425"/>
            <a:ext cx="7858125" cy="750094"/>
          </a:xfrm>
          <a:prstGeom prst="rect">
            <a:avLst/>
          </a:prstGeom>
          <a:noFill/>
          <a:ln w="0">
            <a:noFill/>
          </a:ln>
        </p:spPr>
        <p:txBody>
          <a:bodyPr anchor="ctr"/>
          <a:lstStyle>
            <a:defPPr>
              <a:defRPr sz="1500" b="1">
                <a:solidFill>
                  <a:srgbClr val="242424"/>
                </a:solidFill>
              </a:defRPr>
            </a:defPPr>
          </a:lstStyle>
          <a:p>
            <a:pPr defTabSz="685800">
              <a:defRPr sz="1500" b="1">
                <a:solidFill>
                  <a:srgbClr val="242424"/>
                </a:solidFill>
              </a:defRPr>
            </a:pPr>
            <a:r>
              <a:rPr sz="1125" b="1" dirty="0">
                <a:solidFill>
                  <a:srgbClr val="242424"/>
                </a:solidFill>
                <a:latin typeface="Calibri"/>
              </a:rPr>
              <a:t>.</a:t>
            </a:r>
          </a:p>
        </p:txBody>
      </p:sp>
    </p:spTree>
    <p:extLst>
      <p:ext uri="{BB962C8B-B14F-4D97-AF65-F5344CB8AC3E}">
        <p14:creationId xmlns:p14="http://schemas.microsoft.com/office/powerpoint/2010/main" val="4290839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5DCD03D0-F1AF-4284-9EFA-A7C5218B002F}"/>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lang="it-IT" sz="2800" b="1" dirty="0" smtClean="0">
                <a:solidFill>
                  <a:srgbClr val="005F99"/>
                </a:solidFill>
                <a:latin typeface="Arial"/>
                <a:ea typeface="Arial"/>
                <a:cs typeface="Arial"/>
              </a:rPr>
              <a:t>L’economia sociale </a:t>
            </a:r>
            <a:r>
              <a:rPr sz="2800" b="1" dirty="0" err="1" smtClean="0">
                <a:solidFill>
                  <a:srgbClr val="005F99"/>
                </a:solidFill>
                <a:latin typeface="Arial"/>
                <a:ea typeface="Arial"/>
                <a:cs typeface="Arial"/>
              </a:rPr>
              <a:t>nella</a:t>
            </a:r>
            <a:r>
              <a:rPr sz="2800" b="1" dirty="0" smtClean="0">
                <a:solidFill>
                  <a:srgbClr val="005F99"/>
                </a:solidFill>
                <a:latin typeface="Arial"/>
                <a:ea typeface="Arial"/>
                <a:cs typeface="Arial"/>
              </a:rPr>
              <a:t> </a:t>
            </a:r>
            <a:r>
              <a:rPr sz="2800" b="1" dirty="0" err="1" smtClean="0">
                <a:solidFill>
                  <a:srgbClr val="005F99"/>
                </a:solidFill>
                <a:latin typeface="Arial"/>
                <a:ea typeface="Arial"/>
                <a:cs typeface="Arial"/>
              </a:rPr>
              <a:t>cura</a:t>
            </a:r>
            <a:r>
              <a:rPr lang="it-IT" sz="2800" b="1" dirty="0" smtClean="0">
                <a:solidFill>
                  <a:srgbClr val="005F99"/>
                </a:solidFill>
                <a:latin typeface="Arial"/>
                <a:ea typeface="Arial"/>
                <a:cs typeface="Arial"/>
              </a:rPr>
              <a:t> e il lavoro</a:t>
            </a:r>
            <a:r>
              <a:rPr sz="2800" b="1" dirty="0" smtClean="0">
                <a:solidFill>
                  <a:srgbClr val="005F99"/>
                </a:solidFill>
                <a:latin typeface="Arial"/>
                <a:ea typeface="Arial"/>
                <a:cs typeface="Arial"/>
              </a:rPr>
              <a:t> </a:t>
            </a:r>
            <a:endParaRPr sz="28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58BE02B3-73CC-4999-96DD-37CC9A281C5F}"/>
              </a:ext>
            </a:extLst>
          </p:cNvPr>
          <p:cNvSpPr>
            <a:spLocks noGrp="1"/>
          </p:cNvSpPr>
          <p:nvPr/>
        </p:nvSpPr>
        <p:spPr>
          <a:xfrm>
            <a:off x="457200" y="894588"/>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228600" indent="-114300">
              <a:spcAft>
                <a:spcPts val="800"/>
              </a:spcAft>
              <a:buChar char="•"/>
              <a:defRPr sz="2000">
                <a:solidFill>
                  <a:srgbClr val="111111"/>
                </a:solidFill>
                <a:latin typeface="Arial"/>
                <a:ea typeface="Arial"/>
                <a:cs typeface="Arial"/>
              </a:defRPr>
            </a:pPr>
            <a:r>
              <a:rPr lang="it-IT" sz="2000" b="1" dirty="0" smtClean="0">
                <a:solidFill>
                  <a:srgbClr val="111111"/>
                </a:solidFill>
                <a:latin typeface="Arial"/>
                <a:ea typeface="Arial"/>
                <a:cs typeface="Arial"/>
              </a:rPr>
              <a:t>R</a:t>
            </a:r>
            <a:r>
              <a:rPr sz="2000" b="1" dirty="0" err="1" smtClean="0">
                <a:solidFill>
                  <a:srgbClr val="111111"/>
                </a:solidFill>
                <a:latin typeface="Arial"/>
                <a:ea typeface="Arial"/>
                <a:cs typeface="Arial"/>
              </a:rPr>
              <a:t>uolo</a:t>
            </a:r>
            <a:r>
              <a:rPr sz="2000" b="1" dirty="0" smtClean="0">
                <a:solidFill>
                  <a:srgbClr val="111111"/>
                </a:solidFill>
                <a:latin typeface="Arial"/>
                <a:ea typeface="Arial"/>
                <a:cs typeface="Arial"/>
              </a:rPr>
              <a:t> </a:t>
            </a:r>
            <a:r>
              <a:rPr sz="2000" b="1" dirty="0" err="1">
                <a:solidFill>
                  <a:srgbClr val="111111"/>
                </a:solidFill>
                <a:latin typeface="Arial"/>
                <a:ea typeface="Arial"/>
                <a:cs typeface="Arial"/>
              </a:rPr>
              <a:t>strutturale</a:t>
            </a:r>
            <a:r>
              <a:rPr sz="2000" dirty="0">
                <a:solidFill>
                  <a:srgbClr val="111111"/>
                </a:solidFill>
                <a:latin typeface="Arial"/>
                <a:ea typeface="Arial"/>
                <a:cs typeface="Arial"/>
              </a:rPr>
              <a:t> </a:t>
            </a:r>
            <a:r>
              <a:rPr sz="2000" dirty="0" err="1">
                <a:solidFill>
                  <a:srgbClr val="111111"/>
                </a:solidFill>
                <a:latin typeface="Arial"/>
                <a:ea typeface="Arial"/>
                <a:cs typeface="Arial"/>
              </a:rPr>
              <a:t>nei</a:t>
            </a:r>
            <a:r>
              <a:rPr sz="2000" dirty="0">
                <a:solidFill>
                  <a:srgbClr val="111111"/>
                </a:solidFill>
                <a:latin typeface="Arial"/>
                <a:ea typeface="Arial"/>
                <a:cs typeface="Arial"/>
              </a:rPr>
              <a:t> </a:t>
            </a:r>
            <a:r>
              <a:rPr sz="2000" dirty="0" err="1">
                <a:solidFill>
                  <a:srgbClr val="111111"/>
                </a:solidFill>
                <a:latin typeface="Arial"/>
                <a:ea typeface="Arial"/>
                <a:cs typeface="Arial"/>
              </a:rPr>
              <a:t>servizi</a:t>
            </a:r>
            <a:r>
              <a:rPr sz="2000" dirty="0">
                <a:solidFill>
                  <a:srgbClr val="111111"/>
                </a:solidFill>
                <a:latin typeface="Arial"/>
                <a:ea typeface="Arial"/>
                <a:cs typeface="Arial"/>
              </a:rPr>
              <a:t> </a:t>
            </a:r>
            <a:r>
              <a:rPr sz="2000" dirty="0" err="1">
                <a:solidFill>
                  <a:srgbClr val="111111"/>
                </a:solidFill>
                <a:latin typeface="Arial"/>
                <a:ea typeface="Arial"/>
                <a:cs typeface="Arial"/>
              </a:rPr>
              <a:t>domiciliari</a:t>
            </a:r>
            <a:r>
              <a:rPr sz="2000" dirty="0">
                <a:solidFill>
                  <a:srgbClr val="111111"/>
                </a:solidFill>
                <a:latin typeface="Arial"/>
                <a:ea typeface="Arial"/>
                <a:cs typeface="Arial"/>
              </a:rPr>
              <a:t> e </a:t>
            </a:r>
            <a:r>
              <a:rPr sz="2000" dirty="0" err="1">
                <a:solidFill>
                  <a:srgbClr val="111111"/>
                </a:solidFill>
                <a:latin typeface="Arial"/>
                <a:ea typeface="Arial"/>
                <a:cs typeface="Arial"/>
              </a:rPr>
              <a:t>residenziali</a:t>
            </a:r>
            <a:r>
              <a:rPr sz="2000" dirty="0">
                <a:solidFill>
                  <a:srgbClr val="111111"/>
                </a:solidFill>
                <a:latin typeface="Arial"/>
                <a:ea typeface="Arial"/>
                <a:cs typeface="Arial"/>
              </a:rPr>
              <a:t>, </a:t>
            </a:r>
            <a:r>
              <a:rPr sz="2000" dirty="0" err="1">
                <a:solidFill>
                  <a:srgbClr val="111111"/>
                </a:solidFill>
                <a:latin typeface="Arial"/>
                <a:ea typeface="Arial"/>
                <a:cs typeface="Arial"/>
              </a:rPr>
              <a:t>nella</a:t>
            </a:r>
            <a:r>
              <a:rPr sz="2000" dirty="0">
                <a:solidFill>
                  <a:srgbClr val="111111"/>
                </a:solidFill>
                <a:latin typeface="Arial"/>
                <a:ea typeface="Arial"/>
                <a:cs typeface="Arial"/>
              </a:rPr>
              <a:t> </a:t>
            </a:r>
            <a:r>
              <a:rPr sz="2000" dirty="0" err="1">
                <a:solidFill>
                  <a:srgbClr val="111111"/>
                </a:solidFill>
                <a:latin typeface="Arial"/>
                <a:ea typeface="Arial"/>
                <a:cs typeface="Arial"/>
              </a:rPr>
              <a:t>disabilità</a:t>
            </a:r>
            <a:r>
              <a:rPr sz="2000" dirty="0">
                <a:solidFill>
                  <a:srgbClr val="111111"/>
                </a:solidFill>
                <a:latin typeface="Arial"/>
                <a:ea typeface="Arial"/>
                <a:cs typeface="Arial"/>
              </a:rPr>
              <a:t>, </a:t>
            </a:r>
            <a:r>
              <a:rPr sz="2000" dirty="0" err="1">
                <a:solidFill>
                  <a:srgbClr val="111111"/>
                </a:solidFill>
                <a:latin typeface="Arial"/>
                <a:ea typeface="Arial"/>
                <a:cs typeface="Arial"/>
              </a:rPr>
              <a:t>nella</a:t>
            </a:r>
            <a:r>
              <a:rPr sz="2000" dirty="0">
                <a:solidFill>
                  <a:srgbClr val="111111"/>
                </a:solidFill>
                <a:latin typeface="Arial"/>
                <a:ea typeface="Arial"/>
                <a:cs typeface="Arial"/>
              </a:rPr>
              <a:t> salute </a:t>
            </a:r>
            <a:r>
              <a:rPr sz="2000" dirty="0" err="1">
                <a:solidFill>
                  <a:srgbClr val="111111"/>
                </a:solidFill>
                <a:latin typeface="Arial"/>
                <a:ea typeface="Arial"/>
                <a:cs typeface="Arial"/>
              </a:rPr>
              <a:t>mentale</a:t>
            </a:r>
            <a:r>
              <a:rPr sz="2000" dirty="0">
                <a:solidFill>
                  <a:srgbClr val="111111"/>
                </a:solidFill>
                <a:latin typeface="Arial"/>
                <a:ea typeface="Arial"/>
                <a:cs typeface="Arial"/>
              </a:rPr>
              <a:t> e </a:t>
            </a:r>
            <a:r>
              <a:rPr sz="2000" dirty="0" err="1">
                <a:solidFill>
                  <a:srgbClr val="111111"/>
                </a:solidFill>
                <a:latin typeface="Arial"/>
                <a:ea typeface="Arial"/>
                <a:cs typeface="Arial"/>
              </a:rPr>
              <a:t>nell’assistenza</a:t>
            </a:r>
            <a:r>
              <a:rPr sz="2000" dirty="0">
                <a:solidFill>
                  <a:srgbClr val="111111"/>
                </a:solidFill>
                <a:latin typeface="Arial"/>
                <a:ea typeface="Arial"/>
                <a:cs typeface="Arial"/>
              </a:rPr>
              <a:t> </a:t>
            </a:r>
            <a:r>
              <a:rPr sz="2000" dirty="0" err="1">
                <a:solidFill>
                  <a:srgbClr val="111111"/>
                </a:solidFill>
                <a:latin typeface="Arial"/>
                <a:ea typeface="Arial"/>
                <a:cs typeface="Arial"/>
              </a:rPr>
              <a:t>alle</a:t>
            </a:r>
            <a:r>
              <a:rPr sz="2000" dirty="0">
                <a:solidFill>
                  <a:srgbClr val="111111"/>
                </a:solidFill>
                <a:latin typeface="Arial"/>
                <a:ea typeface="Arial"/>
                <a:cs typeface="Arial"/>
              </a:rPr>
              <a:t> </a:t>
            </a:r>
            <a:r>
              <a:rPr sz="2000" dirty="0" err="1">
                <a:solidFill>
                  <a:srgbClr val="111111"/>
                </a:solidFill>
                <a:latin typeface="Arial"/>
                <a:ea typeface="Arial"/>
                <a:cs typeface="Arial"/>
              </a:rPr>
              <a:t>persone</a:t>
            </a:r>
            <a:r>
              <a:rPr sz="2000" dirty="0">
                <a:solidFill>
                  <a:srgbClr val="111111"/>
                </a:solidFill>
                <a:latin typeface="Arial"/>
                <a:ea typeface="Arial"/>
                <a:cs typeface="Arial"/>
              </a:rPr>
              <a:t> non </a:t>
            </a:r>
            <a:r>
              <a:rPr sz="2000" dirty="0" err="1">
                <a:solidFill>
                  <a:srgbClr val="111111"/>
                </a:solidFill>
                <a:latin typeface="Arial"/>
                <a:ea typeface="Arial"/>
                <a:cs typeface="Arial"/>
              </a:rPr>
              <a:t>autosufficienti</a:t>
            </a:r>
            <a:r>
              <a:rPr sz="2000" dirty="0">
                <a:solidFill>
                  <a:srgbClr val="111111"/>
                </a:solidFill>
                <a:latin typeface="Arial"/>
                <a:ea typeface="Arial"/>
                <a:cs typeface="Arial"/>
              </a:rPr>
              <a:t>.</a:t>
            </a:r>
          </a:p>
          <a:p>
            <a:pPr marL="228600" indent="-114300">
              <a:spcAft>
                <a:spcPts val="800"/>
              </a:spcAft>
              <a:buChar char="•"/>
              <a:defRPr sz="2000">
                <a:solidFill>
                  <a:srgbClr val="111111"/>
                </a:solidFill>
                <a:latin typeface="Arial"/>
                <a:ea typeface="Arial"/>
                <a:cs typeface="Arial"/>
              </a:defRPr>
            </a:pPr>
            <a:endParaRPr lang="it-IT" sz="2000" dirty="0" smtClean="0">
              <a:solidFill>
                <a:srgbClr val="111111"/>
              </a:solidFill>
              <a:latin typeface="Arial"/>
              <a:ea typeface="Arial"/>
              <a:cs typeface="Arial"/>
            </a:endParaRPr>
          </a:p>
          <a:p>
            <a:pPr marL="228600" indent="-114300">
              <a:spcAft>
                <a:spcPts val="800"/>
              </a:spcAft>
              <a:buChar char="•"/>
              <a:defRPr sz="2000">
                <a:solidFill>
                  <a:srgbClr val="111111"/>
                </a:solidFill>
                <a:latin typeface="Arial"/>
                <a:ea typeface="Arial"/>
                <a:cs typeface="Arial"/>
              </a:defRPr>
            </a:pPr>
            <a:r>
              <a:rPr sz="2000" dirty="0" err="1" smtClean="0">
                <a:solidFill>
                  <a:srgbClr val="111111"/>
                </a:solidFill>
                <a:latin typeface="Arial"/>
                <a:ea typeface="Arial"/>
                <a:cs typeface="Arial"/>
              </a:rPr>
              <a:t>Nel</a:t>
            </a:r>
            <a:r>
              <a:rPr sz="2000" dirty="0" smtClean="0">
                <a:solidFill>
                  <a:srgbClr val="111111"/>
                </a:solidFill>
                <a:latin typeface="Arial"/>
                <a:ea typeface="Arial"/>
                <a:cs typeface="Arial"/>
              </a:rPr>
              <a:t> </a:t>
            </a:r>
            <a:r>
              <a:rPr sz="2000" dirty="0">
                <a:solidFill>
                  <a:srgbClr val="111111"/>
                </a:solidFill>
                <a:latin typeface="Arial"/>
                <a:ea typeface="Arial"/>
                <a:cs typeface="Arial"/>
              </a:rPr>
              <a:t>2023 </a:t>
            </a:r>
            <a:r>
              <a:rPr sz="2000" dirty="0" err="1">
                <a:solidFill>
                  <a:srgbClr val="111111"/>
                </a:solidFill>
                <a:latin typeface="Arial"/>
                <a:ea typeface="Arial"/>
                <a:cs typeface="Arial"/>
              </a:rPr>
              <a:t>il</a:t>
            </a:r>
            <a:r>
              <a:rPr sz="2000" dirty="0">
                <a:solidFill>
                  <a:srgbClr val="111111"/>
                </a:solidFill>
                <a:latin typeface="Arial"/>
                <a:ea typeface="Arial"/>
                <a:cs typeface="Arial"/>
              </a:rPr>
              <a:t> non-profit </a:t>
            </a:r>
            <a:r>
              <a:rPr sz="2000" dirty="0" err="1">
                <a:solidFill>
                  <a:srgbClr val="111111"/>
                </a:solidFill>
                <a:latin typeface="Arial"/>
                <a:ea typeface="Arial"/>
                <a:cs typeface="Arial"/>
              </a:rPr>
              <a:t>italiano</a:t>
            </a:r>
            <a:r>
              <a:rPr sz="2000" dirty="0">
                <a:solidFill>
                  <a:srgbClr val="111111"/>
                </a:solidFill>
                <a:latin typeface="Arial"/>
                <a:ea typeface="Arial"/>
                <a:cs typeface="Arial"/>
              </a:rPr>
              <a:t> </a:t>
            </a:r>
            <a:r>
              <a:rPr sz="2000" dirty="0" err="1">
                <a:solidFill>
                  <a:srgbClr val="111111"/>
                </a:solidFill>
                <a:latin typeface="Arial"/>
                <a:ea typeface="Arial"/>
                <a:cs typeface="Arial"/>
              </a:rPr>
              <a:t>impiega</a:t>
            </a:r>
            <a:r>
              <a:rPr sz="2000" dirty="0">
                <a:solidFill>
                  <a:srgbClr val="111111"/>
                </a:solidFill>
                <a:latin typeface="Arial"/>
                <a:ea typeface="Arial"/>
                <a:cs typeface="Arial"/>
              </a:rPr>
              <a:t> 949.200 </a:t>
            </a:r>
            <a:r>
              <a:rPr sz="2000" dirty="0" err="1">
                <a:solidFill>
                  <a:srgbClr val="111111"/>
                </a:solidFill>
                <a:latin typeface="Arial"/>
                <a:ea typeface="Arial"/>
                <a:cs typeface="Arial"/>
              </a:rPr>
              <a:t>dipendenti</a:t>
            </a:r>
            <a:r>
              <a:rPr sz="2000" dirty="0">
                <a:solidFill>
                  <a:srgbClr val="111111"/>
                </a:solidFill>
                <a:latin typeface="Arial"/>
                <a:ea typeface="Arial"/>
                <a:cs typeface="Arial"/>
              </a:rPr>
              <a:t>. Il 50,0% </a:t>
            </a:r>
            <a:r>
              <a:rPr sz="2000" dirty="0" err="1">
                <a:solidFill>
                  <a:srgbClr val="111111"/>
                </a:solidFill>
                <a:latin typeface="Arial"/>
                <a:ea typeface="Arial"/>
                <a:cs typeface="Arial"/>
              </a:rPr>
              <a:t>lavora</a:t>
            </a:r>
            <a:r>
              <a:rPr sz="2000" dirty="0">
                <a:solidFill>
                  <a:srgbClr val="111111"/>
                </a:solidFill>
                <a:latin typeface="Arial"/>
                <a:ea typeface="Arial"/>
                <a:cs typeface="Arial"/>
              </a:rPr>
              <a:t> </a:t>
            </a:r>
            <a:r>
              <a:rPr sz="2000" dirty="0" err="1">
                <a:solidFill>
                  <a:srgbClr val="111111"/>
                </a:solidFill>
                <a:latin typeface="Arial"/>
                <a:ea typeface="Arial"/>
                <a:cs typeface="Arial"/>
              </a:rPr>
              <a:t>nell’assistenza</a:t>
            </a:r>
            <a:r>
              <a:rPr sz="2000" dirty="0">
                <a:solidFill>
                  <a:srgbClr val="111111"/>
                </a:solidFill>
                <a:latin typeface="Arial"/>
                <a:ea typeface="Arial"/>
                <a:cs typeface="Arial"/>
              </a:rPr>
              <a:t> </a:t>
            </a:r>
            <a:r>
              <a:rPr sz="2000" dirty="0" err="1">
                <a:solidFill>
                  <a:srgbClr val="111111"/>
                </a:solidFill>
                <a:latin typeface="Arial"/>
                <a:ea typeface="Arial"/>
                <a:cs typeface="Arial"/>
              </a:rPr>
              <a:t>sociale</a:t>
            </a:r>
            <a:r>
              <a:rPr sz="2000" dirty="0">
                <a:solidFill>
                  <a:srgbClr val="111111"/>
                </a:solidFill>
                <a:latin typeface="Arial"/>
                <a:ea typeface="Arial"/>
                <a:cs typeface="Arial"/>
              </a:rPr>
              <a:t> e </a:t>
            </a:r>
            <a:r>
              <a:rPr sz="2000" dirty="0" err="1">
                <a:solidFill>
                  <a:srgbClr val="111111"/>
                </a:solidFill>
                <a:latin typeface="Arial"/>
                <a:ea typeface="Arial"/>
                <a:cs typeface="Arial"/>
              </a:rPr>
              <a:t>protezione</a:t>
            </a:r>
            <a:r>
              <a:rPr sz="2000" dirty="0">
                <a:solidFill>
                  <a:srgbClr val="111111"/>
                </a:solidFill>
                <a:latin typeface="Arial"/>
                <a:ea typeface="Arial"/>
                <a:cs typeface="Arial"/>
              </a:rPr>
              <a:t> </a:t>
            </a:r>
            <a:r>
              <a:rPr sz="2000" dirty="0" err="1">
                <a:solidFill>
                  <a:srgbClr val="111111"/>
                </a:solidFill>
                <a:latin typeface="Arial"/>
                <a:ea typeface="Arial"/>
                <a:cs typeface="Arial"/>
              </a:rPr>
              <a:t>civile</a:t>
            </a:r>
            <a:r>
              <a:rPr sz="2000" dirty="0">
                <a:solidFill>
                  <a:srgbClr val="111111"/>
                </a:solidFill>
                <a:latin typeface="Arial"/>
                <a:ea typeface="Arial"/>
                <a:cs typeface="Arial"/>
              </a:rPr>
              <a:t> e </a:t>
            </a:r>
            <a:r>
              <a:rPr sz="2000" dirty="0" err="1">
                <a:solidFill>
                  <a:srgbClr val="111111"/>
                </a:solidFill>
                <a:latin typeface="Arial"/>
                <a:ea typeface="Arial"/>
                <a:cs typeface="Arial"/>
              </a:rPr>
              <a:t>il</a:t>
            </a:r>
            <a:r>
              <a:rPr sz="2000" dirty="0">
                <a:solidFill>
                  <a:srgbClr val="111111"/>
                </a:solidFill>
                <a:latin typeface="Arial"/>
                <a:ea typeface="Arial"/>
                <a:cs typeface="Arial"/>
              </a:rPr>
              <a:t> 10,1% </a:t>
            </a:r>
            <a:r>
              <a:rPr sz="2000" dirty="0" err="1">
                <a:solidFill>
                  <a:srgbClr val="111111"/>
                </a:solidFill>
                <a:latin typeface="Arial"/>
                <a:ea typeface="Arial"/>
                <a:cs typeface="Arial"/>
              </a:rPr>
              <a:t>nella</a:t>
            </a:r>
            <a:r>
              <a:rPr sz="2000" dirty="0">
                <a:solidFill>
                  <a:srgbClr val="111111"/>
                </a:solidFill>
                <a:latin typeface="Arial"/>
                <a:ea typeface="Arial"/>
                <a:cs typeface="Arial"/>
              </a:rPr>
              <a:t> </a:t>
            </a:r>
            <a:r>
              <a:rPr sz="2000" dirty="0" err="1" smtClean="0">
                <a:solidFill>
                  <a:srgbClr val="111111"/>
                </a:solidFill>
                <a:latin typeface="Arial"/>
                <a:ea typeface="Arial"/>
                <a:cs typeface="Arial"/>
              </a:rPr>
              <a:t>sanità</a:t>
            </a:r>
            <a:endParaRPr sz="2000" dirty="0">
              <a:solidFill>
                <a:srgbClr val="111111"/>
              </a:solidFill>
              <a:latin typeface="Arial"/>
              <a:ea typeface="Arial"/>
              <a:cs typeface="Arial"/>
            </a:endParaRPr>
          </a:p>
          <a:p>
            <a:pPr marL="228600" indent="-114300">
              <a:spcAft>
                <a:spcPts val="800"/>
              </a:spcAft>
              <a:buChar char="•"/>
              <a:defRPr sz="2000">
                <a:solidFill>
                  <a:srgbClr val="111111"/>
                </a:solidFill>
                <a:latin typeface="Arial"/>
                <a:ea typeface="Arial"/>
                <a:cs typeface="Arial"/>
              </a:defRPr>
            </a:pPr>
            <a:endParaRPr lang="it-IT" sz="2000" dirty="0" smtClean="0">
              <a:solidFill>
                <a:srgbClr val="111111"/>
              </a:solidFill>
              <a:latin typeface="Arial"/>
              <a:ea typeface="Arial"/>
              <a:cs typeface="Arial"/>
            </a:endParaRPr>
          </a:p>
          <a:p>
            <a:pPr marL="228600" indent="-114300">
              <a:spcAft>
                <a:spcPts val="800"/>
              </a:spcAft>
              <a:buChar char="•"/>
              <a:defRPr sz="2000">
                <a:solidFill>
                  <a:srgbClr val="111111"/>
                </a:solidFill>
                <a:latin typeface="Arial"/>
                <a:ea typeface="Arial"/>
                <a:cs typeface="Arial"/>
              </a:defRPr>
            </a:pPr>
            <a:r>
              <a:rPr lang="it-IT" dirty="0" smtClean="0"/>
              <a:t>La </a:t>
            </a:r>
            <a:r>
              <a:rPr lang="it-IT" b="1" dirty="0" smtClean="0"/>
              <a:t>centralità del lavoro nei servizi di cura </a:t>
            </a:r>
            <a:r>
              <a:rPr lang="it-IT" dirty="0" smtClean="0"/>
              <a:t>e l</a:t>
            </a:r>
            <a:r>
              <a:rPr sz="2000" dirty="0" smtClean="0">
                <a:solidFill>
                  <a:srgbClr val="111111"/>
                </a:solidFill>
                <a:latin typeface="Arial"/>
                <a:ea typeface="Arial"/>
                <a:cs typeface="Arial"/>
              </a:rPr>
              <a:t>a </a:t>
            </a:r>
            <a:r>
              <a:rPr sz="2000" dirty="0" err="1">
                <a:solidFill>
                  <a:srgbClr val="111111"/>
                </a:solidFill>
                <a:latin typeface="Arial"/>
                <a:ea typeface="Arial"/>
                <a:cs typeface="Arial"/>
              </a:rPr>
              <a:t>consistenza</a:t>
            </a:r>
            <a:r>
              <a:rPr sz="2000" dirty="0">
                <a:solidFill>
                  <a:srgbClr val="111111"/>
                </a:solidFill>
                <a:latin typeface="Arial"/>
                <a:ea typeface="Arial"/>
                <a:cs typeface="Arial"/>
              </a:rPr>
              <a:t> </a:t>
            </a:r>
            <a:r>
              <a:rPr sz="2000" dirty="0" err="1">
                <a:solidFill>
                  <a:srgbClr val="111111"/>
                </a:solidFill>
                <a:latin typeface="Arial"/>
                <a:ea typeface="Arial"/>
                <a:cs typeface="Arial"/>
              </a:rPr>
              <a:t>occupazionale</a:t>
            </a:r>
            <a:r>
              <a:rPr sz="2000" dirty="0">
                <a:solidFill>
                  <a:srgbClr val="111111"/>
                </a:solidFill>
                <a:latin typeface="Arial"/>
                <a:ea typeface="Arial"/>
                <a:cs typeface="Arial"/>
              </a:rPr>
              <a:t> </a:t>
            </a:r>
            <a:r>
              <a:rPr sz="2000" dirty="0" err="1">
                <a:solidFill>
                  <a:srgbClr val="111111"/>
                </a:solidFill>
                <a:latin typeface="Arial"/>
                <a:ea typeface="Arial"/>
                <a:cs typeface="Arial"/>
              </a:rPr>
              <a:t>rende</a:t>
            </a:r>
            <a:r>
              <a:rPr sz="2000" dirty="0">
                <a:solidFill>
                  <a:srgbClr val="111111"/>
                </a:solidFill>
                <a:latin typeface="Arial"/>
                <a:ea typeface="Arial"/>
                <a:cs typeface="Arial"/>
              </a:rPr>
              <a:t> </a:t>
            </a:r>
            <a:r>
              <a:rPr sz="2000" dirty="0" err="1" smtClean="0">
                <a:solidFill>
                  <a:srgbClr val="111111"/>
                </a:solidFill>
                <a:latin typeface="Arial"/>
                <a:ea typeface="Arial"/>
                <a:cs typeface="Arial"/>
              </a:rPr>
              <a:t>il</a:t>
            </a:r>
            <a:r>
              <a:rPr sz="2000" dirty="0" smtClean="0">
                <a:solidFill>
                  <a:srgbClr val="111111"/>
                </a:solidFill>
                <a:latin typeface="Arial"/>
                <a:ea typeface="Arial"/>
                <a:cs typeface="Arial"/>
              </a:rPr>
              <a:t> </a:t>
            </a:r>
            <a:r>
              <a:rPr sz="2000" dirty="0" err="1">
                <a:solidFill>
                  <a:srgbClr val="111111"/>
                </a:solidFill>
                <a:latin typeface="Arial"/>
                <a:ea typeface="Arial"/>
                <a:cs typeface="Arial"/>
              </a:rPr>
              <a:t>lavoro</a:t>
            </a:r>
            <a:r>
              <a:rPr sz="2000" dirty="0">
                <a:solidFill>
                  <a:srgbClr val="111111"/>
                </a:solidFill>
                <a:latin typeface="Arial"/>
                <a:ea typeface="Arial"/>
                <a:cs typeface="Arial"/>
              </a:rPr>
              <a:t> un </a:t>
            </a:r>
            <a:r>
              <a:rPr sz="2000" dirty="0" err="1">
                <a:solidFill>
                  <a:srgbClr val="111111"/>
                </a:solidFill>
                <a:latin typeface="Arial"/>
                <a:ea typeface="Arial"/>
                <a:cs typeface="Arial"/>
              </a:rPr>
              <a:t>tema</a:t>
            </a:r>
            <a:r>
              <a:rPr sz="2000" dirty="0">
                <a:solidFill>
                  <a:srgbClr val="111111"/>
                </a:solidFill>
                <a:latin typeface="Arial"/>
                <a:ea typeface="Arial"/>
                <a:cs typeface="Arial"/>
              </a:rPr>
              <a:t> </a:t>
            </a:r>
            <a:r>
              <a:rPr sz="2000" dirty="0" err="1">
                <a:solidFill>
                  <a:srgbClr val="111111"/>
                </a:solidFill>
                <a:latin typeface="Arial"/>
                <a:ea typeface="Arial"/>
                <a:cs typeface="Arial"/>
              </a:rPr>
              <a:t>centrale</a:t>
            </a:r>
            <a:r>
              <a:rPr sz="2000" dirty="0">
                <a:solidFill>
                  <a:srgbClr val="111111"/>
                </a:solidFill>
                <a:latin typeface="Arial"/>
                <a:ea typeface="Arial"/>
                <a:cs typeface="Arial"/>
              </a:rPr>
              <a:t> per </a:t>
            </a:r>
            <a:r>
              <a:rPr sz="2000" dirty="0" err="1">
                <a:solidFill>
                  <a:srgbClr val="111111"/>
                </a:solidFill>
                <a:latin typeface="Arial"/>
                <a:ea typeface="Arial"/>
                <a:cs typeface="Arial"/>
              </a:rPr>
              <a:t>il</a:t>
            </a:r>
            <a:r>
              <a:rPr sz="2000" dirty="0">
                <a:solidFill>
                  <a:srgbClr val="111111"/>
                </a:solidFill>
                <a:latin typeface="Arial"/>
                <a:ea typeface="Arial"/>
                <a:cs typeface="Arial"/>
              </a:rPr>
              <a:t> </a:t>
            </a:r>
            <a:r>
              <a:rPr sz="2000" dirty="0" err="1">
                <a:solidFill>
                  <a:srgbClr val="111111"/>
                </a:solidFill>
                <a:latin typeface="Arial"/>
                <a:ea typeface="Arial"/>
                <a:cs typeface="Arial"/>
              </a:rPr>
              <a:t>futuro</a:t>
            </a:r>
            <a:r>
              <a:rPr sz="2000" dirty="0">
                <a:solidFill>
                  <a:srgbClr val="111111"/>
                </a:solidFill>
                <a:latin typeface="Arial"/>
                <a:ea typeface="Arial"/>
                <a:cs typeface="Arial"/>
              </a:rPr>
              <a:t> del </a:t>
            </a:r>
            <a:r>
              <a:rPr sz="2000" dirty="0" err="1" smtClean="0">
                <a:solidFill>
                  <a:srgbClr val="111111"/>
                </a:solidFill>
                <a:latin typeface="Arial"/>
                <a:ea typeface="Arial"/>
                <a:cs typeface="Arial"/>
              </a:rPr>
              <a:t>settore</a:t>
            </a:r>
            <a:endParaRPr sz="2000" dirty="0">
              <a:solidFill>
                <a:srgbClr val="111111"/>
              </a:solidFill>
              <a:latin typeface="Arial"/>
              <a:ea typeface="Arial"/>
              <a:cs typeface="Arial"/>
            </a:endParaRPr>
          </a:p>
          <a:p>
            <a:pPr marL="228600" indent="-114300">
              <a:spcAft>
                <a:spcPts val="800"/>
              </a:spcAft>
              <a:buChar char="•"/>
              <a:defRPr sz="2000">
                <a:solidFill>
                  <a:srgbClr val="111111"/>
                </a:solidFill>
                <a:latin typeface="Arial"/>
                <a:ea typeface="Arial"/>
                <a:cs typeface="Arial"/>
              </a:defRPr>
            </a:pPr>
            <a:endParaRPr lang="it-IT" sz="2000" dirty="0" smtClean="0">
              <a:solidFill>
                <a:srgbClr val="111111"/>
              </a:solidFill>
              <a:latin typeface="Arial"/>
              <a:ea typeface="Arial"/>
              <a:cs typeface="Arial"/>
            </a:endParaRPr>
          </a:p>
          <a:p>
            <a:pPr marL="228600" indent="-114300">
              <a:spcAft>
                <a:spcPts val="800"/>
              </a:spcAft>
              <a:buChar char="•"/>
              <a:defRPr sz="2000">
                <a:solidFill>
                  <a:srgbClr val="111111"/>
                </a:solidFill>
                <a:latin typeface="Arial"/>
                <a:ea typeface="Arial"/>
                <a:cs typeface="Arial"/>
              </a:defRPr>
            </a:pPr>
            <a:r>
              <a:rPr sz="2000" dirty="0" smtClean="0">
                <a:solidFill>
                  <a:srgbClr val="111111"/>
                </a:solidFill>
                <a:latin typeface="Arial"/>
                <a:ea typeface="Arial"/>
                <a:cs typeface="Arial"/>
              </a:rPr>
              <a:t>Cooperative </a:t>
            </a:r>
            <a:r>
              <a:rPr sz="2000" dirty="0" err="1">
                <a:solidFill>
                  <a:srgbClr val="111111"/>
                </a:solidFill>
                <a:latin typeface="Arial"/>
                <a:ea typeface="Arial"/>
                <a:cs typeface="Arial"/>
              </a:rPr>
              <a:t>sociali</a:t>
            </a:r>
            <a:r>
              <a:rPr sz="2000" dirty="0">
                <a:solidFill>
                  <a:srgbClr val="111111"/>
                </a:solidFill>
                <a:latin typeface="Arial"/>
                <a:ea typeface="Arial"/>
                <a:cs typeface="Arial"/>
              </a:rPr>
              <a:t>, </a:t>
            </a:r>
            <a:r>
              <a:rPr sz="2000" dirty="0" err="1">
                <a:solidFill>
                  <a:srgbClr val="111111"/>
                </a:solidFill>
                <a:latin typeface="Arial"/>
                <a:ea typeface="Arial"/>
                <a:cs typeface="Arial"/>
              </a:rPr>
              <a:t>fondazioni</a:t>
            </a:r>
            <a:r>
              <a:rPr sz="2000" dirty="0">
                <a:solidFill>
                  <a:srgbClr val="111111"/>
                </a:solidFill>
                <a:latin typeface="Arial"/>
                <a:ea typeface="Arial"/>
                <a:cs typeface="Arial"/>
              </a:rPr>
              <a:t>, </a:t>
            </a:r>
            <a:r>
              <a:rPr sz="2000" dirty="0" err="1">
                <a:solidFill>
                  <a:srgbClr val="111111"/>
                </a:solidFill>
                <a:latin typeface="Arial"/>
                <a:ea typeface="Arial"/>
                <a:cs typeface="Arial"/>
              </a:rPr>
              <a:t>associazioni</a:t>
            </a:r>
            <a:r>
              <a:rPr sz="2000" dirty="0">
                <a:solidFill>
                  <a:srgbClr val="111111"/>
                </a:solidFill>
                <a:latin typeface="Arial"/>
                <a:ea typeface="Arial"/>
                <a:cs typeface="Arial"/>
              </a:rPr>
              <a:t> </a:t>
            </a:r>
            <a:r>
              <a:rPr sz="2000" dirty="0" err="1">
                <a:solidFill>
                  <a:srgbClr val="111111"/>
                </a:solidFill>
                <a:latin typeface="Arial"/>
                <a:ea typeface="Arial"/>
                <a:cs typeface="Arial"/>
              </a:rPr>
              <a:t>ed</a:t>
            </a:r>
            <a:r>
              <a:rPr sz="2000" dirty="0">
                <a:solidFill>
                  <a:srgbClr val="111111"/>
                </a:solidFill>
                <a:latin typeface="Arial"/>
                <a:ea typeface="Arial"/>
                <a:cs typeface="Arial"/>
              </a:rPr>
              <a:t> </a:t>
            </a:r>
            <a:r>
              <a:rPr sz="2000" dirty="0" err="1">
                <a:solidFill>
                  <a:srgbClr val="111111"/>
                </a:solidFill>
                <a:latin typeface="Arial"/>
                <a:ea typeface="Arial"/>
                <a:cs typeface="Arial"/>
              </a:rPr>
              <a:t>enti</a:t>
            </a:r>
            <a:r>
              <a:rPr sz="2000" dirty="0">
                <a:solidFill>
                  <a:srgbClr val="111111"/>
                </a:solidFill>
                <a:latin typeface="Arial"/>
                <a:ea typeface="Arial"/>
                <a:cs typeface="Arial"/>
              </a:rPr>
              <a:t> </a:t>
            </a:r>
            <a:r>
              <a:rPr sz="2000" dirty="0" err="1">
                <a:solidFill>
                  <a:srgbClr val="111111"/>
                </a:solidFill>
                <a:latin typeface="Arial"/>
                <a:ea typeface="Arial"/>
                <a:cs typeface="Arial"/>
              </a:rPr>
              <a:t>religiosi</a:t>
            </a:r>
            <a:r>
              <a:rPr sz="2000" dirty="0">
                <a:solidFill>
                  <a:srgbClr val="111111"/>
                </a:solidFill>
                <a:latin typeface="Arial"/>
                <a:ea typeface="Arial"/>
                <a:cs typeface="Arial"/>
              </a:rPr>
              <a:t> </a:t>
            </a:r>
            <a:r>
              <a:rPr sz="2000" dirty="0" err="1">
                <a:solidFill>
                  <a:srgbClr val="111111"/>
                </a:solidFill>
                <a:latin typeface="Arial"/>
                <a:ea typeface="Arial"/>
                <a:cs typeface="Arial"/>
              </a:rPr>
              <a:t>combinano</a:t>
            </a:r>
            <a:r>
              <a:rPr sz="2000" dirty="0">
                <a:solidFill>
                  <a:srgbClr val="111111"/>
                </a:solidFill>
                <a:latin typeface="Arial"/>
                <a:ea typeface="Arial"/>
                <a:cs typeface="Arial"/>
              </a:rPr>
              <a:t> in </a:t>
            </a:r>
            <a:r>
              <a:rPr sz="2000" dirty="0" err="1">
                <a:solidFill>
                  <a:srgbClr val="111111"/>
                </a:solidFill>
                <a:latin typeface="Arial"/>
                <a:ea typeface="Arial"/>
                <a:cs typeface="Arial"/>
              </a:rPr>
              <a:t>modi</a:t>
            </a:r>
            <a:r>
              <a:rPr sz="2000" dirty="0">
                <a:solidFill>
                  <a:srgbClr val="111111"/>
                </a:solidFill>
                <a:latin typeface="Arial"/>
                <a:ea typeface="Arial"/>
                <a:cs typeface="Arial"/>
              </a:rPr>
              <a:t> </a:t>
            </a:r>
            <a:r>
              <a:rPr sz="2000" dirty="0" err="1">
                <a:solidFill>
                  <a:srgbClr val="111111"/>
                </a:solidFill>
                <a:latin typeface="Arial"/>
                <a:ea typeface="Arial"/>
                <a:cs typeface="Arial"/>
              </a:rPr>
              <a:t>diversi</a:t>
            </a:r>
            <a:r>
              <a:rPr sz="2000" dirty="0">
                <a:solidFill>
                  <a:srgbClr val="111111"/>
                </a:solidFill>
                <a:latin typeface="Arial"/>
                <a:ea typeface="Arial"/>
                <a:cs typeface="Arial"/>
              </a:rPr>
              <a:t> </a:t>
            </a:r>
            <a:r>
              <a:rPr sz="2000" dirty="0" err="1">
                <a:solidFill>
                  <a:srgbClr val="111111"/>
                </a:solidFill>
                <a:latin typeface="Arial"/>
                <a:ea typeface="Arial"/>
                <a:cs typeface="Arial"/>
              </a:rPr>
              <a:t>lavoro</a:t>
            </a:r>
            <a:r>
              <a:rPr sz="2000" dirty="0">
                <a:solidFill>
                  <a:srgbClr val="111111"/>
                </a:solidFill>
                <a:latin typeface="Arial"/>
                <a:ea typeface="Arial"/>
                <a:cs typeface="Arial"/>
              </a:rPr>
              <a:t> </a:t>
            </a:r>
            <a:r>
              <a:rPr sz="2000" dirty="0" err="1">
                <a:solidFill>
                  <a:srgbClr val="111111"/>
                </a:solidFill>
                <a:latin typeface="Arial"/>
                <a:ea typeface="Arial"/>
                <a:cs typeface="Arial"/>
              </a:rPr>
              <a:t>professionale</a:t>
            </a:r>
            <a:r>
              <a:rPr sz="2000" dirty="0">
                <a:solidFill>
                  <a:srgbClr val="111111"/>
                </a:solidFill>
                <a:latin typeface="Arial"/>
                <a:ea typeface="Arial"/>
                <a:cs typeface="Arial"/>
              </a:rPr>
              <a:t>, </a:t>
            </a:r>
            <a:r>
              <a:rPr sz="2000" dirty="0" err="1">
                <a:solidFill>
                  <a:srgbClr val="111111"/>
                </a:solidFill>
                <a:latin typeface="Arial"/>
                <a:ea typeface="Arial"/>
                <a:cs typeface="Arial"/>
              </a:rPr>
              <a:t>partecipazione</a:t>
            </a:r>
            <a:r>
              <a:rPr sz="2000" dirty="0">
                <a:solidFill>
                  <a:srgbClr val="111111"/>
                </a:solidFill>
                <a:latin typeface="Arial"/>
                <a:ea typeface="Arial"/>
                <a:cs typeface="Arial"/>
              </a:rPr>
              <a:t> </a:t>
            </a:r>
            <a:r>
              <a:rPr sz="2000" dirty="0" err="1">
                <a:solidFill>
                  <a:srgbClr val="111111"/>
                </a:solidFill>
                <a:latin typeface="Arial"/>
                <a:ea typeface="Arial"/>
                <a:cs typeface="Arial"/>
              </a:rPr>
              <a:t>degli</a:t>
            </a:r>
            <a:r>
              <a:rPr sz="2000" dirty="0">
                <a:solidFill>
                  <a:srgbClr val="111111"/>
                </a:solidFill>
                <a:latin typeface="Arial"/>
                <a:ea typeface="Arial"/>
                <a:cs typeface="Arial"/>
              </a:rPr>
              <a:t> </a:t>
            </a:r>
            <a:r>
              <a:rPr sz="2000" dirty="0" err="1">
                <a:solidFill>
                  <a:srgbClr val="111111"/>
                </a:solidFill>
                <a:latin typeface="Arial"/>
                <a:ea typeface="Arial"/>
                <a:cs typeface="Arial"/>
              </a:rPr>
              <a:t>utenti</a:t>
            </a:r>
            <a:r>
              <a:rPr sz="2000" dirty="0">
                <a:solidFill>
                  <a:srgbClr val="111111"/>
                </a:solidFill>
                <a:latin typeface="Arial"/>
                <a:ea typeface="Arial"/>
                <a:cs typeface="Arial"/>
              </a:rPr>
              <a:t> e </a:t>
            </a:r>
            <a:r>
              <a:rPr sz="2000" dirty="0" err="1" smtClean="0">
                <a:solidFill>
                  <a:srgbClr val="111111"/>
                </a:solidFill>
                <a:latin typeface="Arial"/>
                <a:ea typeface="Arial"/>
                <a:cs typeface="Arial"/>
              </a:rPr>
              <a:t>volontariato</a:t>
            </a:r>
            <a:endParaRPr lang="it-IT" dirty="0"/>
          </a:p>
          <a:p>
            <a:pPr marL="228600" indent="-114300">
              <a:spcAft>
                <a:spcPts val="800"/>
              </a:spcAft>
              <a:buChar char="•"/>
              <a:defRPr sz="2000">
                <a:solidFill>
                  <a:srgbClr val="111111"/>
                </a:solidFill>
                <a:latin typeface="Arial"/>
                <a:ea typeface="Arial"/>
                <a:cs typeface="Arial"/>
              </a:defRPr>
            </a:pPr>
            <a:endParaRPr lang="it-IT" sz="2000" dirty="0" smtClean="0">
              <a:solidFill>
                <a:srgbClr val="111111"/>
              </a:solidFill>
              <a:latin typeface="Arial"/>
              <a:ea typeface="Arial"/>
              <a:cs typeface="Arial"/>
            </a:endParaRPr>
          </a:p>
          <a:p>
            <a:pPr marL="228600" indent="-114300">
              <a:spcAft>
                <a:spcPts val="800"/>
              </a:spcAft>
              <a:buChar char="•"/>
              <a:defRPr sz="2000">
                <a:solidFill>
                  <a:srgbClr val="111111"/>
                </a:solidFill>
                <a:latin typeface="Arial"/>
                <a:ea typeface="Arial"/>
                <a:cs typeface="Arial"/>
              </a:defRPr>
            </a:pPr>
            <a:r>
              <a:rPr lang="it-IT" dirty="0" smtClean="0"/>
              <a:t>PROBLEMA: </a:t>
            </a:r>
            <a:r>
              <a:rPr lang="it-IT" b="1" dirty="0" smtClean="0"/>
              <a:t>carenza di lavoratori e difficoltà di reclutamento</a:t>
            </a:r>
            <a:endParaRPr sz="2000" b="1" dirty="0">
              <a:solidFill>
                <a:srgbClr val="111111"/>
              </a:solidFill>
            </a:endParaRPr>
          </a:p>
        </p:txBody>
      </p:sp>
      <p:pic>
        <p:nvPicPr>
          <p:cNvPr id="4" name="Immagine 3">
            <a:extLst>
              <a:ext uri="{FF2B5EF4-FFF2-40B4-BE49-F238E27FC236}">
                <a16:creationId xmlns:a16="http://schemas.microsoft.com/office/drawing/2014/main" id="{604D49C8-9E8F-4390-BABB-F53C936E8EDC}"/>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33820791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5DCD03D0-F1AF-4284-9EFA-A7C5218B002F}"/>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lang="it-IT" sz="2400" b="1" dirty="0" smtClean="0">
                <a:solidFill>
                  <a:srgbClr val="005F99"/>
                </a:solidFill>
                <a:latin typeface="Arial"/>
                <a:ea typeface="Arial"/>
                <a:cs typeface="Arial"/>
              </a:rPr>
              <a:t>Il lavoro di cura in Europa</a:t>
            </a:r>
            <a:endParaRPr sz="24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58BE02B3-73CC-4999-96DD-37CC9A281C5F}"/>
              </a:ext>
            </a:extLst>
          </p:cNvPr>
          <p:cNvSpPr>
            <a:spLocks noGrp="1"/>
          </p:cNvSpPr>
          <p:nvPr/>
        </p:nvSpPr>
        <p:spPr>
          <a:xfrm>
            <a:off x="457200" y="1333500"/>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228600" indent="-114300">
              <a:spcAft>
                <a:spcPts val="800"/>
              </a:spcAft>
              <a:buChar char="•"/>
              <a:defRPr sz="2000">
                <a:solidFill>
                  <a:srgbClr val="111111"/>
                </a:solidFill>
                <a:latin typeface="Arial"/>
                <a:ea typeface="Arial"/>
                <a:cs typeface="Arial"/>
              </a:defRPr>
            </a:pPr>
            <a:endParaRPr sz="2000" dirty="0">
              <a:solidFill>
                <a:srgbClr val="111111"/>
              </a:solidFill>
              <a:latin typeface="Arial"/>
              <a:ea typeface="Arial"/>
              <a:cs typeface="Arial"/>
            </a:endParaRPr>
          </a:p>
        </p:txBody>
      </p:sp>
      <p:pic>
        <p:nvPicPr>
          <p:cNvPr id="4" name="Immagine 3">
            <a:extLst>
              <a:ext uri="{FF2B5EF4-FFF2-40B4-BE49-F238E27FC236}">
                <a16:creationId xmlns:a16="http://schemas.microsoft.com/office/drawing/2014/main" id="{604D49C8-9E8F-4390-BABB-F53C936E8EDC}"/>
              </a:ext>
            </a:extLst>
          </p:cNvPr>
          <p:cNvPicPr>
            <a:picLocks noChangeAspect="1"/>
          </p:cNvPicPr>
          <p:nvPr/>
        </p:nvPicPr>
        <p:blipFill>
          <a:blip r:embed="rId3"/>
          <a:stretch/>
        </p:blipFill>
        <p:spPr>
          <a:xfrm>
            <a:off x="5892" y="6267450"/>
            <a:ext cx="9132216" cy="590550"/>
          </a:xfrm>
          <a:prstGeom prst="rect">
            <a:avLst/>
          </a:prstGeom>
        </p:spPr>
      </p:pic>
      <p:sp>
        <p:nvSpPr>
          <p:cNvPr id="6" name="object 8"/>
          <p:cNvSpPr txBox="1"/>
          <p:nvPr/>
        </p:nvSpPr>
        <p:spPr>
          <a:xfrm>
            <a:off x="457200" y="1272787"/>
            <a:ext cx="8348472" cy="602344"/>
          </a:xfrm>
          <a:prstGeom prst="rect">
            <a:avLst/>
          </a:prstGeom>
        </p:spPr>
        <p:txBody>
          <a:bodyPr vert="horz" wrap="square" lIns="0" tIns="9525" rIns="0" bIns="0" rtlCol="0">
            <a:spAutoFit/>
          </a:bodyPr>
          <a:lstStyle/>
          <a:p>
            <a:pPr marL="9525" marR="3810">
              <a:lnSpc>
                <a:spcPct val="107000"/>
              </a:lnSpc>
              <a:spcBef>
                <a:spcPts val="75"/>
              </a:spcBef>
            </a:pPr>
            <a:r>
              <a:rPr b="1" dirty="0">
                <a:latin typeface="Arial" panose="020B0604020202020204" pitchFamily="34" charset="0"/>
                <a:cs typeface="Arial" panose="020B0604020202020204" pitchFamily="34" charset="0"/>
              </a:rPr>
              <a:t>Stima</a:t>
            </a:r>
            <a:r>
              <a:rPr b="1" spc="-26"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numero</a:t>
            </a:r>
            <a:r>
              <a:rPr b="1" spc="-15"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di</a:t>
            </a:r>
            <a:r>
              <a:rPr b="1" spc="-23" dirty="0">
                <a:latin typeface="Arial" panose="020B0604020202020204" pitchFamily="34" charset="0"/>
                <a:cs typeface="Arial" panose="020B0604020202020204" pitchFamily="34" charset="0"/>
              </a:rPr>
              <a:t> </a:t>
            </a:r>
            <a:r>
              <a:rPr b="1" spc="-15" dirty="0">
                <a:latin typeface="Arial" panose="020B0604020202020204" pitchFamily="34" charset="0"/>
                <a:cs typeface="Arial" panose="020B0604020202020204" pitchFamily="34" charset="0"/>
              </a:rPr>
              <a:t>lavoratrici/lavoratori</a:t>
            </a:r>
            <a:r>
              <a:rPr b="1" spc="-8"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nel</a:t>
            </a:r>
            <a:r>
              <a:rPr b="1" spc="-8" dirty="0">
                <a:latin typeface="Arial" panose="020B0604020202020204" pitchFamily="34" charset="0"/>
                <a:cs typeface="Arial" panose="020B0604020202020204" pitchFamily="34" charset="0"/>
              </a:rPr>
              <a:t> settore</a:t>
            </a:r>
            <a:r>
              <a:rPr b="1" spc="-15"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dei</a:t>
            </a:r>
            <a:r>
              <a:rPr b="1" spc="-11"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servizi di</a:t>
            </a:r>
            <a:r>
              <a:rPr b="1" spc="-23"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cura</a:t>
            </a:r>
            <a:r>
              <a:rPr b="1" spc="-8" dirty="0">
                <a:latin typeface="Arial" panose="020B0604020202020204" pitchFamily="34" charset="0"/>
                <a:cs typeface="Arial" panose="020B0604020202020204" pitchFamily="34" charset="0"/>
              </a:rPr>
              <a:t> formali/dirette</a:t>
            </a:r>
            <a:r>
              <a:rPr b="1" spc="-26" dirty="0">
                <a:latin typeface="Arial" panose="020B0604020202020204" pitchFamily="34" charset="0"/>
                <a:cs typeface="Arial" panose="020B0604020202020204" pitchFamily="34" charset="0"/>
              </a:rPr>
              <a:t> </a:t>
            </a:r>
            <a:r>
              <a:rPr b="1" spc="-8" dirty="0">
                <a:latin typeface="Arial" panose="020B0604020202020204" pitchFamily="34" charset="0"/>
                <a:cs typeface="Arial" panose="020B0604020202020204" pitchFamily="34" charset="0"/>
              </a:rPr>
              <a:t>dipendenze</a:t>
            </a:r>
            <a:r>
              <a:rPr b="1" spc="-15" dirty="0">
                <a:latin typeface="Arial" panose="020B0604020202020204" pitchFamily="34" charset="0"/>
                <a:cs typeface="Arial" panose="020B0604020202020204" pitchFamily="34" charset="0"/>
              </a:rPr>
              <a:t> </a:t>
            </a:r>
            <a:r>
              <a:rPr b="1" spc="-8" dirty="0">
                <a:latin typeface="Arial" panose="020B0604020202020204" pitchFamily="34" charset="0"/>
                <a:cs typeface="Arial" panose="020B0604020202020204" pitchFamily="34" charset="0"/>
              </a:rPr>
              <a:t>delle </a:t>
            </a:r>
            <a:r>
              <a:rPr b="1" dirty="0">
                <a:latin typeface="Arial" panose="020B0604020202020204" pitchFamily="34" charset="0"/>
                <a:cs typeface="Arial" panose="020B0604020202020204" pitchFamily="34" charset="0"/>
              </a:rPr>
              <a:t>famiglie,</a:t>
            </a:r>
            <a:r>
              <a:rPr b="1" spc="-53"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rapporto</a:t>
            </a:r>
            <a:r>
              <a:rPr b="1" spc="-45"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con</a:t>
            </a:r>
            <a:r>
              <a:rPr b="1" spc="-49"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popolazione</a:t>
            </a:r>
            <a:r>
              <a:rPr b="1" spc="-53" dirty="0">
                <a:latin typeface="Arial" panose="020B0604020202020204" pitchFamily="34" charset="0"/>
                <a:cs typeface="Arial" panose="020B0604020202020204" pitchFamily="34" charset="0"/>
              </a:rPr>
              <a:t> </a:t>
            </a:r>
            <a:r>
              <a:rPr b="1" dirty="0">
                <a:latin typeface="Arial" panose="020B0604020202020204" pitchFamily="34" charset="0"/>
                <a:cs typeface="Arial" panose="020B0604020202020204" pitchFamily="34" charset="0"/>
              </a:rPr>
              <a:t>over</a:t>
            </a:r>
            <a:r>
              <a:rPr b="1" spc="-45" dirty="0">
                <a:latin typeface="Arial" panose="020B0604020202020204" pitchFamily="34" charset="0"/>
                <a:cs typeface="Arial" panose="020B0604020202020204" pitchFamily="34" charset="0"/>
              </a:rPr>
              <a:t> </a:t>
            </a:r>
            <a:r>
              <a:rPr b="1" spc="-19" dirty="0">
                <a:latin typeface="Arial" panose="020B0604020202020204" pitchFamily="34" charset="0"/>
                <a:cs typeface="Arial" panose="020B0604020202020204" pitchFamily="34" charset="0"/>
              </a:rPr>
              <a:t>65</a:t>
            </a:r>
            <a:endParaRPr dirty="0">
              <a:latin typeface="Arial" panose="020B0604020202020204" pitchFamily="34" charset="0"/>
              <a:cs typeface="Arial" panose="020B0604020202020204" pitchFamily="34" charset="0"/>
            </a:endParaRPr>
          </a:p>
        </p:txBody>
      </p:sp>
      <p:pic>
        <p:nvPicPr>
          <p:cNvPr id="7" name="object 6"/>
          <p:cNvPicPr/>
          <p:nvPr/>
        </p:nvPicPr>
        <p:blipFill>
          <a:blip r:embed="rId4" cstate="print"/>
          <a:stretch>
            <a:fillRect/>
          </a:stretch>
        </p:blipFill>
        <p:spPr>
          <a:xfrm>
            <a:off x="851619" y="2315801"/>
            <a:ext cx="6628649" cy="2893479"/>
          </a:xfrm>
          <a:prstGeom prst="rect">
            <a:avLst/>
          </a:prstGeom>
        </p:spPr>
      </p:pic>
      <p:sp>
        <p:nvSpPr>
          <p:cNvPr id="8" name="object 7"/>
          <p:cNvSpPr txBox="1"/>
          <p:nvPr/>
        </p:nvSpPr>
        <p:spPr>
          <a:xfrm>
            <a:off x="851619" y="5368024"/>
            <a:ext cx="1671638" cy="171201"/>
          </a:xfrm>
          <a:prstGeom prst="rect">
            <a:avLst/>
          </a:prstGeom>
        </p:spPr>
        <p:txBody>
          <a:bodyPr vert="horz" wrap="square" lIns="0" tIns="9525" rIns="0" bIns="0" rtlCol="0">
            <a:spAutoFit/>
          </a:bodyPr>
          <a:lstStyle/>
          <a:p>
            <a:pPr marL="9525">
              <a:spcBef>
                <a:spcPts val="75"/>
              </a:spcBef>
            </a:pPr>
            <a:r>
              <a:rPr sz="1050" spc="-8" dirty="0">
                <a:latin typeface="Calibri"/>
                <a:cs typeface="Calibri"/>
              </a:rPr>
              <a:t>Fonte:</a:t>
            </a:r>
            <a:r>
              <a:rPr sz="1050" spc="-34" dirty="0">
                <a:latin typeface="Calibri"/>
                <a:cs typeface="Calibri"/>
              </a:rPr>
              <a:t> </a:t>
            </a:r>
            <a:r>
              <a:rPr sz="1050" dirty="0">
                <a:latin typeface="Calibri"/>
                <a:cs typeface="Calibri"/>
              </a:rPr>
              <a:t>Da</a:t>
            </a:r>
            <a:r>
              <a:rPr sz="1050" spc="-23" dirty="0">
                <a:latin typeface="Calibri"/>
                <a:cs typeface="Calibri"/>
              </a:rPr>
              <a:t> </a:t>
            </a:r>
            <a:r>
              <a:rPr sz="1050" dirty="0">
                <a:latin typeface="Calibri"/>
                <a:cs typeface="Calibri"/>
              </a:rPr>
              <a:t>Roit</a:t>
            </a:r>
            <a:r>
              <a:rPr sz="1050" spc="-26" dirty="0">
                <a:latin typeface="Calibri"/>
                <a:cs typeface="Calibri"/>
              </a:rPr>
              <a:t> </a:t>
            </a:r>
            <a:r>
              <a:rPr sz="1050" dirty="0">
                <a:latin typeface="Calibri"/>
                <a:cs typeface="Calibri"/>
              </a:rPr>
              <a:t>e</a:t>
            </a:r>
            <a:r>
              <a:rPr sz="1050" spc="-26" dirty="0">
                <a:latin typeface="Calibri"/>
                <a:cs typeface="Calibri"/>
              </a:rPr>
              <a:t> </a:t>
            </a:r>
            <a:r>
              <a:rPr sz="1050" dirty="0">
                <a:latin typeface="Calibri"/>
                <a:cs typeface="Calibri"/>
              </a:rPr>
              <a:t>Paisian</a:t>
            </a:r>
            <a:r>
              <a:rPr sz="1050" spc="-19" dirty="0">
                <a:latin typeface="Calibri"/>
                <a:cs typeface="Calibri"/>
              </a:rPr>
              <a:t> </a:t>
            </a:r>
            <a:r>
              <a:rPr sz="1050" spc="-8" dirty="0">
                <a:latin typeface="Calibri"/>
                <a:cs typeface="Calibri"/>
              </a:rPr>
              <a:t>(2025)</a:t>
            </a:r>
            <a:endParaRPr sz="1050">
              <a:latin typeface="Calibri"/>
              <a:cs typeface="Calibri"/>
            </a:endParaRPr>
          </a:p>
        </p:txBody>
      </p:sp>
    </p:spTree>
    <p:extLst>
      <p:ext uri="{BB962C8B-B14F-4D97-AF65-F5344CB8AC3E}">
        <p14:creationId xmlns:p14="http://schemas.microsoft.com/office/powerpoint/2010/main" val="27930599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5DCD03D0-F1AF-4284-9EFA-A7C5218B002F}"/>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lang="it-IT" sz="2400" b="1" dirty="0" smtClean="0">
                <a:solidFill>
                  <a:srgbClr val="005F99"/>
                </a:solidFill>
                <a:latin typeface="Arial"/>
                <a:ea typeface="Arial"/>
                <a:cs typeface="Arial"/>
              </a:rPr>
              <a:t>La soddisfazione lavorativa (Italia)</a:t>
            </a:r>
            <a:endParaRPr sz="24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58BE02B3-73CC-4999-96DD-37CC9A281C5F}"/>
              </a:ext>
            </a:extLst>
          </p:cNvPr>
          <p:cNvSpPr>
            <a:spLocks noGrp="1"/>
          </p:cNvSpPr>
          <p:nvPr/>
        </p:nvSpPr>
        <p:spPr>
          <a:xfrm>
            <a:off x="457200" y="1333500"/>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228600" indent="-114300">
              <a:spcAft>
                <a:spcPts val="800"/>
              </a:spcAft>
              <a:buChar char="•"/>
              <a:defRPr sz="2000">
                <a:solidFill>
                  <a:srgbClr val="111111"/>
                </a:solidFill>
                <a:latin typeface="Arial"/>
                <a:ea typeface="Arial"/>
                <a:cs typeface="Arial"/>
              </a:defRPr>
            </a:pPr>
            <a:endParaRPr sz="2000" dirty="0">
              <a:solidFill>
                <a:srgbClr val="111111"/>
              </a:solidFill>
              <a:latin typeface="Arial"/>
              <a:ea typeface="Arial"/>
              <a:cs typeface="Arial"/>
            </a:endParaRPr>
          </a:p>
        </p:txBody>
      </p:sp>
      <p:pic>
        <p:nvPicPr>
          <p:cNvPr id="4" name="Immagine 3">
            <a:extLst>
              <a:ext uri="{FF2B5EF4-FFF2-40B4-BE49-F238E27FC236}">
                <a16:creationId xmlns:a16="http://schemas.microsoft.com/office/drawing/2014/main" id="{604D49C8-9E8F-4390-BABB-F53C936E8EDC}"/>
              </a:ext>
            </a:extLst>
          </p:cNvPr>
          <p:cNvPicPr>
            <a:picLocks noChangeAspect="1"/>
          </p:cNvPicPr>
          <p:nvPr/>
        </p:nvPicPr>
        <p:blipFill>
          <a:blip r:embed="rId3"/>
          <a:stretch/>
        </p:blipFill>
        <p:spPr>
          <a:xfrm>
            <a:off x="5892" y="6267450"/>
            <a:ext cx="9132216" cy="590550"/>
          </a:xfrm>
          <a:prstGeom prst="rect">
            <a:avLst/>
          </a:prstGeom>
        </p:spPr>
      </p:pic>
      <p:sp>
        <p:nvSpPr>
          <p:cNvPr id="8" name="object 7"/>
          <p:cNvSpPr txBox="1"/>
          <p:nvPr/>
        </p:nvSpPr>
        <p:spPr>
          <a:xfrm>
            <a:off x="338328" y="5645348"/>
            <a:ext cx="1671638" cy="171201"/>
          </a:xfrm>
          <a:prstGeom prst="rect">
            <a:avLst/>
          </a:prstGeom>
        </p:spPr>
        <p:txBody>
          <a:bodyPr vert="horz" wrap="square" lIns="0" tIns="9525" rIns="0" bIns="0" rtlCol="0">
            <a:spAutoFit/>
          </a:bodyPr>
          <a:lstStyle/>
          <a:p>
            <a:pPr marL="9525">
              <a:spcBef>
                <a:spcPts val="75"/>
              </a:spcBef>
            </a:pPr>
            <a:r>
              <a:rPr lang="it-IT" sz="1050" spc="-8" dirty="0" smtClean="0">
                <a:latin typeface="Calibri"/>
                <a:cs typeface="Calibri"/>
              </a:rPr>
              <a:t>F</a:t>
            </a:r>
            <a:r>
              <a:rPr sz="1050" spc="-8" dirty="0" err="1" smtClean="0">
                <a:latin typeface="Calibri"/>
                <a:cs typeface="Calibri"/>
              </a:rPr>
              <a:t>onte</a:t>
            </a:r>
            <a:r>
              <a:rPr sz="1050" spc="-8" dirty="0">
                <a:latin typeface="Calibri"/>
                <a:cs typeface="Calibri"/>
              </a:rPr>
              <a:t>:</a:t>
            </a:r>
            <a:r>
              <a:rPr sz="1050" spc="-34" dirty="0">
                <a:latin typeface="Calibri"/>
                <a:cs typeface="Calibri"/>
              </a:rPr>
              <a:t> </a:t>
            </a:r>
            <a:r>
              <a:rPr lang="it-IT" sz="1050" spc="-34" dirty="0" smtClean="0">
                <a:latin typeface="Calibri"/>
                <a:cs typeface="Calibri"/>
              </a:rPr>
              <a:t>QWORE </a:t>
            </a:r>
            <a:r>
              <a:rPr sz="1050" spc="-8" dirty="0" smtClean="0">
                <a:latin typeface="Calibri"/>
                <a:cs typeface="Calibri"/>
              </a:rPr>
              <a:t>(</a:t>
            </a:r>
            <a:r>
              <a:rPr sz="1050" spc="-8" dirty="0">
                <a:latin typeface="Calibri"/>
                <a:cs typeface="Calibri"/>
              </a:rPr>
              <a:t>2025)</a:t>
            </a:r>
            <a:endParaRPr sz="1050" dirty="0">
              <a:latin typeface="Calibri"/>
              <a:cs typeface="Calibri"/>
            </a:endParaRPr>
          </a:p>
        </p:txBody>
      </p:sp>
      <p:pic>
        <p:nvPicPr>
          <p:cNvPr id="9" name="object 6"/>
          <p:cNvPicPr/>
          <p:nvPr/>
        </p:nvPicPr>
        <p:blipFill>
          <a:blip r:embed="rId4" cstate="print"/>
          <a:stretch>
            <a:fillRect/>
          </a:stretch>
        </p:blipFill>
        <p:spPr>
          <a:xfrm>
            <a:off x="457200" y="1929886"/>
            <a:ext cx="4272534" cy="1722025"/>
          </a:xfrm>
          <a:prstGeom prst="rect">
            <a:avLst/>
          </a:prstGeom>
        </p:spPr>
      </p:pic>
      <p:pic>
        <p:nvPicPr>
          <p:cNvPr id="10" name="object 7"/>
          <p:cNvPicPr/>
          <p:nvPr/>
        </p:nvPicPr>
        <p:blipFill>
          <a:blip r:embed="rId5" cstate="print"/>
          <a:stretch>
            <a:fillRect/>
          </a:stretch>
        </p:blipFill>
        <p:spPr>
          <a:xfrm>
            <a:off x="4631436" y="1557288"/>
            <a:ext cx="4265389" cy="2871597"/>
          </a:xfrm>
          <a:prstGeom prst="rect">
            <a:avLst/>
          </a:prstGeom>
        </p:spPr>
      </p:pic>
      <p:sp>
        <p:nvSpPr>
          <p:cNvPr id="5" name="Rettangolo 4"/>
          <p:cNvSpPr/>
          <p:nvPr/>
        </p:nvSpPr>
        <p:spPr>
          <a:xfrm>
            <a:off x="457200" y="4619026"/>
            <a:ext cx="4572000" cy="646331"/>
          </a:xfrm>
          <a:prstGeom prst="rect">
            <a:avLst/>
          </a:prstGeom>
        </p:spPr>
        <p:txBody>
          <a:bodyPr>
            <a:spAutoFit/>
          </a:bodyPr>
          <a:lstStyle/>
          <a:p>
            <a:pPr marL="9525" defTabSz="685800">
              <a:spcBef>
                <a:spcPts val="169"/>
              </a:spcBef>
              <a:defRPr/>
            </a:pPr>
            <a:r>
              <a:rPr lang="it-IT" i="1" kern="0" dirty="0">
                <a:solidFill>
                  <a:sysClr val="windowText" lastClr="000000"/>
                </a:solidFill>
                <a:latin typeface="Calibri"/>
                <a:cs typeface="Calibri"/>
              </a:rPr>
              <a:t>Aree</a:t>
            </a:r>
            <a:r>
              <a:rPr lang="it-IT" i="1" kern="0" spc="-45" dirty="0">
                <a:solidFill>
                  <a:sysClr val="windowText" lastClr="000000"/>
                </a:solidFill>
                <a:latin typeface="Calibri"/>
                <a:cs typeface="Calibri"/>
              </a:rPr>
              <a:t> </a:t>
            </a:r>
            <a:r>
              <a:rPr lang="it-IT" i="1" kern="0" dirty="0">
                <a:solidFill>
                  <a:sysClr val="windowText" lastClr="000000"/>
                </a:solidFill>
                <a:latin typeface="Calibri"/>
                <a:cs typeface="Calibri"/>
              </a:rPr>
              <a:t>critiche</a:t>
            </a:r>
            <a:r>
              <a:rPr lang="it-IT" kern="0" dirty="0">
                <a:solidFill>
                  <a:sysClr val="windowText" lastClr="000000"/>
                </a:solidFill>
                <a:latin typeface="Calibri"/>
                <a:cs typeface="Calibri"/>
              </a:rPr>
              <a:t>:</a:t>
            </a:r>
            <a:r>
              <a:rPr lang="it-IT" kern="0" spc="-30" dirty="0">
                <a:solidFill>
                  <a:sysClr val="windowText" lastClr="000000"/>
                </a:solidFill>
                <a:latin typeface="Calibri"/>
                <a:cs typeface="Calibri"/>
              </a:rPr>
              <a:t> </a:t>
            </a:r>
            <a:r>
              <a:rPr lang="it-IT" kern="0" dirty="0">
                <a:solidFill>
                  <a:sysClr val="windowText" lastClr="000000"/>
                </a:solidFill>
                <a:latin typeface="Calibri"/>
                <a:cs typeface="Calibri"/>
              </a:rPr>
              <a:t>guadagno</a:t>
            </a:r>
            <a:r>
              <a:rPr lang="it-IT" kern="0" spc="-11" dirty="0">
                <a:solidFill>
                  <a:sysClr val="windowText" lastClr="000000"/>
                </a:solidFill>
                <a:latin typeface="Calibri"/>
                <a:cs typeface="Calibri"/>
              </a:rPr>
              <a:t> </a:t>
            </a:r>
            <a:r>
              <a:rPr lang="it-IT" kern="0" dirty="0">
                <a:solidFill>
                  <a:sysClr val="windowText" lastClr="000000"/>
                </a:solidFill>
                <a:latin typeface="Calibri"/>
                <a:cs typeface="Calibri"/>
              </a:rPr>
              <a:t>(6,60)</a:t>
            </a:r>
            <a:r>
              <a:rPr lang="it-IT" kern="0" spc="-19" dirty="0">
                <a:solidFill>
                  <a:sysClr val="windowText" lastClr="000000"/>
                </a:solidFill>
                <a:latin typeface="Calibri"/>
                <a:cs typeface="Calibri"/>
              </a:rPr>
              <a:t> </a:t>
            </a:r>
            <a:r>
              <a:rPr lang="it-IT" kern="0" dirty="0">
                <a:solidFill>
                  <a:sysClr val="windowText" lastClr="000000"/>
                </a:solidFill>
                <a:latin typeface="Calibri"/>
                <a:cs typeface="Calibri"/>
              </a:rPr>
              <a:t>e</a:t>
            </a:r>
            <a:r>
              <a:rPr lang="it-IT" kern="0" spc="-30" dirty="0">
                <a:solidFill>
                  <a:sysClr val="windowText" lastClr="000000"/>
                </a:solidFill>
                <a:latin typeface="Calibri"/>
                <a:cs typeface="Calibri"/>
              </a:rPr>
              <a:t> </a:t>
            </a:r>
            <a:r>
              <a:rPr lang="it-IT" kern="0" dirty="0">
                <a:solidFill>
                  <a:sysClr val="windowText" lastClr="000000"/>
                </a:solidFill>
                <a:latin typeface="Calibri"/>
                <a:cs typeface="Calibri"/>
              </a:rPr>
              <a:t>opportunità</a:t>
            </a:r>
            <a:r>
              <a:rPr lang="it-IT" kern="0" spc="-11" dirty="0">
                <a:solidFill>
                  <a:sysClr val="windowText" lastClr="000000"/>
                </a:solidFill>
                <a:latin typeface="Calibri"/>
                <a:cs typeface="Calibri"/>
              </a:rPr>
              <a:t> </a:t>
            </a:r>
            <a:r>
              <a:rPr lang="it-IT" kern="0" dirty="0">
                <a:solidFill>
                  <a:sysClr val="windowText" lastClr="000000"/>
                </a:solidFill>
                <a:latin typeface="Calibri"/>
                <a:cs typeface="Calibri"/>
              </a:rPr>
              <a:t>di</a:t>
            </a:r>
            <a:r>
              <a:rPr lang="it-IT" kern="0" spc="-26" dirty="0">
                <a:solidFill>
                  <a:sysClr val="windowText" lastClr="000000"/>
                </a:solidFill>
                <a:latin typeface="Calibri"/>
                <a:cs typeface="Calibri"/>
              </a:rPr>
              <a:t> </a:t>
            </a:r>
            <a:r>
              <a:rPr lang="it-IT" kern="0" dirty="0">
                <a:solidFill>
                  <a:sysClr val="windowText" lastClr="000000"/>
                </a:solidFill>
                <a:latin typeface="Calibri"/>
                <a:cs typeface="Calibri"/>
              </a:rPr>
              <a:t>carriera</a:t>
            </a:r>
            <a:r>
              <a:rPr lang="it-IT" kern="0" spc="-34" dirty="0">
                <a:solidFill>
                  <a:sysClr val="windowText" lastClr="000000"/>
                </a:solidFill>
                <a:latin typeface="Calibri"/>
                <a:cs typeface="Calibri"/>
              </a:rPr>
              <a:t> </a:t>
            </a:r>
            <a:r>
              <a:rPr lang="it-IT" kern="0" spc="-8" dirty="0">
                <a:solidFill>
                  <a:sysClr val="windowText" lastClr="000000"/>
                </a:solidFill>
                <a:latin typeface="Calibri"/>
                <a:cs typeface="Calibri"/>
              </a:rPr>
              <a:t>offerte</a:t>
            </a:r>
            <a:r>
              <a:rPr lang="it-IT" kern="0" spc="-38" dirty="0">
                <a:solidFill>
                  <a:sysClr val="windowText" lastClr="000000"/>
                </a:solidFill>
                <a:latin typeface="Calibri"/>
                <a:cs typeface="Calibri"/>
              </a:rPr>
              <a:t> </a:t>
            </a:r>
            <a:r>
              <a:rPr lang="it-IT" kern="0" spc="-19" dirty="0">
                <a:solidFill>
                  <a:sysClr val="windowText" lastClr="000000"/>
                </a:solidFill>
                <a:latin typeface="Calibri"/>
                <a:cs typeface="Calibri"/>
              </a:rPr>
              <a:t>dal </a:t>
            </a:r>
            <a:r>
              <a:rPr lang="it-IT" kern="0" spc="-8" dirty="0">
                <a:solidFill>
                  <a:sysClr val="windowText" lastClr="000000"/>
                </a:solidFill>
                <a:latin typeface="Calibri"/>
                <a:cs typeface="Calibri"/>
              </a:rPr>
              <a:t>lavoro</a:t>
            </a:r>
            <a:r>
              <a:rPr lang="it-IT" kern="0" spc="-19" dirty="0">
                <a:solidFill>
                  <a:sysClr val="windowText" lastClr="000000"/>
                </a:solidFill>
                <a:latin typeface="Calibri"/>
                <a:cs typeface="Calibri"/>
              </a:rPr>
              <a:t> </a:t>
            </a:r>
            <a:r>
              <a:rPr lang="it-IT" kern="0" dirty="0">
                <a:solidFill>
                  <a:sysClr val="windowText" lastClr="000000"/>
                </a:solidFill>
                <a:latin typeface="Calibri"/>
                <a:cs typeface="Calibri"/>
              </a:rPr>
              <a:t>(</a:t>
            </a:r>
            <a:r>
              <a:rPr lang="it-IT" kern="0" spc="-8" dirty="0">
                <a:solidFill>
                  <a:sysClr val="windowText" lastClr="000000"/>
                </a:solidFill>
                <a:latin typeface="Calibri"/>
                <a:cs typeface="Calibri"/>
              </a:rPr>
              <a:t> 5,82)</a:t>
            </a:r>
            <a:endParaRPr lang="it-IT" kern="0" dirty="0">
              <a:solidFill>
                <a:sysClr val="windowText" lastClr="000000"/>
              </a:solidFill>
              <a:latin typeface="Calibri"/>
              <a:cs typeface="Calibri"/>
            </a:endParaRPr>
          </a:p>
        </p:txBody>
      </p:sp>
      <p:sp>
        <p:nvSpPr>
          <p:cNvPr id="11" name="object 5"/>
          <p:cNvSpPr txBox="1"/>
          <p:nvPr/>
        </p:nvSpPr>
        <p:spPr>
          <a:xfrm>
            <a:off x="338328" y="5305320"/>
            <a:ext cx="8121491" cy="355354"/>
          </a:xfrm>
          <a:prstGeom prst="rect">
            <a:avLst/>
          </a:prstGeom>
        </p:spPr>
        <p:txBody>
          <a:bodyPr vert="horz" wrap="square" lIns="0" tIns="9525" rIns="0" bIns="0" rtlCol="0">
            <a:spAutoFit/>
          </a:bodyPr>
          <a:lstStyle/>
          <a:p>
            <a:pPr marL="9525" marR="3810" defTabSz="685800">
              <a:lnSpc>
                <a:spcPct val="107100"/>
              </a:lnSpc>
              <a:spcBef>
                <a:spcPts val="75"/>
              </a:spcBef>
              <a:defRPr/>
            </a:pPr>
            <a:r>
              <a:rPr sz="1050" kern="0" dirty="0">
                <a:solidFill>
                  <a:sysClr val="windowText" lastClr="000000"/>
                </a:solidFill>
                <a:latin typeface="Calibri"/>
                <a:cs typeface="Calibri"/>
              </a:rPr>
              <a:t>Punteggio</a:t>
            </a:r>
            <a:r>
              <a:rPr sz="1050" kern="0" spc="-11" dirty="0">
                <a:solidFill>
                  <a:sysClr val="windowText" lastClr="000000"/>
                </a:solidFill>
                <a:latin typeface="Calibri"/>
                <a:cs typeface="Calibri"/>
              </a:rPr>
              <a:t> </a:t>
            </a:r>
            <a:r>
              <a:rPr sz="1050" kern="0" spc="-8" dirty="0">
                <a:solidFill>
                  <a:sysClr val="windowText" lastClr="000000"/>
                </a:solidFill>
                <a:latin typeface="Calibri"/>
                <a:cs typeface="Calibri"/>
              </a:rPr>
              <a:t>espresso</a:t>
            </a:r>
            <a:r>
              <a:rPr sz="1050" kern="0" spc="-23" dirty="0">
                <a:solidFill>
                  <a:sysClr val="windowText" lastClr="000000"/>
                </a:solidFill>
                <a:latin typeface="Calibri"/>
                <a:cs typeface="Calibri"/>
              </a:rPr>
              <a:t> </a:t>
            </a:r>
            <a:r>
              <a:rPr sz="1050" kern="0" dirty="0">
                <a:solidFill>
                  <a:sysClr val="windowText" lastClr="000000"/>
                </a:solidFill>
                <a:latin typeface="Calibri"/>
                <a:cs typeface="Calibri"/>
              </a:rPr>
              <a:t>su</a:t>
            </a:r>
            <a:r>
              <a:rPr sz="1050" kern="0" spc="-19" dirty="0">
                <a:solidFill>
                  <a:sysClr val="windowText" lastClr="000000"/>
                </a:solidFill>
                <a:latin typeface="Calibri"/>
                <a:cs typeface="Calibri"/>
              </a:rPr>
              <a:t> </a:t>
            </a:r>
            <a:r>
              <a:rPr sz="1050" kern="0" dirty="0">
                <a:solidFill>
                  <a:sysClr val="windowText" lastClr="000000"/>
                </a:solidFill>
                <a:latin typeface="Calibri"/>
                <a:cs typeface="Calibri"/>
              </a:rPr>
              <a:t>scala</a:t>
            </a:r>
            <a:r>
              <a:rPr sz="1050" kern="0" spc="-26" dirty="0">
                <a:solidFill>
                  <a:sysClr val="windowText" lastClr="000000"/>
                </a:solidFill>
                <a:latin typeface="Calibri"/>
                <a:cs typeface="Calibri"/>
              </a:rPr>
              <a:t> </a:t>
            </a:r>
            <a:r>
              <a:rPr sz="1050" kern="0" dirty="0">
                <a:solidFill>
                  <a:sysClr val="windowText" lastClr="000000"/>
                </a:solidFill>
                <a:latin typeface="Calibri"/>
                <a:cs typeface="Calibri"/>
              </a:rPr>
              <a:t>da</a:t>
            </a:r>
            <a:r>
              <a:rPr sz="1050" kern="0" spc="-19" dirty="0">
                <a:solidFill>
                  <a:sysClr val="windowText" lastClr="000000"/>
                </a:solidFill>
                <a:latin typeface="Calibri"/>
                <a:cs typeface="Calibri"/>
              </a:rPr>
              <a:t> </a:t>
            </a:r>
            <a:r>
              <a:rPr sz="1050" kern="0" dirty="0">
                <a:solidFill>
                  <a:sysClr val="windowText" lastClr="000000"/>
                </a:solidFill>
                <a:latin typeface="Calibri"/>
                <a:cs typeface="Calibri"/>
              </a:rPr>
              <a:t>0</a:t>
            </a:r>
            <a:r>
              <a:rPr sz="1050" kern="0" spc="-30" dirty="0">
                <a:solidFill>
                  <a:sysClr val="windowText" lastClr="000000"/>
                </a:solidFill>
                <a:latin typeface="Calibri"/>
                <a:cs typeface="Calibri"/>
              </a:rPr>
              <a:t> </a:t>
            </a:r>
            <a:r>
              <a:rPr sz="1050" kern="0" dirty="0">
                <a:solidFill>
                  <a:sysClr val="windowText" lastClr="000000"/>
                </a:solidFill>
                <a:latin typeface="Calibri"/>
                <a:cs typeface="Calibri"/>
              </a:rPr>
              <a:t>a</a:t>
            </a:r>
            <a:r>
              <a:rPr sz="1050" kern="0" spc="-23" dirty="0">
                <a:solidFill>
                  <a:sysClr val="windowText" lastClr="000000"/>
                </a:solidFill>
                <a:latin typeface="Calibri"/>
                <a:cs typeface="Calibri"/>
              </a:rPr>
              <a:t> </a:t>
            </a:r>
            <a:r>
              <a:rPr sz="1050" kern="0" dirty="0">
                <a:solidFill>
                  <a:sysClr val="windowText" lastClr="000000"/>
                </a:solidFill>
                <a:latin typeface="Calibri"/>
                <a:cs typeface="Calibri"/>
              </a:rPr>
              <a:t>10.</a:t>
            </a:r>
            <a:r>
              <a:rPr sz="1050" kern="0" spc="-26" dirty="0">
                <a:solidFill>
                  <a:sysClr val="windowText" lastClr="000000"/>
                </a:solidFill>
                <a:latin typeface="Calibri"/>
                <a:cs typeface="Calibri"/>
              </a:rPr>
              <a:t> </a:t>
            </a:r>
            <a:r>
              <a:rPr sz="1050" kern="0" spc="-8" dirty="0">
                <a:solidFill>
                  <a:sysClr val="windowText" lastClr="000000"/>
                </a:solidFill>
                <a:latin typeface="Calibri"/>
                <a:cs typeface="Calibri"/>
              </a:rPr>
              <a:t>Valori</a:t>
            </a:r>
            <a:r>
              <a:rPr sz="1050" kern="0" spc="-23" dirty="0">
                <a:solidFill>
                  <a:sysClr val="windowText" lastClr="000000"/>
                </a:solidFill>
                <a:latin typeface="Calibri"/>
                <a:cs typeface="Calibri"/>
              </a:rPr>
              <a:t> </a:t>
            </a:r>
            <a:r>
              <a:rPr sz="1050" kern="0" dirty="0">
                <a:solidFill>
                  <a:sysClr val="windowText" lastClr="000000"/>
                </a:solidFill>
                <a:latin typeface="Calibri"/>
                <a:cs typeface="Calibri"/>
              </a:rPr>
              <a:t>medi</a:t>
            </a:r>
            <a:r>
              <a:rPr sz="1050" kern="0" spc="-19" dirty="0">
                <a:solidFill>
                  <a:sysClr val="windowText" lastClr="000000"/>
                </a:solidFill>
                <a:latin typeface="Calibri"/>
                <a:cs typeface="Calibri"/>
              </a:rPr>
              <a:t> </a:t>
            </a:r>
            <a:r>
              <a:rPr sz="1050" kern="0" spc="-8" dirty="0">
                <a:solidFill>
                  <a:sysClr val="windowText" lastClr="000000"/>
                </a:solidFill>
                <a:latin typeface="Calibri"/>
                <a:cs typeface="Calibri"/>
              </a:rPr>
              <a:t>ponderati</a:t>
            </a:r>
            <a:r>
              <a:rPr sz="1050" kern="0" spc="-19" dirty="0">
                <a:solidFill>
                  <a:sysClr val="windowText" lastClr="000000"/>
                </a:solidFill>
                <a:latin typeface="Calibri"/>
                <a:cs typeface="Calibri"/>
              </a:rPr>
              <a:t> </a:t>
            </a:r>
            <a:r>
              <a:rPr sz="1050" kern="0" dirty="0">
                <a:solidFill>
                  <a:sysClr val="windowText" lastClr="000000"/>
                </a:solidFill>
                <a:latin typeface="Calibri"/>
                <a:cs typeface="Calibri"/>
              </a:rPr>
              <a:t>dei</a:t>
            </a:r>
            <a:r>
              <a:rPr sz="1050" kern="0" spc="-23" dirty="0">
                <a:solidFill>
                  <a:sysClr val="windowText" lastClr="000000"/>
                </a:solidFill>
                <a:latin typeface="Calibri"/>
                <a:cs typeface="Calibri"/>
              </a:rPr>
              <a:t> </a:t>
            </a:r>
            <a:r>
              <a:rPr sz="1050" kern="0" dirty="0">
                <a:solidFill>
                  <a:sysClr val="windowText" lastClr="000000"/>
                </a:solidFill>
                <a:latin typeface="Calibri"/>
                <a:cs typeface="Calibri"/>
              </a:rPr>
              <a:t>punteggi </a:t>
            </a:r>
            <a:r>
              <a:rPr sz="1050" kern="0" spc="-8" dirty="0">
                <a:solidFill>
                  <a:sysClr val="windowText" lastClr="000000"/>
                </a:solidFill>
                <a:latin typeface="Calibri"/>
                <a:cs typeface="Calibri"/>
              </a:rPr>
              <a:t>individuali,</a:t>
            </a:r>
            <a:r>
              <a:rPr sz="1050" kern="0" spc="-11" dirty="0">
                <a:solidFill>
                  <a:sysClr val="windowText" lastClr="000000"/>
                </a:solidFill>
                <a:latin typeface="Calibri"/>
                <a:cs typeface="Calibri"/>
              </a:rPr>
              <a:t> </a:t>
            </a:r>
            <a:r>
              <a:rPr sz="1050" kern="0" dirty="0">
                <a:solidFill>
                  <a:sysClr val="windowText" lastClr="000000"/>
                </a:solidFill>
                <a:latin typeface="Calibri"/>
                <a:cs typeface="Calibri"/>
              </a:rPr>
              <a:t>calcolati</a:t>
            </a:r>
            <a:r>
              <a:rPr sz="1050" kern="0" spc="-19" dirty="0">
                <a:solidFill>
                  <a:sysClr val="windowText" lastClr="000000"/>
                </a:solidFill>
                <a:latin typeface="Calibri"/>
                <a:cs typeface="Calibri"/>
              </a:rPr>
              <a:t> </a:t>
            </a:r>
            <a:r>
              <a:rPr sz="1050" kern="0" spc="-8" dirty="0">
                <a:solidFill>
                  <a:sysClr val="windowText" lastClr="000000"/>
                </a:solidFill>
                <a:latin typeface="Calibri"/>
                <a:cs typeface="Calibri"/>
              </a:rPr>
              <a:t>utilizzando </a:t>
            </a:r>
            <a:r>
              <a:rPr sz="1050" kern="0" dirty="0">
                <a:solidFill>
                  <a:sysClr val="windowText" lastClr="000000"/>
                </a:solidFill>
                <a:latin typeface="Calibri"/>
                <a:cs typeface="Calibri"/>
              </a:rPr>
              <a:t>i</a:t>
            </a:r>
            <a:r>
              <a:rPr sz="1050" kern="0" spc="-26" dirty="0">
                <a:solidFill>
                  <a:sysClr val="windowText" lastClr="000000"/>
                </a:solidFill>
                <a:latin typeface="Calibri"/>
                <a:cs typeface="Calibri"/>
              </a:rPr>
              <a:t> </a:t>
            </a:r>
            <a:r>
              <a:rPr sz="1050" kern="0" dirty="0">
                <a:solidFill>
                  <a:sysClr val="windowText" lastClr="000000"/>
                </a:solidFill>
                <a:latin typeface="Calibri"/>
                <a:cs typeface="Calibri"/>
              </a:rPr>
              <a:t>casi</a:t>
            </a:r>
            <a:r>
              <a:rPr sz="1050" kern="0" spc="-23" dirty="0">
                <a:solidFill>
                  <a:sysClr val="windowText" lastClr="000000"/>
                </a:solidFill>
                <a:latin typeface="Calibri"/>
                <a:cs typeface="Calibri"/>
              </a:rPr>
              <a:t> </a:t>
            </a:r>
            <a:r>
              <a:rPr sz="1050" kern="0" dirty="0">
                <a:solidFill>
                  <a:sysClr val="windowText" lastClr="000000"/>
                </a:solidFill>
                <a:latin typeface="Calibri"/>
                <a:cs typeface="Calibri"/>
              </a:rPr>
              <a:t>pesati,</a:t>
            </a:r>
            <a:r>
              <a:rPr sz="1050" kern="0" spc="-15" dirty="0">
                <a:solidFill>
                  <a:sysClr val="windowText" lastClr="000000"/>
                </a:solidFill>
                <a:latin typeface="Calibri"/>
                <a:cs typeface="Calibri"/>
              </a:rPr>
              <a:t> </a:t>
            </a:r>
            <a:r>
              <a:rPr sz="1050" kern="0" dirty="0">
                <a:solidFill>
                  <a:sysClr val="windowText" lastClr="000000"/>
                </a:solidFill>
                <a:latin typeface="Calibri"/>
                <a:cs typeface="Calibri"/>
              </a:rPr>
              <a:t>elaborazioni</a:t>
            </a:r>
            <a:r>
              <a:rPr sz="1050" kern="0" spc="-30" dirty="0">
                <a:solidFill>
                  <a:sysClr val="windowText" lastClr="000000"/>
                </a:solidFill>
                <a:latin typeface="Calibri"/>
                <a:cs typeface="Calibri"/>
              </a:rPr>
              <a:t> </a:t>
            </a:r>
            <a:r>
              <a:rPr sz="1050" kern="0" dirty="0">
                <a:solidFill>
                  <a:sysClr val="windowText" lastClr="000000"/>
                </a:solidFill>
                <a:latin typeface="Calibri"/>
                <a:cs typeface="Calibri"/>
              </a:rPr>
              <a:t>su</a:t>
            </a:r>
            <a:r>
              <a:rPr sz="1050" kern="0" spc="-26" dirty="0">
                <a:solidFill>
                  <a:sysClr val="windowText" lastClr="000000"/>
                </a:solidFill>
                <a:latin typeface="Calibri"/>
                <a:cs typeface="Calibri"/>
              </a:rPr>
              <a:t> </a:t>
            </a:r>
            <a:r>
              <a:rPr sz="1050" kern="0" spc="-8" dirty="0">
                <a:solidFill>
                  <a:sysClr val="windowText" lastClr="000000"/>
                </a:solidFill>
                <a:latin typeface="Calibri"/>
                <a:cs typeface="Calibri"/>
              </a:rPr>
              <a:t>micro-</a:t>
            </a:r>
            <a:r>
              <a:rPr sz="1050" kern="0" dirty="0">
                <a:solidFill>
                  <a:sysClr val="windowText" lastClr="000000"/>
                </a:solidFill>
                <a:latin typeface="Calibri"/>
                <a:cs typeface="Calibri"/>
              </a:rPr>
              <a:t>dati</a:t>
            </a:r>
            <a:r>
              <a:rPr sz="1050" kern="0" spc="-30" dirty="0">
                <a:solidFill>
                  <a:sysClr val="windowText" lastClr="000000"/>
                </a:solidFill>
                <a:latin typeface="Calibri"/>
                <a:cs typeface="Calibri"/>
              </a:rPr>
              <a:t> </a:t>
            </a:r>
            <a:r>
              <a:rPr sz="1050" kern="0" spc="-8" dirty="0">
                <a:solidFill>
                  <a:sysClr val="windowText" lastClr="000000"/>
                </a:solidFill>
                <a:latin typeface="Calibri"/>
                <a:cs typeface="Calibri"/>
              </a:rPr>
              <a:t>Istat, </a:t>
            </a:r>
            <a:r>
              <a:rPr sz="1050" kern="0" dirty="0">
                <a:solidFill>
                  <a:sysClr val="windowText" lastClr="000000"/>
                </a:solidFill>
                <a:latin typeface="Calibri"/>
                <a:cs typeface="Calibri"/>
              </a:rPr>
              <a:t>Rilevazione</a:t>
            </a:r>
            <a:r>
              <a:rPr sz="1050" kern="0" spc="-26" dirty="0">
                <a:solidFill>
                  <a:sysClr val="windowText" lastClr="000000"/>
                </a:solidFill>
                <a:latin typeface="Calibri"/>
                <a:cs typeface="Calibri"/>
              </a:rPr>
              <a:t> </a:t>
            </a:r>
            <a:r>
              <a:rPr sz="1050" kern="0" dirty="0">
                <a:solidFill>
                  <a:sysClr val="windowText" lastClr="000000"/>
                </a:solidFill>
                <a:latin typeface="Calibri"/>
                <a:cs typeface="Calibri"/>
              </a:rPr>
              <a:t>sulle</a:t>
            </a:r>
            <a:r>
              <a:rPr sz="1050" kern="0" spc="-26" dirty="0">
                <a:solidFill>
                  <a:sysClr val="windowText" lastClr="000000"/>
                </a:solidFill>
                <a:latin typeface="Calibri"/>
                <a:cs typeface="Calibri"/>
              </a:rPr>
              <a:t> </a:t>
            </a:r>
            <a:r>
              <a:rPr sz="1050" kern="0" spc="-8" dirty="0">
                <a:solidFill>
                  <a:sysClr val="windowText" lastClr="000000"/>
                </a:solidFill>
                <a:latin typeface="Calibri"/>
                <a:cs typeface="Calibri"/>
              </a:rPr>
              <a:t>forze</a:t>
            </a:r>
            <a:r>
              <a:rPr sz="1050" kern="0" spc="-38" dirty="0">
                <a:solidFill>
                  <a:sysClr val="windowText" lastClr="000000"/>
                </a:solidFill>
                <a:latin typeface="Calibri"/>
                <a:cs typeface="Calibri"/>
              </a:rPr>
              <a:t> </a:t>
            </a:r>
            <a:r>
              <a:rPr sz="1050" kern="0" spc="-8" dirty="0">
                <a:solidFill>
                  <a:sysClr val="windowText" lastClr="000000"/>
                </a:solidFill>
                <a:latin typeface="Calibri"/>
                <a:cs typeface="Calibri"/>
              </a:rPr>
              <a:t>lavoro</a:t>
            </a:r>
            <a:r>
              <a:rPr sz="1050" kern="0" spc="-34" dirty="0">
                <a:solidFill>
                  <a:sysClr val="windowText" lastClr="000000"/>
                </a:solidFill>
                <a:latin typeface="Calibri"/>
                <a:cs typeface="Calibri"/>
              </a:rPr>
              <a:t> </a:t>
            </a:r>
            <a:r>
              <a:rPr sz="1050" kern="0" spc="-15" dirty="0">
                <a:solidFill>
                  <a:sysClr val="windowText" lastClr="000000"/>
                </a:solidFill>
                <a:latin typeface="Calibri"/>
                <a:cs typeface="Calibri"/>
              </a:rPr>
              <a:t>2022.</a:t>
            </a:r>
            <a:endParaRPr sz="1050" kern="0" dirty="0">
              <a:solidFill>
                <a:sysClr val="windowText" lastClr="000000"/>
              </a:solidFill>
              <a:latin typeface="Calibri"/>
              <a:cs typeface="Calibri"/>
            </a:endParaRPr>
          </a:p>
        </p:txBody>
      </p:sp>
    </p:spTree>
    <p:extLst>
      <p:ext uri="{BB962C8B-B14F-4D97-AF65-F5344CB8AC3E}">
        <p14:creationId xmlns:p14="http://schemas.microsoft.com/office/powerpoint/2010/main" val="11121581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5C447104-5C03-4B65-B570-30E397E06CDD}"/>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lang="it-IT" sz="2400" b="1" dirty="0" smtClean="0">
                <a:solidFill>
                  <a:srgbClr val="005F99"/>
                </a:solidFill>
                <a:latin typeface="Arial"/>
                <a:ea typeface="Arial"/>
                <a:cs typeface="Arial"/>
              </a:rPr>
              <a:t>Frammentazione regolativa </a:t>
            </a:r>
            <a:endParaRPr sz="24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575A2B11-A562-4AE0-8203-F503FB772D6F}"/>
              </a:ext>
            </a:extLst>
          </p:cNvPr>
          <p:cNvSpPr>
            <a:spLocks noGrp="1"/>
          </p:cNvSpPr>
          <p:nvPr/>
        </p:nvSpPr>
        <p:spPr>
          <a:xfrm>
            <a:off x="457200" y="958596"/>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114300">
              <a:spcAft>
                <a:spcPts val="800"/>
              </a:spcAft>
              <a:defRPr sz="2000">
                <a:solidFill>
                  <a:srgbClr val="111111"/>
                </a:solidFill>
                <a:latin typeface="Arial"/>
                <a:ea typeface="Arial"/>
                <a:cs typeface="Arial"/>
              </a:defRPr>
            </a:pPr>
            <a:r>
              <a:rPr lang="it-IT" sz="2000" dirty="0" smtClean="0">
                <a:solidFill>
                  <a:srgbClr val="111111"/>
                </a:solidFill>
                <a:latin typeface="Arial"/>
                <a:ea typeface="Arial"/>
                <a:cs typeface="Arial"/>
              </a:rPr>
              <a:t>1) Frammentazione in </a:t>
            </a:r>
          </a:p>
          <a:p>
            <a:pPr marL="457200" indent="-342900">
              <a:spcAft>
                <a:spcPts val="800"/>
              </a:spcAft>
              <a:buFont typeface="Arial" panose="020B0604020202020204" pitchFamily="34" charset="0"/>
              <a:buChar char="•"/>
              <a:defRPr sz="2000">
                <a:solidFill>
                  <a:srgbClr val="111111"/>
                </a:solidFill>
                <a:latin typeface="Arial"/>
                <a:ea typeface="Arial"/>
                <a:cs typeface="Arial"/>
              </a:defRPr>
            </a:pPr>
            <a:r>
              <a:rPr lang="it-IT" sz="2000" dirty="0" smtClean="0">
                <a:solidFill>
                  <a:srgbClr val="111111"/>
                </a:solidFill>
                <a:latin typeface="Arial"/>
                <a:ea typeface="Arial"/>
                <a:cs typeface="Arial"/>
              </a:rPr>
              <a:t>Regolazione dei servizi (standard, finanziamento, ecc.)</a:t>
            </a:r>
          </a:p>
          <a:p>
            <a:pPr marL="457200" indent="-342900">
              <a:spcAft>
                <a:spcPts val="800"/>
              </a:spcAft>
              <a:buFont typeface="Arial" panose="020B0604020202020204" pitchFamily="34" charset="0"/>
              <a:buChar char="•"/>
              <a:defRPr sz="2000">
                <a:solidFill>
                  <a:srgbClr val="111111"/>
                </a:solidFill>
                <a:latin typeface="Arial"/>
                <a:ea typeface="Arial"/>
                <a:cs typeface="Arial"/>
              </a:defRPr>
            </a:pPr>
            <a:r>
              <a:rPr sz="2000" dirty="0" err="1" smtClean="0">
                <a:solidFill>
                  <a:srgbClr val="111111"/>
                </a:solidFill>
                <a:latin typeface="Arial"/>
                <a:ea typeface="Arial"/>
                <a:cs typeface="Arial"/>
              </a:rPr>
              <a:t>Regolazione</a:t>
            </a:r>
            <a:r>
              <a:rPr sz="2000" dirty="0" smtClean="0">
                <a:solidFill>
                  <a:srgbClr val="111111"/>
                </a:solidFill>
                <a:latin typeface="Arial"/>
                <a:ea typeface="Arial"/>
                <a:cs typeface="Arial"/>
              </a:rPr>
              <a:t> </a:t>
            </a:r>
            <a:r>
              <a:rPr sz="2000" dirty="0" err="1" smtClean="0">
                <a:solidFill>
                  <a:srgbClr val="111111"/>
                </a:solidFill>
                <a:latin typeface="Arial"/>
                <a:ea typeface="Arial"/>
                <a:cs typeface="Arial"/>
              </a:rPr>
              <a:t>professionale</a:t>
            </a:r>
            <a:r>
              <a:rPr lang="it-IT" sz="2000" dirty="0" smtClean="0">
                <a:solidFill>
                  <a:srgbClr val="111111"/>
                </a:solidFill>
                <a:latin typeface="Arial"/>
                <a:ea typeface="Arial"/>
                <a:cs typeface="Arial"/>
              </a:rPr>
              <a:t> (OSS)</a:t>
            </a:r>
          </a:p>
          <a:p>
            <a:pPr marL="457200" indent="-342900">
              <a:spcAft>
                <a:spcPts val="800"/>
              </a:spcAft>
              <a:buFont typeface="Arial" panose="020B0604020202020204" pitchFamily="34" charset="0"/>
              <a:buChar char="•"/>
              <a:defRPr sz="2000">
                <a:solidFill>
                  <a:srgbClr val="111111"/>
                </a:solidFill>
                <a:latin typeface="Arial"/>
                <a:ea typeface="Arial"/>
                <a:cs typeface="Arial"/>
              </a:defRPr>
            </a:pPr>
            <a:r>
              <a:rPr sz="2000" dirty="0" smtClean="0">
                <a:solidFill>
                  <a:srgbClr val="111111"/>
                </a:solidFill>
                <a:latin typeface="Arial"/>
                <a:ea typeface="Arial"/>
                <a:cs typeface="Arial"/>
              </a:rPr>
              <a:t>CCNL</a:t>
            </a:r>
            <a:r>
              <a:rPr lang="it-IT" sz="2000" dirty="0" smtClean="0">
                <a:solidFill>
                  <a:srgbClr val="111111"/>
                </a:solidFill>
                <a:latin typeface="Arial"/>
                <a:ea typeface="Arial"/>
                <a:cs typeface="Arial"/>
              </a:rPr>
              <a:t> e regolazione del lavoro</a:t>
            </a:r>
            <a:endParaRPr lang="it-IT" sz="2000" dirty="0">
              <a:solidFill>
                <a:srgbClr val="111111"/>
              </a:solidFill>
              <a:latin typeface="Arial"/>
              <a:ea typeface="Arial"/>
              <a:cs typeface="Arial"/>
            </a:endParaRPr>
          </a:p>
          <a:p>
            <a:pPr marL="457200" indent="-342900">
              <a:spcAft>
                <a:spcPts val="800"/>
              </a:spcAft>
              <a:buFont typeface="Arial" panose="020B0604020202020204" pitchFamily="34" charset="0"/>
              <a:buChar char="•"/>
              <a:defRPr sz="2000">
                <a:solidFill>
                  <a:srgbClr val="111111"/>
                </a:solidFill>
                <a:latin typeface="Arial"/>
                <a:ea typeface="Arial"/>
                <a:cs typeface="Arial"/>
              </a:defRPr>
            </a:pPr>
            <a:r>
              <a:rPr sz="2000" dirty="0" err="1" smtClean="0">
                <a:solidFill>
                  <a:srgbClr val="111111"/>
                </a:solidFill>
                <a:latin typeface="Arial"/>
                <a:ea typeface="Arial"/>
                <a:cs typeface="Arial"/>
              </a:rPr>
              <a:t>qualità</a:t>
            </a:r>
            <a:r>
              <a:rPr sz="2000" dirty="0" smtClean="0">
                <a:solidFill>
                  <a:srgbClr val="111111"/>
                </a:solidFill>
                <a:latin typeface="Arial"/>
                <a:ea typeface="Arial"/>
                <a:cs typeface="Arial"/>
              </a:rPr>
              <a:t> </a:t>
            </a:r>
            <a:r>
              <a:rPr sz="2000" dirty="0">
                <a:solidFill>
                  <a:srgbClr val="111111"/>
                </a:solidFill>
                <a:latin typeface="Arial"/>
                <a:ea typeface="Arial"/>
                <a:cs typeface="Arial"/>
              </a:rPr>
              <a:t>del </a:t>
            </a:r>
            <a:r>
              <a:rPr sz="2000" dirty="0" err="1">
                <a:solidFill>
                  <a:srgbClr val="111111"/>
                </a:solidFill>
                <a:latin typeface="Arial"/>
                <a:ea typeface="Arial"/>
                <a:cs typeface="Arial"/>
              </a:rPr>
              <a:t>lavoro</a:t>
            </a:r>
            <a:r>
              <a:rPr sz="2000" dirty="0">
                <a:solidFill>
                  <a:srgbClr val="111111"/>
                </a:solidFill>
                <a:latin typeface="Arial"/>
                <a:ea typeface="Arial"/>
                <a:cs typeface="Arial"/>
              </a:rPr>
              <a:t>. La </a:t>
            </a:r>
            <a:r>
              <a:rPr sz="2000" dirty="0" err="1">
                <a:solidFill>
                  <a:srgbClr val="111111"/>
                </a:solidFill>
                <a:latin typeface="Arial"/>
                <a:ea typeface="Arial"/>
                <a:cs typeface="Arial"/>
              </a:rPr>
              <a:t>frammentazione</a:t>
            </a:r>
            <a:r>
              <a:rPr sz="2000" dirty="0">
                <a:solidFill>
                  <a:srgbClr val="111111"/>
                </a:solidFill>
                <a:latin typeface="Arial"/>
                <a:ea typeface="Arial"/>
                <a:cs typeface="Arial"/>
              </a:rPr>
              <a:t> </a:t>
            </a:r>
            <a:r>
              <a:rPr sz="2000" dirty="0" err="1">
                <a:solidFill>
                  <a:srgbClr val="111111"/>
                </a:solidFill>
                <a:latin typeface="Arial"/>
                <a:ea typeface="Arial"/>
                <a:cs typeface="Arial"/>
              </a:rPr>
              <a:t>riguarda</a:t>
            </a:r>
            <a:r>
              <a:rPr sz="2000" dirty="0">
                <a:solidFill>
                  <a:srgbClr val="111111"/>
                </a:solidFill>
                <a:latin typeface="Arial"/>
                <a:ea typeface="Arial"/>
                <a:cs typeface="Arial"/>
              </a:rPr>
              <a:t> </a:t>
            </a:r>
            <a:r>
              <a:rPr sz="2000" dirty="0" err="1">
                <a:solidFill>
                  <a:srgbClr val="111111"/>
                </a:solidFill>
                <a:latin typeface="Arial"/>
                <a:ea typeface="Arial"/>
                <a:cs typeface="Arial"/>
              </a:rPr>
              <a:t>anche</a:t>
            </a:r>
            <a:r>
              <a:rPr sz="2000" dirty="0">
                <a:solidFill>
                  <a:srgbClr val="111111"/>
                </a:solidFill>
                <a:latin typeface="Arial"/>
                <a:ea typeface="Arial"/>
                <a:cs typeface="Arial"/>
              </a:rPr>
              <a:t> </a:t>
            </a:r>
            <a:r>
              <a:rPr sz="2000" dirty="0" err="1">
                <a:solidFill>
                  <a:srgbClr val="111111"/>
                </a:solidFill>
                <a:latin typeface="Arial"/>
                <a:ea typeface="Arial"/>
                <a:cs typeface="Arial"/>
              </a:rPr>
              <a:t>il</a:t>
            </a:r>
            <a:r>
              <a:rPr sz="2000" dirty="0">
                <a:solidFill>
                  <a:srgbClr val="111111"/>
                </a:solidFill>
                <a:latin typeface="Arial"/>
                <a:ea typeface="Arial"/>
                <a:cs typeface="Arial"/>
              </a:rPr>
              <a:t> non-profit</a:t>
            </a:r>
            <a:r>
              <a:rPr sz="2000" dirty="0" smtClean="0">
                <a:solidFill>
                  <a:srgbClr val="111111"/>
                </a:solidFill>
                <a:latin typeface="Arial"/>
                <a:ea typeface="Arial"/>
                <a:cs typeface="Arial"/>
              </a:rPr>
              <a:t>.</a:t>
            </a:r>
            <a:endParaRPr lang="it-IT" sz="2000" dirty="0" smtClean="0">
              <a:solidFill>
                <a:srgbClr val="111111"/>
              </a:solidFill>
              <a:latin typeface="Arial"/>
              <a:ea typeface="Arial"/>
              <a:cs typeface="Arial"/>
            </a:endParaRPr>
          </a:p>
          <a:p>
            <a:pPr marL="114300">
              <a:spcAft>
                <a:spcPts val="800"/>
              </a:spcAft>
              <a:defRPr sz="2000">
                <a:solidFill>
                  <a:srgbClr val="111111"/>
                </a:solidFill>
                <a:latin typeface="Arial"/>
                <a:ea typeface="Arial"/>
                <a:cs typeface="Arial"/>
              </a:defRPr>
            </a:pPr>
            <a:r>
              <a:rPr lang="it-IT" sz="2000" dirty="0" smtClean="0">
                <a:solidFill>
                  <a:srgbClr val="111111"/>
                </a:solidFill>
                <a:latin typeface="Arial"/>
                <a:ea typeface="Arial"/>
                <a:cs typeface="Arial"/>
              </a:rPr>
              <a:t>La frammentazione incide sulla qualità dei servizi </a:t>
            </a:r>
          </a:p>
          <a:p>
            <a:pPr marL="114300">
              <a:spcAft>
                <a:spcPts val="800"/>
              </a:spcAft>
              <a:defRPr sz="2000">
                <a:solidFill>
                  <a:srgbClr val="111111"/>
                </a:solidFill>
                <a:latin typeface="Arial"/>
                <a:ea typeface="Arial"/>
                <a:cs typeface="Arial"/>
              </a:defRPr>
            </a:pPr>
            <a:endParaRPr sz="1200" dirty="0">
              <a:solidFill>
                <a:srgbClr val="111111"/>
              </a:solidFill>
              <a:latin typeface="Arial"/>
              <a:ea typeface="Arial"/>
              <a:cs typeface="Arial"/>
            </a:endParaRPr>
          </a:p>
          <a:p>
            <a:pPr marL="114300">
              <a:spcAft>
                <a:spcPts val="800"/>
              </a:spcAft>
              <a:defRPr sz="2000">
                <a:solidFill>
                  <a:srgbClr val="111111"/>
                </a:solidFill>
                <a:latin typeface="Arial"/>
                <a:ea typeface="Arial"/>
                <a:cs typeface="Arial"/>
              </a:defRPr>
            </a:pPr>
            <a:r>
              <a:rPr lang="it-IT" sz="2000" dirty="0" smtClean="0">
                <a:solidFill>
                  <a:srgbClr val="111111"/>
                </a:solidFill>
                <a:latin typeface="Arial"/>
                <a:ea typeface="Arial"/>
                <a:cs typeface="Arial"/>
              </a:rPr>
              <a:t>2) Differenze fra CCNL pubblici e privati, tra gestori di natura diversa e anche all’interno del non-profit </a:t>
            </a:r>
          </a:p>
          <a:p>
            <a:pPr marL="114300">
              <a:spcAft>
                <a:spcPts val="800"/>
              </a:spcAft>
              <a:defRPr sz="2000">
                <a:solidFill>
                  <a:srgbClr val="111111"/>
                </a:solidFill>
                <a:latin typeface="Arial"/>
                <a:ea typeface="Arial"/>
                <a:cs typeface="Arial"/>
              </a:defRPr>
            </a:pPr>
            <a:r>
              <a:rPr sz="2000" dirty="0" smtClean="0">
                <a:solidFill>
                  <a:srgbClr val="111111"/>
                </a:solidFill>
                <a:latin typeface="Arial"/>
                <a:ea typeface="Arial"/>
                <a:cs typeface="Arial"/>
              </a:rPr>
              <a:t>Le </a:t>
            </a:r>
            <a:r>
              <a:rPr sz="2000" dirty="0" err="1">
                <a:solidFill>
                  <a:srgbClr val="111111"/>
                </a:solidFill>
                <a:latin typeface="Arial"/>
                <a:ea typeface="Arial"/>
                <a:cs typeface="Arial"/>
              </a:rPr>
              <a:t>differenze</a:t>
            </a:r>
            <a:r>
              <a:rPr sz="2000" dirty="0">
                <a:solidFill>
                  <a:srgbClr val="111111"/>
                </a:solidFill>
                <a:latin typeface="Arial"/>
                <a:ea typeface="Arial"/>
                <a:cs typeface="Arial"/>
              </a:rPr>
              <a:t> </a:t>
            </a:r>
            <a:r>
              <a:rPr sz="2000" dirty="0" err="1">
                <a:solidFill>
                  <a:srgbClr val="111111"/>
                </a:solidFill>
                <a:latin typeface="Arial"/>
                <a:ea typeface="Arial"/>
                <a:cs typeface="Arial"/>
              </a:rPr>
              <a:t>fra</a:t>
            </a:r>
            <a:r>
              <a:rPr sz="2000" dirty="0">
                <a:solidFill>
                  <a:srgbClr val="111111"/>
                </a:solidFill>
                <a:latin typeface="Arial"/>
                <a:ea typeface="Arial"/>
                <a:cs typeface="Arial"/>
              </a:rPr>
              <a:t> CCNL </a:t>
            </a:r>
            <a:r>
              <a:rPr sz="2000" dirty="0" err="1">
                <a:solidFill>
                  <a:srgbClr val="111111"/>
                </a:solidFill>
                <a:latin typeface="Arial"/>
                <a:ea typeface="Arial"/>
                <a:cs typeface="Arial"/>
              </a:rPr>
              <a:t>interessano</a:t>
            </a:r>
            <a:r>
              <a:rPr sz="2000" dirty="0">
                <a:solidFill>
                  <a:srgbClr val="111111"/>
                </a:solidFill>
                <a:latin typeface="Arial"/>
                <a:ea typeface="Arial"/>
                <a:cs typeface="Arial"/>
              </a:rPr>
              <a:t> </a:t>
            </a:r>
            <a:r>
              <a:rPr sz="2000" dirty="0" err="1">
                <a:solidFill>
                  <a:srgbClr val="111111"/>
                </a:solidFill>
                <a:latin typeface="Arial"/>
                <a:ea typeface="Arial"/>
                <a:cs typeface="Arial"/>
              </a:rPr>
              <a:t>paga</a:t>
            </a:r>
            <a:r>
              <a:rPr sz="2000" dirty="0">
                <a:solidFill>
                  <a:srgbClr val="111111"/>
                </a:solidFill>
                <a:latin typeface="Arial"/>
                <a:ea typeface="Arial"/>
                <a:cs typeface="Arial"/>
              </a:rPr>
              <a:t> base, </a:t>
            </a:r>
            <a:r>
              <a:rPr sz="2000" dirty="0" err="1">
                <a:solidFill>
                  <a:srgbClr val="111111"/>
                </a:solidFill>
                <a:latin typeface="Arial"/>
                <a:ea typeface="Arial"/>
                <a:cs typeface="Arial"/>
              </a:rPr>
              <a:t>maggiorazioni</a:t>
            </a:r>
            <a:r>
              <a:rPr sz="2000" dirty="0">
                <a:solidFill>
                  <a:srgbClr val="111111"/>
                </a:solidFill>
                <a:latin typeface="Arial"/>
                <a:ea typeface="Arial"/>
                <a:cs typeface="Arial"/>
              </a:rPr>
              <a:t> per </a:t>
            </a:r>
            <a:r>
              <a:rPr sz="2000" dirty="0" err="1">
                <a:solidFill>
                  <a:srgbClr val="111111"/>
                </a:solidFill>
                <a:latin typeface="Arial"/>
                <a:ea typeface="Arial"/>
                <a:cs typeface="Arial"/>
              </a:rPr>
              <a:t>notti</a:t>
            </a:r>
            <a:r>
              <a:rPr sz="2000" dirty="0">
                <a:solidFill>
                  <a:srgbClr val="111111"/>
                </a:solidFill>
                <a:latin typeface="Arial"/>
                <a:ea typeface="Arial"/>
                <a:cs typeface="Arial"/>
              </a:rPr>
              <a:t> e </a:t>
            </a:r>
            <a:r>
              <a:rPr sz="2000" dirty="0" err="1">
                <a:solidFill>
                  <a:srgbClr val="111111"/>
                </a:solidFill>
                <a:latin typeface="Arial"/>
                <a:ea typeface="Arial"/>
                <a:cs typeface="Arial"/>
              </a:rPr>
              <a:t>straordinari</a:t>
            </a:r>
            <a:r>
              <a:rPr sz="2000" dirty="0">
                <a:solidFill>
                  <a:srgbClr val="111111"/>
                </a:solidFill>
                <a:latin typeface="Arial"/>
                <a:ea typeface="Arial"/>
                <a:cs typeface="Arial"/>
              </a:rPr>
              <a:t>, </a:t>
            </a:r>
            <a:r>
              <a:rPr sz="2000" dirty="0" err="1">
                <a:solidFill>
                  <a:srgbClr val="111111"/>
                </a:solidFill>
                <a:latin typeface="Arial"/>
                <a:ea typeface="Arial"/>
                <a:cs typeface="Arial"/>
              </a:rPr>
              <a:t>orari</a:t>
            </a:r>
            <a:r>
              <a:rPr sz="2000" dirty="0">
                <a:solidFill>
                  <a:srgbClr val="111111"/>
                </a:solidFill>
                <a:latin typeface="Arial"/>
                <a:ea typeface="Arial"/>
                <a:cs typeface="Arial"/>
              </a:rPr>
              <a:t>, </a:t>
            </a:r>
            <a:r>
              <a:rPr sz="2000" dirty="0" err="1">
                <a:solidFill>
                  <a:srgbClr val="111111"/>
                </a:solidFill>
                <a:latin typeface="Arial"/>
                <a:ea typeface="Arial"/>
                <a:cs typeface="Arial"/>
              </a:rPr>
              <a:t>ferie</a:t>
            </a:r>
            <a:r>
              <a:rPr sz="2000" dirty="0">
                <a:solidFill>
                  <a:srgbClr val="111111"/>
                </a:solidFill>
                <a:latin typeface="Arial"/>
                <a:ea typeface="Arial"/>
                <a:cs typeface="Arial"/>
              </a:rPr>
              <a:t> e </a:t>
            </a:r>
            <a:r>
              <a:rPr sz="2000" dirty="0" err="1">
                <a:solidFill>
                  <a:srgbClr val="111111"/>
                </a:solidFill>
                <a:latin typeface="Arial"/>
                <a:ea typeface="Arial"/>
                <a:cs typeface="Arial"/>
              </a:rPr>
              <a:t>permessi</a:t>
            </a:r>
            <a:r>
              <a:rPr sz="2000" dirty="0">
                <a:solidFill>
                  <a:srgbClr val="111111"/>
                </a:solidFill>
                <a:latin typeface="Arial"/>
                <a:ea typeface="Arial"/>
                <a:cs typeface="Arial"/>
              </a:rPr>
              <a:t>. Per </a:t>
            </a:r>
            <a:r>
              <a:rPr sz="2000" dirty="0" err="1">
                <a:solidFill>
                  <a:srgbClr val="111111"/>
                </a:solidFill>
                <a:latin typeface="Arial"/>
                <a:ea typeface="Arial"/>
                <a:cs typeface="Arial"/>
              </a:rPr>
              <a:t>attività</a:t>
            </a:r>
            <a:r>
              <a:rPr sz="2000" dirty="0">
                <a:solidFill>
                  <a:srgbClr val="111111"/>
                </a:solidFill>
                <a:latin typeface="Arial"/>
                <a:ea typeface="Arial"/>
                <a:cs typeface="Arial"/>
              </a:rPr>
              <a:t> </a:t>
            </a:r>
            <a:r>
              <a:rPr sz="2000" dirty="0" err="1">
                <a:solidFill>
                  <a:srgbClr val="111111"/>
                </a:solidFill>
                <a:latin typeface="Arial"/>
                <a:ea typeface="Arial"/>
                <a:cs typeface="Arial"/>
              </a:rPr>
              <a:t>simili</a:t>
            </a:r>
            <a:r>
              <a:rPr sz="2000" dirty="0">
                <a:solidFill>
                  <a:srgbClr val="111111"/>
                </a:solidFill>
                <a:latin typeface="Arial"/>
                <a:ea typeface="Arial"/>
                <a:cs typeface="Arial"/>
              </a:rPr>
              <a:t> </a:t>
            </a:r>
            <a:r>
              <a:rPr sz="2000" dirty="0" err="1">
                <a:solidFill>
                  <a:srgbClr val="111111"/>
                </a:solidFill>
                <a:latin typeface="Arial"/>
                <a:ea typeface="Arial"/>
                <a:cs typeface="Arial"/>
              </a:rPr>
              <a:t>possono</a:t>
            </a:r>
            <a:r>
              <a:rPr sz="2000" dirty="0">
                <a:solidFill>
                  <a:srgbClr val="111111"/>
                </a:solidFill>
                <a:latin typeface="Arial"/>
                <a:ea typeface="Arial"/>
                <a:cs typeface="Arial"/>
              </a:rPr>
              <a:t> </a:t>
            </a:r>
            <a:r>
              <a:rPr sz="2000" dirty="0" err="1">
                <a:solidFill>
                  <a:srgbClr val="111111"/>
                </a:solidFill>
                <a:latin typeface="Arial"/>
                <a:ea typeface="Arial"/>
                <a:cs typeface="Arial"/>
              </a:rPr>
              <a:t>risultare</a:t>
            </a:r>
            <a:r>
              <a:rPr sz="2000" dirty="0">
                <a:solidFill>
                  <a:srgbClr val="111111"/>
                </a:solidFill>
                <a:latin typeface="Arial"/>
                <a:ea typeface="Arial"/>
                <a:cs typeface="Arial"/>
              </a:rPr>
              <a:t> </a:t>
            </a:r>
            <a:r>
              <a:rPr sz="2000" dirty="0" err="1">
                <a:solidFill>
                  <a:srgbClr val="111111"/>
                </a:solidFill>
                <a:latin typeface="Arial"/>
                <a:ea typeface="Arial"/>
                <a:cs typeface="Arial"/>
              </a:rPr>
              <a:t>trattamenti</a:t>
            </a:r>
            <a:r>
              <a:rPr sz="2000" dirty="0">
                <a:solidFill>
                  <a:srgbClr val="111111"/>
                </a:solidFill>
                <a:latin typeface="Arial"/>
                <a:ea typeface="Arial"/>
                <a:cs typeface="Arial"/>
              </a:rPr>
              <a:t> </a:t>
            </a:r>
            <a:r>
              <a:rPr sz="2000" dirty="0" err="1">
                <a:solidFill>
                  <a:srgbClr val="111111"/>
                </a:solidFill>
                <a:latin typeface="Arial"/>
                <a:ea typeface="Arial"/>
                <a:cs typeface="Arial"/>
              </a:rPr>
              <a:t>diversi</a:t>
            </a:r>
            <a:r>
              <a:rPr sz="2000" dirty="0" smtClean="0">
                <a:solidFill>
                  <a:srgbClr val="111111"/>
                </a:solidFill>
                <a:latin typeface="Arial"/>
                <a:ea typeface="Arial"/>
                <a:cs typeface="Arial"/>
              </a:rPr>
              <a:t>.</a:t>
            </a:r>
            <a:endParaRPr lang="it-IT" sz="2000" dirty="0" smtClean="0">
              <a:solidFill>
                <a:srgbClr val="111111"/>
              </a:solidFill>
              <a:latin typeface="Arial"/>
              <a:ea typeface="Arial"/>
              <a:cs typeface="Arial"/>
            </a:endParaRPr>
          </a:p>
          <a:p>
            <a:pPr marL="114300">
              <a:spcAft>
                <a:spcPts val="800"/>
              </a:spcAft>
              <a:defRPr sz="2000">
                <a:solidFill>
                  <a:srgbClr val="111111"/>
                </a:solidFill>
                <a:latin typeface="Arial"/>
                <a:ea typeface="Arial"/>
                <a:cs typeface="Arial"/>
              </a:defRPr>
            </a:pPr>
            <a:endParaRPr lang="it-IT" sz="1200" dirty="0"/>
          </a:p>
          <a:p>
            <a:pPr marL="114300">
              <a:spcAft>
                <a:spcPts val="800"/>
              </a:spcAft>
              <a:defRPr sz="2000">
                <a:solidFill>
                  <a:srgbClr val="111111"/>
                </a:solidFill>
                <a:latin typeface="Arial"/>
                <a:ea typeface="Arial"/>
                <a:cs typeface="Arial"/>
              </a:defRPr>
            </a:pPr>
            <a:r>
              <a:rPr lang="it-IT" sz="2000" dirty="0" smtClean="0">
                <a:solidFill>
                  <a:srgbClr val="111111"/>
                </a:solidFill>
                <a:latin typeface="Arial"/>
                <a:ea typeface="Arial"/>
                <a:cs typeface="Arial"/>
              </a:rPr>
              <a:t>3) Negli ultimi due decenni, </a:t>
            </a:r>
            <a:r>
              <a:rPr lang="it-IT" dirty="0"/>
              <a:t>p</a:t>
            </a:r>
            <a:r>
              <a:rPr lang="it-IT" sz="2000" dirty="0" smtClean="0">
                <a:solidFill>
                  <a:srgbClr val="111111"/>
                </a:solidFill>
                <a:latin typeface="Arial"/>
                <a:ea typeface="Arial"/>
                <a:cs typeface="Arial"/>
              </a:rPr>
              <a:t>eggioramento delle condizioni di lavoro</a:t>
            </a:r>
            <a:endParaRPr sz="2000" dirty="0">
              <a:solidFill>
                <a:srgbClr val="111111"/>
              </a:solidFill>
              <a:latin typeface="Arial"/>
              <a:ea typeface="Arial"/>
              <a:cs typeface="Arial"/>
            </a:endParaRPr>
          </a:p>
        </p:txBody>
      </p:sp>
      <p:pic>
        <p:nvPicPr>
          <p:cNvPr id="4" name="Immagine 3">
            <a:extLst>
              <a:ext uri="{FF2B5EF4-FFF2-40B4-BE49-F238E27FC236}">
                <a16:creationId xmlns:a16="http://schemas.microsoft.com/office/drawing/2014/main" id="{03BDBD05-4595-4406-A315-B2D604D17306}"/>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679935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5C447104-5C03-4B65-B570-30E397E06CDD}"/>
              </a:ext>
            </a:extLst>
          </p:cNvPr>
          <p:cNvSpPr>
            <a:spLocks noGrp="1"/>
          </p:cNvSpPr>
          <p:nvPr/>
        </p:nvSpPr>
        <p:spPr>
          <a:xfrm>
            <a:off x="1737360" y="204978"/>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defRPr sz="3000" b="1">
                <a:solidFill>
                  <a:srgbClr val="005F99"/>
                </a:solidFill>
                <a:latin typeface="Arial"/>
                <a:ea typeface="Arial"/>
                <a:cs typeface="Arial"/>
              </a:defRPr>
            </a:pPr>
            <a:r>
              <a:rPr sz="2800" b="1" dirty="0" err="1">
                <a:solidFill>
                  <a:srgbClr val="005F99"/>
                </a:solidFill>
                <a:latin typeface="Arial"/>
                <a:ea typeface="Arial"/>
                <a:cs typeface="Arial"/>
              </a:rPr>
              <a:t>Contratti</a:t>
            </a:r>
            <a:r>
              <a:rPr sz="2800" b="1" dirty="0">
                <a:solidFill>
                  <a:srgbClr val="005F99"/>
                </a:solidFill>
                <a:latin typeface="Arial"/>
                <a:ea typeface="Arial"/>
                <a:cs typeface="Arial"/>
              </a:rPr>
              <a:t> e </a:t>
            </a:r>
            <a:r>
              <a:rPr sz="2800" b="1" dirty="0" err="1">
                <a:solidFill>
                  <a:srgbClr val="005F99"/>
                </a:solidFill>
                <a:latin typeface="Arial"/>
                <a:ea typeface="Arial"/>
                <a:cs typeface="Arial"/>
              </a:rPr>
              <a:t>condizioni</a:t>
            </a:r>
            <a:r>
              <a:rPr sz="2800" b="1" dirty="0">
                <a:solidFill>
                  <a:srgbClr val="005F99"/>
                </a:solidFill>
                <a:latin typeface="Arial"/>
                <a:ea typeface="Arial"/>
                <a:cs typeface="Arial"/>
              </a:rPr>
              <a:t> di </a:t>
            </a:r>
            <a:r>
              <a:rPr sz="2800" b="1" dirty="0" err="1">
                <a:solidFill>
                  <a:srgbClr val="005F99"/>
                </a:solidFill>
                <a:latin typeface="Arial"/>
                <a:ea typeface="Arial"/>
                <a:cs typeface="Arial"/>
              </a:rPr>
              <a:t>lavoro</a:t>
            </a:r>
            <a:endParaRPr sz="28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575A2B11-A562-4AE0-8203-F503FB772D6F}"/>
              </a:ext>
            </a:extLst>
          </p:cNvPr>
          <p:cNvSpPr>
            <a:spLocks noGrp="1"/>
          </p:cNvSpPr>
          <p:nvPr/>
        </p:nvSpPr>
        <p:spPr>
          <a:xfrm>
            <a:off x="457200" y="920877"/>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114300">
              <a:spcAft>
                <a:spcPts val="800"/>
              </a:spcAft>
              <a:defRPr sz="2000">
                <a:solidFill>
                  <a:srgbClr val="111111"/>
                </a:solidFill>
                <a:latin typeface="Arial"/>
                <a:ea typeface="Arial"/>
                <a:cs typeface="Arial"/>
              </a:defRPr>
            </a:pPr>
            <a:r>
              <a:rPr sz="2000" dirty="0" smtClean="0">
                <a:solidFill>
                  <a:srgbClr val="111111"/>
                </a:solidFill>
                <a:latin typeface="Arial"/>
                <a:ea typeface="Arial"/>
                <a:cs typeface="Arial"/>
              </a:rPr>
              <a:t>.</a:t>
            </a:r>
            <a:endParaRPr sz="2000" dirty="0">
              <a:solidFill>
                <a:srgbClr val="111111"/>
              </a:solidFill>
              <a:latin typeface="Arial"/>
              <a:ea typeface="Arial"/>
              <a:cs typeface="Arial"/>
            </a:endParaRPr>
          </a:p>
          <a:p>
            <a:pPr marL="571500" indent="-457200">
              <a:spcAft>
                <a:spcPts val="800"/>
              </a:spcAft>
              <a:buAutoNum type="arabicParenR"/>
              <a:defRPr sz="2000">
                <a:solidFill>
                  <a:srgbClr val="111111"/>
                </a:solidFill>
                <a:latin typeface="Arial"/>
                <a:ea typeface="Arial"/>
                <a:cs typeface="Arial"/>
              </a:defRPr>
            </a:pPr>
            <a:r>
              <a:rPr lang="it-IT" sz="2000" dirty="0" smtClean="0">
                <a:solidFill>
                  <a:srgbClr val="111111"/>
                </a:solidFill>
                <a:latin typeface="Arial"/>
                <a:ea typeface="Arial"/>
                <a:cs typeface="Arial"/>
              </a:rPr>
              <a:t>Peggioramento evidente nel non-profit, anche per scarsità risorse pubbliche</a:t>
            </a:r>
          </a:p>
          <a:p>
            <a:pPr marL="457200" indent="-342900">
              <a:spcAft>
                <a:spcPts val="800"/>
              </a:spcAft>
              <a:buFont typeface="Arial" panose="020B0604020202020204" pitchFamily="34" charset="0"/>
              <a:buChar char="•"/>
              <a:defRPr sz="2000">
                <a:solidFill>
                  <a:srgbClr val="111111"/>
                </a:solidFill>
                <a:latin typeface="Arial"/>
                <a:ea typeface="Arial"/>
                <a:cs typeface="Arial"/>
              </a:defRPr>
            </a:pPr>
            <a:r>
              <a:rPr lang="it-IT" dirty="0" smtClean="0"/>
              <a:t>Competizione per il reclutamento dei lavoratori</a:t>
            </a:r>
          </a:p>
          <a:p>
            <a:pPr marL="457200" indent="-342900">
              <a:spcAft>
                <a:spcPts val="800"/>
              </a:spcAft>
              <a:buFont typeface="Arial" panose="020B0604020202020204" pitchFamily="34" charset="0"/>
              <a:buChar char="•"/>
              <a:defRPr sz="2000">
                <a:solidFill>
                  <a:srgbClr val="111111"/>
                </a:solidFill>
                <a:latin typeface="Arial"/>
                <a:ea typeface="Arial"/>
                <a:cs typeface="Arial"/>
              </a:defRPr>
            </a:pPr>
            <a:r>
              <a:rPr lang="it-IT" sz="2000" dirty="0" smtClean="0">
                <a:solidFill>
                  <a:srgbClr val="111111"/>
                </a:solidFill>
                <a:latin typeface="Arial"/>
                <a:ea typeface="Arial"/>
                <a:cs typeface="Arial"/>
              </a:rPr>
              <a:t>Rischio di dumping contrattuale</a:t>
            </a:r>
          </a:p>
          <a:p>
            <a:pPr marL="457200" indent="-342900">
              <a:spcAft>
                <a:spcPts val="800"/>
              </a:spcAft>
              <a:buFont typeface="Arial" panose="020B0604020202020204" pitchFamily="34" charset="0"/>
              <a:buChar char="•"/>
              <a:defRPr sz="2000">
                <a:solidFill>
                  <a:srgbClr val="111111"/>
                </a:solidFill>
                <a:latin typeface="Arial"/>
                <a:ea typeface="Arial"/>
                <a:cs typeface="Arial"/>
              </a:defRPr>
            </a:pPr>
            <a:r>
              <a:rPr lang="it-IT" dirty="0" smtClean="0"/>
              <a:t>Ciò avviene con composizione forza lavoro spesso «debole» (donne, stranieri) lavoratori </a:t>
            </a:r>
            <a:endParaRPr lang="it-IT" sz="2000" dirty="0" smtClean="0">
              <a:solidFill>
                <a:srgbClr val="111111"/>
              </a:solidFill>
              <a:latin typeface="Arial"/>
              <a:ea typeface="Arial"/>
              <a:cs typeface="Arial"/>
            </a:endParaRPr>
          </a:p>
          <a:p>
            <a:pPr marL="114300">
              <a:spcAft>
                <a:spcPts val="800"/>
              </a:spcAft>
              <a:defRPr sz="2000">
                <a:solidFill>
                  <a:srgbClr val="111111"/>
                </a:solidFill>
                <a:latin typeface="Arial"/>
                <a:ea typeface="Arial"/>
                <a:cs typeface="Arial"/>
              </a:defRPr>
            </a:pPr>
            <a:endParaRPr lang="it-IT" sz="1200" dirty="0" smtClean="0">
              <a:solidFill>
                <a:srgbClr val="111111"/>
              </a:solidFill>
              <a:latin typeface="Arial"/>
              <a:ea typeface="Arial"/>
              <a:cs typeface="Arial"/>
            </a:endParaRPr>
          </a:p>
          <a:p>
            <a:pPr marL="114300">
              <a:spcAft>
                <a:spcPts val="800"/>
              </a:spcAft>
              <a:defRPr sz="2000">
                <a:solidFill>
                  <a:srgbClr val="111111"/>
                </a:solidFill>
                <a:latin typeface="Arial"/>
                <a:ea typeface="Arial"/>
                <a:cs typeface="Arial"/>
              </a:defRPr>
            </a:pPr>
            <a:r>
              <a:rPr lang="it-IT" sz="2000" dirty="0" smtClean="0">
                <a:solidFill>
                  <a:srgbClr val="111111"/>
                </a:solidFill>
                <a:latin typeface="Arial"/>
                <a:ea typeface="Arial"/>
                <a:cs typeface="Arial"/>
              </a:rPr>
              <a:t>2) Negli ultimi anni: inversione di tendenza </a:t>
            </a:r>
          </a:p>
          <a:p>
            <a:pPr marL="114300">
              <a:spcAft>
                <a:spcPts val="800"/>
              </a:spcAft>
              <a:defRPr sz="2000">
                <a:solidFill>
                  <a:srgbClr val="111111"/>
                </a:solidFill>
                <a:latin typeface="Arial"/>
                <a:ea typeface="Arial"/>
                <a:cs typeface="Arial"/>
              </a:defRPr>
            </a:pPr>
            <a:r>
              <a:rPr lang="it-IT" dirty="0" smtClean="0"/>
              <a:t>a) R</a:t>
            </a:r>
            <a:r>
              <a:rPr sz="2000" dirty="0" err="1" smtClean="0">
                <a:solidFill>
                  <a:srgbClr val="111111"/>
                </a:solidFill>
                <a:latin typeface="Arial"/>
                <a:ea typeface="Arial"/>
                <a:cs typeface="Arial"/>
              </a:rPr>
              <a:t>innovo</a:t>
            </a:r>
            <a:r>
              <a:rPr sz="2000" dirty="0" smtClean="0">
                <a:solidFill>
                  <a:srgbClr val="111111"/>
                </a:solidFill>
                <a:latin typeface="Arial"/>
                <a:ea typeface="Arial"/>
                <a:cs typeface="Arial"/>
              </a:rPr>
              <a:t> </a:t>
            </a:r>
            <a:r>
              <a:rPr sz="2000" dirty="0">
                <a:solidFill>
                  <a:srgbClr val="111111"/>
                </a:solidFill>
                <a:latin typeface="Arial"/>
                <a:ea typeface="Arial"/>
                <a:cs typeface="Arial"/>
              </a:rPr>
              <a:t>Cooperative </a:t>
            </a:r>
            <a:r>
              <a:rPr sz="2000" dirty="0" err="1">
                <a:solidFill>
                  <a:srgbClr val="111111"/>
                </a:solidFill>
                <a:latin typeface="Arial"/>
                <a:ea typeface="Arial"/>
                <a:cs typeface="Arial"/>
              </a:rPr>
              <a:t>sociali</a:t>
            </a:r>
            <a:r>
              <a:rPr sz="2000" dirty="0">
                <a:solidFill>
                  <a:srgbClr val="111111"/>
                </a:solidFill>
                <a:latin typeface="Arial"/>
                <a:ea typeface="Arial"/>
                <a:cs typeface="Arial"/>
              </a:rPr>
              <a:t> del 2024 </a:t>
            </a:r>
            <a:r>
              <a:rPr lang="it-IT" sz="2000" dirty="0" smtClean="0">
                <a:solidFill>
                  <a:srgbClr val="111111"/>
                </a:solidFill>
                <a:latin typeface="Arial"/>
                <a:ea typeface="Arial"/>
                <a:cs typeface="Arial"/>
              </a:rPr>
              <a:t>ha introdotto a</a:t>
            </a:r>
            <a:r>
              <a:rPr lang="it-IT" dirty="0" smtClean="0"/>
              <a:t>umenti rilevanti, miglioramenti in altre componenti (es.</a:t>
            </a:r>
            <a:r>
              <a:rPr sz="2000" dirty="0" smtClean="0">
                <a:solidFill>
                  <a:srgbClr val="111111"/>
                </a:solidFill>
                <a:latin typeface="Arial"/>
                <a:ea typeface="Arial"/>
                <a:cs typeface="Arial"/>
              </a:rPr>
              <a:t> </a:t>
            </a:r>
            <a:r>
              <a:rPr sz="2000" dirty="0" err="1" smtClean="0">
                <a:solidFill>
                  <a:srgbClr val="111111"/>
                </a:solidFill>
                <a:latin typeface="Arial"/>
                <a:ea typeface="Arial"/>
                <a:cs typeface="Arial"/>
              </a:rPr>
              <a:t>maternità</a:t>
            </a:r>
            <a:r>
              <a:rPr lang="it-IT" sz="2000" dirty="0" smtClean="0">
                <a:solidFill>
                  <a:srgbClr val="111111"/>
                </a:solidFill>
                <a:latin typeface="Arial"/>
                <a:ea typeface="Arial"/>
                <a:cs typeface="Arial"/>
              </a:rPr>
              <a:t>)</a:t>
            </a:r>
            <a:r>
              <a:rPr sz="2000" dirty="0" smtClean="0">
                <a:solidFill>
                  <a:srgbClr val="111111"/>
                </a:solidFill>
                <a:latin typeface="Arial"/>
                <a:ea typeface="Arial"/>
                <a:cs typeface="Arial"/>
              </a:rPr>
              <a:t> </a:t>
            </a:r>
            <a:r>
              <a:rPr sz="2000" dirty="0">
                <a:solidFill>
                  <a:srgbClr val="111111"/>
                </a:solidFill>
                <a:latin typeface="Arial"/>
                <a:ea typeface="Arial"/>
                <a:cs typeface="Arial"/>
              </a:rPr>
              <a:t>al 100% e, dal 2025, </a:t>
            </a:r>
            <a:r>
              <a:rPr sz="2000" dirty="0" err="1">
                <a:solidFill>
                  <a:srgbClr val="111111"/>
                </a:solidFill>
                <a:latin typeface="Arial"/>
                <a:ea typeface="Arial"/>
                <a:cs typeface="Arial"/>
              </a:rPr>
              <a:t>una</a:t>
            </a:r>
            <a:r>
              <a:rPr sz="2000" dirty="0">
                <a:solidFill>
                  <a:srgbClr val="111111"/>
                </a:solidFill>
                <a:latin typeface="Arial"/>
                <a:ea typeface="Arial"/>
                <a:cs typeface="Arial"/>
              </a:rPr>
              <a:t> </a:t>
            </a:r>
            <a:r>
              <a:rPr sz="2000" dirty="0" err="1">
                <a:solidFill>
                  <a:srgbClr val="111111"/>
                </a:solidFill>
                <a:latin typeface="Arial"/>
                <a:ea typeface="Arial"/>
                <a:cs typeface="Arial"/>
              </a:rPr>
              <a:t>quattordicesima</a:t>
            </a:r>
            <a:r>
              <a:rPr sz="2000" dirty="0">
                <a:solidFill>
                  <a:srgbClr val="111111"/>
                </a:solidFill>
                <a:latin typeface="Arial"/>
                <a:ea typeface="Arial"/>
                <a:cs typeface="Arial"/>
              </a:rPr>
              <a:t> </a:t>
            </a:r>
            <a:r>
              <a:rPr sz="2000" dirty="0" err="1">
                <a:solidFill>
                  <a:srgbClr val="111111"/>
                </a:solidFill>
                <a:latin typeface="Arial"/>
                <a:ea typeface="Arial"/>
                <a:cs typeface="Arial"/>
              </a:rPr>
              <a:t>pari</a:t>
            </a:r>
            <a:r>
              <a:rPr sz="2000" dirty="0">
                <a:solidFill>
                  <a:srgbClr val="111111"/>
                </a:solidFill>
                <a:latin typeface="Arial"/>
                <a:ea typeface="Arial"/>
                <a:cs typeface="Arial"/>
              </a:rPr>
              <a:t> a </a:t>
            </a:r>
            <a:r>
              <a:rPr sz="2000" dirty="0" err="1">
                <a:solidFill>
                  <a:srgbClr val="111111"/>
                </a:solidFill>
                <a:latin typeface="Arial"/>
                <a:ea typeface="Arial"/>
                <a:cs typeface="Arial"/>
              </a:rPr>
              <a:t>metà</a:t>
            </a:r>
            <a:r>
              <a:rPr sz="2000" dirty="0">
                <a:solidFill>
                  <a:srgbClr val="111111"/>
                </a:solidFill>
                <a:latin typeface="Arial"/>
                <a:ea typeface="Arial"/>
                <a:cs typeface="Arial"/>
              </a:rPr>
              <a:t> </a:t>
            </a:r>
            <a:r>
              <a:rPr sz="2000" dirty="0" err="1">
                <a:solidFill>
                  <a:srgbClr val="111111"/>
                </a:solidFill>
                <a:latin typeface="Arial"/>
                <a:ea typeface="Arial"/>
                <a:cs typeface="Arial"/>
              </a:rPr>
              <a:t>mensilità</a:t>
            </a:r>
            <a:r>
              <a:rPr sz="2000" dirty="0">
                <a:solidFill>
                  <a:srgbClr val="111111"/>
                </a:solidFill>
                <a:latin typeface="Arial"/>
                <a:ea typeface="Arial"/>
                <a:cs typeface="Arial"/>
              </a:rPr>
              <a:t>.</a:t>
            </a:r>
          </a:p>
          <a:p>
            <a:pPr marL="114300">
              <a:spcAft>
                <a:spcPts val="800"/>
              </a:spcAft>
              <a:defRPr sz="2000">
                <a:solidFill>
                  <a:srgbClr val="111111"/>
                </a:solidFill>
                <a:latin typeface="Arial"/>
                <a:ea typeface="Arial"/>
                <a:cs typeface="Arial"/>
              </a:defRPr>
            </a:pPr>
            <a:r>
              <a:rPr lang="it-IT" dirty="0" smtClean="0"/>
              <a:t>b) Tentativi di coordinamento contrattuale nel Terzo Settore</a:t>
            </a:r>
            <a:endParaRPr sz="2000" dirty="0">
              <a:solidFill>
                <a:srgbClr val="111111"/>
              </a:solidFill>
              <a:latin typeface="Arial"/>
              <a:ea typeface="Arial"/>
              <a:cs typeface="Arial"/>
            </a:endParaRPr>
          </a:p>
        </p:txBody>
      </p:sp>
      <p:pic>
        <p:nvPicPr>
          <p:cNvPr id="4" name="Immagine 3">
            <a:extLst>
              <a:ext uri="{FF2B5EF4-FFF2-40B4-BE49-F238E27FC236}">
                <a16:creationId xmlns:a16="http://schemas.microsoft.com/office/drawing/2014/main" id="{03BDBD05-4595-4406-A315-B2D604D17306}"/>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1893252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C6673795-2991-4122-80F7-D0187444E136}"/>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lang="it-IT" sz="2800" dirty="0" smtClean="0"/>
              <a:t>Processi di </a:t>
            </a:r>
            <a:r>
              <a:rPr sz="2800" b="1" dirty="0" err="1" smtClean="0">
                <a:solidFill>
                  <a:srgbClr val="005F99"/>
                </a:solidFill>
                <a:latin typeface="Arial"/>
                <a:ea typeface="Arial"/>
                <a:cs typeface="Arial"/>
              </a:rPr>
              <a:t>coordinamento</a:t>
            </a:r>
            <a:r>
              <a:rPr sz="2800" b="1" dirty="0" smtClean="0">
                <a:solidFill>
                  <a:srgbClr val="005F99"/>
                </a:solidFill>
                <a:latin typeface="Arial"/>
                <a:ea typeface="Arial"/>
                <a:cs typeface="Arial"/>
              </a:rPr>
              <a:t> </a:t>
            </a:r>
            <a:r>
              <a:rPr sz="2800" b="1" dirty="0" err="1">
                <a:solidFill>
                  <a:srgbClr val="005F99"/>
                </a:solidFill>
                <a:latin typeface="Arial"/>
                <a:ea typeface="Arial"/>
                <a:cs typeface="Arial"/>
              </a:rPr>
              <a:t>contrattuale</a:t>
            </a:r>
            <a:endParaRPr sz="28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873D15D5-8AE5-4A9E-86C4-7CA51F816FCB}"/>
              </a:ext>
            </a:extLst>
          </p:cNvPr>
          <p:cNvSpPr>
            <a:spLocks noGrp="1"/>
          </p:cNvSpPr>
          <p:nvPr/>
        </p:nvSpPr>
        <p:spPr>
          <a:xfrm>
            <a:off x="457200" y="1333500"/>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114300">
              <a:spcAft>
                <a:spcPts val="800"/>
              </a:spcAft>
              <a:defRPr sz="2000">
                <a:solidFill>
                  <a:srgbClr val="111111"/>
                </a:solidFill>
                <a:latin typeface="Arial"/>
                <a:ea typeface="Arial"/>
                <a:cs typeface="Arial"/>
              </a:defRPr>
            </a:pPr>
            <a:r>
              <a:rPr lang="it-IT" dirty="0" smtClean="0"/>
              <a:t>1) Tra 2024-25, alcune organizzazioni datoriali avviano </a:t>
            </a:r>
            <a:r>
              <a:rPr sz="2000" dirty="0" smtClean="0">
                <a:solidFill>
                  <a:srgbClr val="111111"/>
                </a:solidFill>
                <a:latin typeface="Arial"/>
                <a:ea typeface="Arial"/>
                <a:cs typeface="Arial"/>
              </a:rPr>
              <a:t>un </a:t>
            </a:r>
            <a:r>
              <a:rPr sz="2000" dirty="0" err="1">
                <a:solidFill>
                  <a:srgbClr val="111111"/>
                </a:solidFill>
                <a:latin typeface="Arial"/>
                <a:ea typeface="Arial"/>
                <a:cs typeface="Arial"/>
              </a:rPr>
              <a:t>percorso</a:t>
            </a:r>
            <a:r>
              <a:rPr sz="2000" dirty="0">
                <a:solidFill>
                  <a:srgbClr val="111111"/>
                </a:solidFill>
                <a:latin typeface="Arial"/>
                <a:ea typeface="Arial"/>
                <a:cs typeface="Arial"/>
              </a:rPr>
              <a:t> di </a:t>
            </a:r>
            <a:r>
              <a:rPr sz="2000" dirty="0" err="1">
                <a:solidFill>
                  <a:srgbClr val="111111"/>
                </a:solidFill>
                <a:latin typeface="Arial"/>
                <a:ea typeface="Arial"/>
                <a:cs typeface="Arial"/>
              </a:rPr>
              <a:t>avvicinamento</a:t>
            </a:r>
            <a:r>
              <a:rPr sz="2000" dirty="0">
                <a:solidFill>
                  <a:srgbClr val="111111"/>
                </a:solidFill>
                <a:latin typeface="Arial"/>
                <a:ea typeface="Arial"/>
                <a:cs typeface="Arial"/>
              </a:rPr>
              <a:t>, </a:t>
            </a:r>
            <a:r>
              <a:rPr sz="2000" dirty="0" err="1">
                <a:solidFill>
                  <a:srgbClr val="111111"/>
                </a:solidFill>
                <a:latin typeface="Arial"/>
                <a:ea typeface="Arial"/>
                <a:cs typeface="Arial"/>
              </a:rPr>
              <a:t>orientato</a:t>
            </a:r>
            <a:r>
              <a:rPr sz="2000" dirty="0">
                <a:solidFill>
                  <a:srgbClr val="111111"/>
                </a:solidFill>
                <a:latin typeface="Arial"/>
                <a:ea typeface="Arial"/>
                <a:cs typeface="Arial"/>
              </a:rPr>
              <a:t> </a:t>
            </a:r>
            <a:r>
              <a:rPr sz="2000" dirty="0" smtClean="0">
                <a:solidFill>
                  <a:srgbClr val="111111"/>
                </a:solidFill>
                <a:latin typeface="Arial"/>
                <a:ea typeface="Arial"/>
                <a:cs typeface="Arial"/>
              </a:rPr>
              <a:t>a</a:t>
            </a:r>
            <a:r>
              <a:rPr lang="it-IT" dirty="0"/>
              <a:t> </a:t>
            </a:r>
            <a:r>
              <a:rPr lang="it-IT" dirty="0" smtClean="0"/>
              <a:t>creare gradualmente </a:t>
            </a:r>
            <a:r>
              <a:rPr sz="2000" dirty="0" smtClean="0">
                <a:solidFill>
                  <a:srgbClr val="111111"/>
                </a:solidFill>
                <a:latin typeface="Arial"/>
                <a:ea typeface="Arial"/>
                <a:cs typeface="Arial"/>
              </a:rPr>
              <a:t>un </a:t>
            </a:r>
            <a:r>
              <a:rPr sz="2000" dirty="0" err="1">
                <a:solidFill>
                  <a:srgbClr val="111111"/>
                </a:solidFill>
                <a:latin typeface="Arial"/>
                <a:ea typeface="Arial"/>
                <a:cs typeface="Arial"/>
              </a:rPr>
              <a:t>contratto</a:t>
            </a:r>
            <a:r>
              <a:rPr sz="2000" dirty="0">
                <a:solidFill>
                  <a:srgbClr val="111111"/>
                </a:solidFill>
                <a:latin typeface="Arial"/>
                <a:ea typeface="Arial"/>
                <a:cs typeface="Arial"/>
              </a:rPr>
              <a:t> </a:t>
            </a:r>
            <a:r>
              <a:rPr sz="2000" dirty="0" err="1">
                <a:solidFill>
                  <a:srgbClr val="111111"/>
                </a:solidFill>
                <a:latin typeface="Arial"/>
                <a:ea typeface="Arial"/>
                <a:cs typeface="Arial"/>
              </a:rPr>
              <a:t>unico</a:t>
            </a:r>
            <a:r>
              <a:rPr sz="2000" dirty="0">
                <a:solidFill>
                  <a:srgbClr val="111111"/>
                </a:solidFill>
                <a:latin typeface="Arial"/>
                <a:ea typeface="Arial"/>
                <a:cs typeface="Arial"/>
              </a:rPr>
              <a:t> del socio-</a:t>
            </a:r>
            <a:r>
              <a:rPr sz="2000" dirty="0" err="1">
                <a:solidFill>
                  <a:srgbClr val="111111"/>
                </a:solidFill>
                <a:latin typeface="Arial"/>
                <a:ea typeface="Arial"/>
                <a:cs typeface="Arial"/>
              </a:rPr>
              <a:t>sanitario</a:t>
            </a:r>
            <a:r>
              <a:rPr sz="2000" dirty="0">
                <a:solidFill>
                  <a:srgbClr val="111111"/>
                </a:solidFill>
                <a:latin typeface="Arial"/>
                <a:ea typeface="Arial"/>
                <a:cs typeface="Arial"/>
              </a:rPr>
              <a:t> o </a:t>
            </a:r>
            <a:r>
              <a:rPr lang="it-IT" sz="2000" dirty="0" smtClean="0">
                <a:solidFill>
                  <a:srgbClr val="111111"/>
                </a:solidFill>
                <a:latin typeface="Arial"/>
                <a:ea typeface="Arial"/>
                <a:cs typeface="Arial"/>
              </a:rPr>
              <a:t>almeno </a:t>
            </a:r>
            <a:r>
              <a:rPr sz="2000" dirty="0" err="1" smtClean="0">
                <a:solidFill>
                  <a:srgbClr val="111111"/>
                </a:solidFill>
                <a:latin typeface="Arial"/>
                <a:ea typeface="Arial"/>
                <a:cs typeface="Arial"/>
              </a:rPr>
              <a:t>contratti</a:t>
            </a:r>
            <a:r>
              <a:rPr sz="2000" dirty="0" smtClean="0">
                <a:solidFill>
                  <a:srgbClr val="111111"/>
                </a:solidFill>
                <a:latin typeface="Arial"/>
                <a:ea typeface="Arial"/>
                <a:cs typeface="Arial"/>
              </a:rPr>
              <a:t> </a:t>
            </a:r>
            <a:r>
              <a:rPr sz="2000" dirty="0" err="1">
                <a:solidFill>
                  <a:srgbClr val="111111"/>
                </a:solidFill>
                <a:latin typeface="Arial"/>
                <a:ea typeface="Arial"/>
                <a:cs typeface="Arial"/>
              </a:rPr>
              <a:t>più</a:t>
            </a:r>
            <a:r>
              <a:rPr sz="2000" dirty="0">
                <a:solidFill>
                  <a:srgbClr val="111111"/>
                </a:solidFill>
                <a:latin typeface="Arial"/>
                <a:ea typeface="Arial"/>
                <a:cs typeface="Arial"/>
              </a:rPr>
              <a:t> </a:t>
            </a:r>
            <a:r>
              <a:rPr sz="2000" dirty="0" err="1">
                <a:solidFill>
                  <a:srgbClr val="111111"/>
                </a:solidFill>
                <a:latin typeface="Arial"/>
                <a:ea typeface="Arial"/>
                <a:cs typeface="Arial"/>
              </a:rPr>
              <a:t>omogenei</a:t>
            </a:r>
            <a:r>
              <a:rPr sz="2000" dirty="0">
                <a:solidFill>
                  <a:srgbClr val="111111"/>
                </a:solidFill>
                <a:latin typeface="Arial"/>
                <a:ea typeface="Arial"/>
                <a:cs typeface="Arial"/>
              </a:rPr>
              <a:t>.</a:t>
            </a:r>
          </a:p>
          <a:p>
            <a:pPr marL="114300">
              <a:spcAft>
                <a:spcPts val="800"/>
              </a:spcAft>
              <a:defRPr sz="2000">
                <a:solidFill>
                  <a:srgbClr val="111111"/>
                </a:solidFill>
                <a:latin typeface="Arial"/>
                <a:ea typeface="Arial"/>
                <a:cs typeface="Arial"/>
              </a:defRPr>
            </a:pPr>
            <a:endParaRPr lang="it-IT" sz="2000" dirty="0" smtClean="0">
              <a:solidFill>
                <a:srgbClr val="111111"/>
              </a:solidFill>
              <a:latin typeface="Arial"/>
              <a:ea typeface="Arial"/>
              <a:cs typeface="Arial"/>
            </a:endParaRPr>
          </a:p>
          <a:p>
            <a:pPr marL="114300">
              <a:spcAft>
                <a:spcPts val="800"/>
              </a:spcAft>
              <a:defRPr sz="2000">
                <a:solidFill>
                  <a:srgbClr val="111111"/>
                </a:solidFill>
                <a:latin typeface="Arial"/>
                <a:ea typeface="Arial"/>
                <a:cs typeface="Arial"/>
              </a:defRPr>
            </a:pPr>
            <a:r>
              <a:rPr lang="it-IT" sz="2000" dirty="0" smtClean="0">
                <a:solidFill>
                  <a:srgbClr val="111111"/>
                </a:solidFill>
                <a:latin typeface="Arial"/>
                <a:ea typeface="Arial"/>
                <a:cs typeface="Arial"/>
              </a:rPr>
              <a:t>2) La c</a:t>
            </a:r>
            <a:r>
              <a:rPr sz="2000" dirty="0" err="1" smtClean="0">
                <a:solidFill>
                  <a:srgbClr val="111111"/>
                </a:solidFill>
                <a:latin typeface="Arial"/>
                <a:ea typeface="Arial"/>
                <a:cs typeface="Arial"/>
              </a:rPr>
              <a:t>ollaborazione</a:t>
            </a:r>
            <a:r>
              <a:rPr sz="2000" dirty="0" smtClean="0">
                <a:solidFill>
                  <a:srgbClr val="111111"/>
                </a:solidFill>
                <a:latin typeface="Arial"/>
                <a:ea typeface="Arial"/>
                <a:cs typeface="Arial"/>
              </a:rPr>
              <a:t> </a:t>
            </a:r>
            <a:r>
              <a:rPr sz="2000" dirty="0" err="1">
                <a:solidFill>
                  <a:srgbClr val="111111"/>
                </a:solidFill>
                <a:latin typeface="Arial"/>
                <a:ea typeface="Arial"/>
                <a:cs typeface="Arial"/>
              </a:rPr>
              <a:t>dichiarata</a:t>
            </a:r>
            <a:r>
              <a:rPr sz="2000" dirty="0">
                <a:solidFill>
                  <a:srgbClr val="111111"/>
                </a:solidFill>
                <a:latin typeface="Arial"/>
                <a:ea typeface="Arial"/>
                <a:cs typeface="Arial"/>
              </a:rPr>
              <a:t> </a:t>
            </a:r>
            <a:r>
              <a:rPr sz="2000" dirty="0" err="1">
                <a:solidFill>
                  <a:srgbClr val="111111"/>
                </a:solidFill>
                <a:latin typeface="Arial"/>
                <a:ea typeface="Arial"/>
                <a:cs typeface="Arial"/>
              </a:rPr>
              <a:t>riguarda</a:t>
            </a:r>
            <a:r>
              <a:rPr sz="2000" dirty="0">
                <a:solidFill>
                  <a:srgbClr val="111111"/>
                </a:solidFill>
                <a:latin typeface="Arial"/>
                <a:ea typeface="Arial"/>
                <a:cs typeface="Arial"/>
              </a:rPr>
              <a:t> </a:t>
            </a:r>
            <a:r>
              <a:rPr sz="2000" dirty="0" err="1">
                <a:solidFill>
                  <a:srgbClr val="111111"/>
                </a:solidFill>
                <a:latin typeface="Arial"/>
                <a:ea typeface="Arial"/>
                <a:cs typeface="Arial"/>
              </a:rPr>
              <a:t>anzitutto</a:t>
            </a:r>
            <a:r>
              <a:rPr sz="2000" dirty="0">
                <a:solidFill>
                  <a:srgbClr val="111111"/>
                </a:solidFill>
                <a:latin typeface="Arial"/>
                <a:ea typeface="Arial"/>
                <a:cs typeface="Arial"/>
              </a:rPr>
              <a:t> </a:t>
            </a:r>
            <a:r>
              <a:rPr sz="2000" dirty="0" err="1">
                <a:solidFill>
                  <a:srgbClr val="111111"/>
                </a:solidFill>
                <a:latin typeface="Arial"/>
                <a:ea typeface="Arial"/>
                <a:cs typeface="Arial"/>
              </a:rPr>
              <a:t>formazione</a:t>
            </a:r>
            <a:r>
              <a:rPr sz="2000" dirty="0">
                <a:solidFill>
                  <a:srgbClr val="111111"/>
                </a:solidFill>
                <a:latin typeface="Arial"/>
                <a:ea typeface="Arial"/>
                <a:cs typeface="Arial"/>
              </a:rPr>
              <a:t>, </a:t>
            </a:r>
            <a:r>
              <a:rPr sz="2000" dirty="0" err="1">
                <a:solidFill>
                  <a:srgbClr val="111111"/>
                </a:solidFill>
                <a:latin typeface="Arial"/>
                <a:ea typeface="Arial"/>
                <a:cs typeface="Arial"/>
              </a:rPr>
              <a:t>assistenza</a:t>
            </a:r>
            <a:r>
              <a:rPr sz="2000" dirty="0">
                <a:solidFill>
                  <a:srgbClr val="111111"/>
                </a:solidFill>
                <a:latin typeface="Arial"/>
                <a:ea typeface="Arial"/>
                <a:cs typeface="Arial"/>
              </a:rPr>
              <a:t> sanitaria e </a:t>
            </a:r>
            <a:r>
              <a:rPr sz="2000" dirty="0" err="1">
                <a:solidFill>
                  <a:srgbClr val="111111"/>
                </a:solidFill>
                <a:latin typeface="Arial"/>
                <a:ea typeface="Arial"/>
                <a:cs typeface="Arial"/>
              </a:rPr>
              <a:t>previdenza</a:t>
            </a:r>
            <a:r>
              <a:rPr sz="2000" dirty="0">
                <a:solidFill>
                  <a:srgbClr val="111111"/>
                </a:solidFill>
                <a:latin typeface="Arial"/>
                <a:ea typeface="Arial"/>
                <a:cs typeface="Arial"/>
              </a:rPr>
              <a:t> </a:t>
            </a:r>
            <a:r>
              <a:rPr sz="2000" dirty="0" err="1">
                <a:solidFill>
                  <a:srgbClr val="111111"/>
                </a:solidFill>
                <a:latin typeface="Arial"/>
                <a:ea typeface="Arial"/>
                <a:cs typeface="Arial"/>
              </a:rPr>
              <a:t>integrativa</a:t>
            </a:r>
            <a:r>
              <a:rPr sz="2000" dirty="0">
                <a:solidFill>
                  <a:srgbClr val="111111"/>
                </a:solidFill>
                <a:latin typeface="Arial"/>
                <a:ea typeface="Arial"/>
                <a:cs typeface="Arial"/>
              </a:rPr>
              <a:t>. È un </a:t>
            </a:r>
            <a:r>
              <a:rPr sz="2000" dirty="0" err="1">
                <a:solidFill>
                  <a:srgbClr val="111111"/>
                </a:solidFill>
                <a:latin typeface="Arial"/>
                <a:ea typeface="Arial"/>
                <a:cs typeface="Arial"/>
              </a:rPr>
              <a:t>percorso</a:t>
            </a:r>
            <a:r>
              <a:rPr sz="2000" dirty="0">
                <a:solidFill>
                  <a:srgbClr val="111111"/>
                </a:solidFill>
                <a:latin typeface="Arial"/>
                <a:ea typeface="Arial"/>
                <a:cs typeface="Arial"/>
              </a:rPr>
              <a:t> </a:t>
            </a:r>
            <a:r>
              <a:rPr sz="2000" dirty="0" err="1">
                <a:solidFill>
                  <a:srgbClr val="111111"/>
                </a:solidFill>
                <a:latin typeface="Arial"/>
                <a:ea typeface="Arial"/>
                <a:cs typeface="Arial"/>
              </a:rPr>
              <a:t>fra</a:t>
            </a:r>
            <a:r>
              <a:rPr sz="2000" dirty="0">
                <a:solidFill>
                  <a:srgbClr val="111111"/>
                </a:solidFill>
                <a:latin typeface="Arial"/>
                <a:ea typeface="Arial"/>
                <a:cs typeface="Arial"/>
              </a:rPr>
              <a:t> </a:t>
            </a:r>
            <a:r>
              <a:rPr sz="2000" dirty="0" err="1">
                <a:solidFill>
                  <a:srgbClr val="111111"/>
                </a:solidFill>
                <a:latin typeface="Arial"/>
                <a:ea typeface="Arial"/>
                <a:cs typeface="Arial"/>
              </a:rPr>
              <a:t>specifiche</a:t>
            </a:r>
            <a:r>
              <a:rPr sz="2000" dirty="0">
                <a:solidFill>
                  <a:srgbClr val="111111"/>
                </a:solidFill>
                <a:latin typeface="Arial"/>
                <a:ea typeface="Arial"/>
                <a:cs typeface="Arial"/>
              </a:rPr>
              <a:t> </a:t>
            </a:r>
            <a:r>
              <a:rPr sz="2000" dirty="0" err="1">
                <a:solidFill>
                  <a:srgbClr val="111111"/>
                </a:solidFill>
                <a:latin typeface="Arial"/>
                <a:ea typeface="Arial"/>
                <a:cs typeface="Arial"/>
              </a:rPr>
              <a:t>associazioni</a:t>
            </a:r>
            <a:r>
              <a:rPr sz="2000" dirty="0">
                <a:solidFill>
                  <a:srgbClr val="111111"/>
                </a:solidFill>
                <a:latin typeface="Arial"/>
                <a:ea typeface="Arial"/>
                <a:cs typeface="Arial"/>
              </a:rPr>
              <a:t> </a:t>
            </a:r>
            <a:r>
              <a:rPr sz="2000" dirty="0" err="1">
                <a:solidFill>
                  <a:srgbClr val="111111"/>
                </a:solidFill>
                <a:latin typeface="Arial"/>
                <a:ea typeface="Arial"/>
                <a:cs typeface="Arial"/>
              </a:rPr>
              <a:t>datoriali</a:t>
            </a:r>
            <a:r>
              <a:rPr sz="2000" dirty="0">
                <a:solidFill>
                  <a:srgbClr val="111111"/>
                </a:solidFill>
                <a:latin typeface="Arial"/>
                <a:ea typeface="Arial"/>
                <a:cs typeface="Arial"/>
              </a:rPr>
              <a:t>.</a:t>
            </a:r>
          </a:p>
          <a:p>
            <a:pPr marL="114300">
              <a:spcAft>
                <a:spcPts val="800"/>
              </a:spcAft>
              <a:defRPr sz="2000">
                <a:solidFill>
                  <a:srgbClr val="111111"/>
                </a:solidFill>
                <a:latin typeface="Arial"/>
                <a:ea typeface="Arial"/>
                <a:cs typeface="Arial"/>
              </a:defRPr>
            </a:pPr>
            <a:endParaRPr lang="it-IT" sz="2000" dirty="0" smtClean="0">
              <a:solidFill>
                <a:srgbClr val="111111"/>
              </a:solidFill>
              <a:latin typeface="Arial"/>
              <a:ea typeface="Arial"/>
              <a:cs typeface="Arial"/>
            </a:endParaRPr>
          </a:p>
          <a:p>
            <a:pPr marL="114300">
              <a:spcAft>
                <a:spcPts val="800"/>
              </a:spcAft>
              <a:defRPr sz="2000">
                <a:solidFill>
                  <a:srgbClr val="111111"/>
                </a:solidFill>
                <a:latin typeface="Arial"/>
                <a:ea typeface="Arial"/>
                <a:cs typeface="Arial"/>
              </a:defRPr>
            </a:pPr>
            <a:r>
              <a:rPr lang="it-IT" sz="2000" dirty="0" smtClean="0">
                <a:solidFill>
                  <a:srgbClr val="111111"/>
                </a:solidFill>
                <a:latin typeface="Arial"/>
                <a:ea typeface="Arial"/>
                <a:cs typeface="Arial"/>
              </a:rPr>
              <a:t>3) Rinnovi contrattuali più favorevoli ai lavoratori e omogenei</a:t>
            </a:r>
          </a:p>
          <a:p>
            <a:pPr marL="114300">
              <a:spcAft>
                <a:spcPts val="800"/>
              </a:spcAft>
              <a:defRPr sz="2000">
                <a:solidFill>
                  <a:srgbClr val="111111"/>
                </a:solidFill>
                <a:latin typeface="Arial"/>
                <a:ea typeface="Arial"/>
                <a:cs typeface="Arial"/>
              </a:defRPr>
            </a:pPr>
            <a:endParaRPr sz="2000" dirty="0">
              <a:solidFill>
                <a:srgbClr val="111111"/>
              </a:solidFill>
              <a:latin typeface="Arial"/>
              <a:ea typeface="Arial"/>
              <a:cs typeface="Arial"/>
            </a:endParaRPr>
          </a:p>
          <a:p>
            <a:pPr marL="114300">
              <a:spcAft>
                <a:spcPts val="800"/>
              </a:spcAft>
              <a:defRPr sz="2000">
                <a:solidFill>
                  <a:srgbClr val="111111"/>
                </a:solidFill>
                <a:latin typeface="Arial"/>
                <a:ea typeface="Arial"/>
                <a:cs typeface="Arial"/>
              </a:defRPr>
            </a:pPr>
            <a:r>
              <a:rPr lang="it-IT" sz="2000" dirty="0" smtClean="0">
                <a:solidFill>
                  <a:srgbClr val="111111"/>
                </a:solidFill>
                <a:latin typeface="Arial"/>
                <a:ea typeface="Arial"/>
                <a:cs typeface="Arial"/>
              </a:rPr>
              <a:t>4) </a:t>
            </a:r>
            <a:r>
              <a:rPr sz="2000" dirty="0" smtClean="0">
                <a:solidFill>
                  <a:srgbClr val="111111"/>
                </a:solidFill>
                <a:latin typeface="Arial"/>
                <a:ea typeface="Arial"/>
                <a:cs typeface="Arial"/>
              </a:rPr>
              <a:t>Un </a:t>
            </a:r>
            <a:r>
              <a:rPr sz="2000" dirty="0" err="1">
                <a:solidFill>
                  <a:srgbClr val="111111"/>
                </a:solidFill>
                <a:latin typeface="Arial"/>
                <a:ea typeface="Arial"/>
                <a:cs typeface="Arial"/>
              </a:rPr>
              <a:t>contratto</a:t>
            </a:r>
            <a:r>
              <a:rPr sz="2000" dirty="0">
                <a:solidFill>
                  <a:srgbClr val="111111"/>
                </a:solidFill>
                <a:latin typeface="Arial"/>
                <a:ea typeface="Arial"/>
                <a:cs typeface="Arial"/>
              </a:rPr>
              <a:t> </a:t>
            </a:r>
            <a:r>
              <a:rPr sz="2000" dirty="0" err="1">
                <a:solidFill>
                  <a:srgbClr val="111111"/>
                </a:solidFill>
                <a:latin typeface="Arial"/>
                <a:ea typeface="Arial"/>
                <a:cs typeface="Arial"/>
              </a:rPr>
              <a:t>comune</a:t>
            </a:r>
            <a:r>
              <a:rPr sz="2000" dirty="0">
                <a:solidFill>
                  <a:srgbClr val="111111"/>
                </a:solidFill>
                <a:latin typeface="Arial"/>
                <a:ea typeface="Arial"/>
                <a:cs typeface="Arial"/>
              </a:rPr>
              <a:t> </a:t>
            </a:r>
            <a:r>
              <a:rPr sz="2000" dirty="0" err="1">
                <a:solidFill>
                  <a:srgbClr val="111111"/>
                </a:solidFill>
                <a:latin typeface="Arial"/>
                <a:ea typeface="Arial"/>
                <a:cs typeface="Arial"/>
              </a:rPr>
              <a:t>resta</a:t>
            </a:r>
            <a:r>
              <a:rPr sz="2000" dirty="0">
                <a:solidFill>
                  <a:srgbClr val="111111"/>
                </a:solidFill>
                <a:latin typeface="Arial"/>
                <a:ea typeface="Arial"/>
                <a:cs typeface="Arial"/>
              </a:rPr>
              <a:t> un </a:t>
            </a:r>
            <a:r>
              <a:rPr sz="2000" dirty="0" err="1">
                <a:solidFill>
                  <a:srgbClr val="111111"/>
                </a:solidFill>
                <a:latin typeface="Arial"/>
                <a:ea typeface="Arial"/>
                <a:cs typeface="Arial"/>
              </a:rPr>
              <a:t>obiettivo</a:t>
            </a:r>
            <a:r>
              <a:rPr sz="2000" dirty="0">
                <a:solidFill>
                  <a:srgbClr val="111111"/>
                </a:solidFill>
                <a:latin typeface="Arial"/>
                <a:ea typeface="Arial"/>
                <a:cs typeface="Arial"/>
              </a:rPr>
              <a:t>. </a:t>
            </a:r>
            <a:r>
              <a:rPr sz="2000" dirty="0" err="1">
                <a:solidFill>
                  <a:srgbClr val="111111"/>
                </a:solidFill>
                <a:latin typeface="Arial"/>
                <a:ea typeface="Arial"/>
                <a:cs typeface="Arial"/>
              </a:rPr>
              <a:t>Servono</a:t>
            </a:r>
            <a:r>
              <a:rPr sz="2000" dirty="0">
                <a:solidFill>
                  <a:srgbClr val="111111"/>
                </a:solidFill>
                <a:latin typeface="Arial"/>
                <a:ea typeface="Arial"/>
                <a:cs typeface="Arial"/>
              </a:rPr>
              <a:t> </a:t>
            </a:r>
            <a:r>
              <a:rPr sz="2000" dirty="0" err="1">
                <a:solidFill>
                  <a:srgbClr val="111111"/>
                </a:solidFill>
                <a:latin typeface="Arial"/>
                <a:ea typeface="Arial"/>
                <a:cs typeface="Arial"/>
              </a:rPr>
              <a:t>negoziato</a:t>
            </a:r>
            <a:r>
              <a:rPr sz="2000" dirty="0">
                <a:solidFill>
                  <a:srgbClr val="111111"/>
                </a:solidFill>
                <a:latin typeface="Arial"/>
                <a:ea typeface="Arial"/>
                <a:cs typeface="Arial"/>
              </a:rPr>
              <a:t> con </a:t>
            </a:r>
            <a:r>
              <a:rPr sz="2000" dirty="0" err="1">
                <a:solidFill>
                  <a:srgbClr val="111111"/>
                </a:solidFill>
                <a:latin typeface="Arial"/>
                <a:ea typeface="Arial"/>
                <a:cs typeface="Arial"/>
              </a:rPr>
              <a:t>i</a:t>
            </a:r>
            <a:r>
              <a:rPr sz="2000" dirty="0">
                <a:solidFill>
                  <a:srgbClr val="111111"/>
                </a:solidFill>
                <a:latin typeface="Arial"/>
                <a:ea typeface="Arial"/>
                <a:cs typeface="Arial"/>
              </a:rPr>
              <a:t> </a:t>
            </a:r>
            <a:r>
              <a:rPr sz="2000" dirty="0" err="1">
                <a:solidFill>
                  <a:srgbClr val="111111"/>
                </a:solidFill>
                <a:latin typeface="Arial"/>
                <a:ea typeface="Arial"/>
                <a:cs typeface="Arial"/>
              </a:rPr>
              <a:t>sindacati</a:t>
            </a:r>
            <a:r>
              <a:rPr sz="2000" dirty="0">
                <a:solidFill>
                  <a:srgbClr val="111111"/>
                </a:solidFill>
                <a:latin typeface="Arial"/>
                <a:ea typeface="Arial"/>
                <a:cs typeface="Arial"/>
              </a:rPr>
              <a:t>, </a:t>
            </a:r>
            <a:r>
              <a:rPr sz="2000" dirty="0" err="1">
                <a:solidFill>
                  <a:srgbClr val="111111"/>
                </a:solidFill>
                <a:latin typeface="Arial"/>
                <a:ea typeface="Arial"/>
                <a:cs typeface="Arial"/>
              </a:rPr>
              <a:t>raccordo</a:t>
            </a:r>
            <a:r>
              <a:rPr sz="2000" dirty="0">
                <a:solidFill>
                  <a:srgbClr val="111111"/>
                </a:solidFill>
                <a:latin typeface="Arial"/>
                <a:ea typeface="Arial"/>
                <a:cs typeface="Arial"/>
              </a:rPr>
              <a:t> </a:t>
            </a:r>
            <a:r>
              <a:rPr sz="2000" dirty="0" err="1">
                <a:solidFill>
                  <a:srgbClr val="111111"/>
                </a:solidFill>
                <a:latin typeface="Arial"/>
                <a:ea typeface="Arial"/>
                <a:cs typeface="Arial"/>
              </a:rPr>
              <a:t>fra</a:t>
            </a:r>
            <a:r>
              <a:rPr sz="2000" dirty="0">
                <a:solidFill>
                  <a:srgbClr val="111111"/>
                </a:solidFill>
                <a:latin typeface="Arial"/>
                <a:ea typeface="Arial"/>
                <a:cs typeface="Arial"/>
              </a:rPr>
              <a:t> </a:t>
            </a:r>
            <a:r>
              <a:rPr sz="2000" dirty="0" err="1">
                <a:solidFill>
                  <a:srgbClr val="111111"/>
                </a:solidFill>
                <a:latin typeface="Arial"/>
                <a:ea typeface="Arial"/>
                <a:cs typeface="Arial"/>
              </a:rPr>
              <a:t>rappresentanze</a:t>
            </a:r>
            <a:r>
              <a:rPr sz="2000" dirty="0">
                <a:solidFill>
                  <a:srgbClr val="111111"/>
                </a:solidFill>
                <a:latin typeface="Arial"/>
                <a:ea typeface="Arial"/>
                <a:cs typeface="Arial"/>
              </a:rPr>
              <a:t> e </a:t>
            </a:r>
            <a:r>
              <a:rPr sz="2000" b="1" dirty="0" err="1">
                <a:solidFill>
                  <a:srgbClr val="111111"/>
                </a:solidFill>
                <a:latin typeface="Arial"/>
                <a:ea typeface="Arial"/>
                <a:cs typeface="Arial"/>
              </a:rPr>
              <a:t>finanziamenti</a:t>
            </a:r>
            <a:r>
              <a:rPr sz="2000" b="1" dirty="0">
                <a:solidFill>
                  <a:srgbClr val="111111"/>
                </a:solidFill>
                <a:latin typeface="Arial"/>
                <a:ea typeface="Arial"/>
                <a:cs typeface="Arial"/>
              </a:rPr>
              <a:t> </a:t>
            </a:r>
            <a:r>
              <a:rPr sz="2000" b="1" dirty="0" err="1">
                <a:solidFill>
                  <a:srgbClr val="111111"/>
                </a:solidFill>
                <a:latin typeface="Arial"/>
                <a:ea typeface="Arial"/>
                <a:cs typeface="Arial"/>
              </a:rPr>
              <a:t>compatibili</a:t>
            </a:r>
            <a:r>
              <a:rPr sz="2000" b="1" dirty="0">
                <a:solidFill>
                  <a:srgbClr val="111111"/>
                </a:solidFill>
                <a:latin typeface="Arial"/>
                <a:ea typeface="Arial"/>
                <a:cs typeface="Arial"/>
              </a:rPr>
              <a:t> con le </a:t>
            </a:r>
            <a:r>
              <a:rPr sz="2000" b="1" dirty="0" err="1">
                <a:solidFill>
                  <a:srgbClr val="111111"/>
                </a:solidFill>
                <a:latin typeface="Arial"/>
                <a:ea typeface="Arial"/>
                <a:cs typeface="Arial"/>
              </a:rPr>
              <a:t>tutele</a:t>
            </a:r>
            <a:r>
              <a:rPr sz="2000" b="1" dirty="0">
                <a:solidFill>
                  <a:srgbClr val="111111"/>
                </a:solidFill>
                <a:latin typeface="Arial"/>
                <a:ea typeface="Arial"/>
                <a:cs typeface="Arial"/>
              </a:rPr>
              <a:t> </a:t>
            </a:r>
            <a:r>
              <a:rPr sz="2000" b="1" dirty="0" err="1">
                <a:solidFill>
                  <a:srgbClr val="111111"/>
                </a:solidFill>
                <a:latin typeface="Arial"/>
                <a:ea typeface="Arial"/>
                <a:cs typeface="Arial"/>
              </a:rPr>
              <a:t>concordate</a:t>
            </a:r>
            <a:r>
              <a:rPr sz="2000" b="1" dirty="0" smtClean="0">
                <a:solidFill>
                  <a:srgbClr val="111111"/>
                </a:solidFill>
                <a:latin typeface="Arial"/>
                <a:ea typeface="Arial"/>
                <a:cs typeface="Arial"/>
              </a:rPr>
              <a:t>.</a:t>
            </a:r>
            <a:endParaRPr sz="2000" b="1" dirty="0">
              <a:solidFill>
                <a:srgbClr val="111111"/>
              </a:solidFill>
              <a:latin typeface="Arial"/>
              <a:ea typeface="Arial"/>
              <a:cs typeface="Arial"/>
            </a:endParaRPr>
          </a:p>
        </p:txBody>
      </p:sp>
      <p:pic>
        <p:nvPicPr>
          <p:cNvPr id="4" name="Immagine 3">
            <a:extLst>
              <a:ext uri="{FF2B5EF4-FFF2-40B4-BE49-F238E27FC236}">
                <a16:creationId xmlns:a16="http://schemas.microsoft.com/office/drawing/2014/main" id="{F1069FCA-146F-4DB5-8E81-567416C3439F}"/>
              </a:ext>
            </a:extLst>
          </p:cNvPr>
          <p:cNvPicPr>
            <a:picLocks noChangeAspect="1"/>
          </p:cNvPicPr>
          <p:nvPr/>
        </p:nvPicPr>
        <p:blipFill>
          <a:blip r:embed="rId3"/>
          <a:stretch/>
        </p:blipFill>
        <p:spPr>
          <a:xfrm>
            <a:off x="0" y="6267450"/>
            <a:ext cx="9144000" cy="590550"/>
          </a:xfrm>
          <a:prstGeom prst="rect">
            <a:avLst/>
          </a:prstGeom>
        </p:spPr>
      </p:pic>
    </p:spTree>
    <p:extLst>
      <p:ext uri="{BB962C8B-B14F-4D97-AF65-F5344CB8AC3E}">
        <p14:creationId xmlns:p14="http://schemas.microsoft.com/office/powerpoint/2010/main" val="37566020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0C4628CA-781A-431E-81E1-5726E981C1C4}"/>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defRPr sz="3000" b="1">
                <a:solidFill>
                  <a:srgbClr val="005F99"/>
                </a:solidFill>
                <a:latin typeface="Arial"/>
                <a:ea typeface="Arial"/>
                <a:cs typeface="Arial"/>
              </a:defRPr>
            </a:pPr>
            <a:r>
              <a:rPr sz="3000" b="1">
                <a:solidFill>
                  <a:srgbClr val="005F99"/>
                </a:solidFill>
                <a:latin typeface="Arial"/>
                <a:ea typeface="Arial"/>
                <a:cs typeface="Arial"/>
              </a:rPr>
              <a:t>Un quadro giuridico in evoluzione</a:t>
            </a:r>
          </a:p>
        </p:txBody>
      </p:sp>
      <p:sp>
        <p:nvSpPr>
          <p:cNvPr id="3" name="Testo">
            <a:extLst>
              <a:ext uri="{FF2B5EF4-FFF2-40B4-BE49-F238E27FC236}">
                <a16:creationId xmlns:a16="http://schemas.microsoft.com/office/drawing/2014/main" id="{3B2EDF2B-3237-4D03-AEAB-1C1128D4B8C8}"/>
              </a:ext>
            </a:extLst>
          </p:cNvPr>
          <p:cNvSpPr>
            <a:spLocks noGrp="1"/>
          </p:cNvSpPr>
          <p:nvPr/>
        </p:nvSpPr>
        <p:spPr>
          <a:xfrm>
            <a:off x="457200" y="1333500"/>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L’economia sociale comprende cooperative, mutue, associazioni, fondazioni e imprese sociali. Il suo perimetro è più ampio del Terzo settore.</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Il riferimento comune è il primato delle persone e delle finalità sociali, il reinvestimento degli avanzi e una governance democratica o partecipativa.</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In Italia esistono già strumenti per il lavoro e la collaborazione: art. 16 del Codice del Terzo settore sui trattamenti dei lavoratori e art. 55 sull’amministrazione condivisa.</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La Raccomandazione UE del 2023 e il Piano nazionale, esaminato dal CdM il 2 luglio 2026, rafforzano la cornice strategica. Le misure proposte richiedono specifici atti attuativi.</a:t>
            </a:r>
          </a:p>
          <a:p>
            <a:pPr>
              <a:spcBef>
                <a:spcPts val="300"/>
              </a:spcBef>
              <a:spcAft>
                <a:spcPts val="0"/>
              </a:spcAft>
              <a:defRPr sz="2000">
                <a:solidFill>
                  <a:srgbClr val="111111"/>
                </a:solidFill>
                <a:latin typeface="Arial"/>
                <a:ea typeface="Arial"/>
                <a:cs typeface="Arial"/>
              </a:defRPr>
            </a:pPr>
            <a:r>
              <a:rPr sz="1050">
                <a:solidFill>
                  <a:srgbClr val="555555"/>
                </a:solidFill>
                <a:latin typeface="Arial"/>
                <a:ea typeface="Arial"/>
                <a:cs typeface="Arial"/>
              </a:rPr>
              <a:t>Fonti: Raccomandazione UE C/2023/1344. D.lgs. 117/2017, artt. 16 e 55. Regione Emilia-Romagna, 14 luglio 2026.</a:t>
            </a:r>
          </a:p>
        </p:txBody>
      </p:sp>
      <p:pic>
        <p:nvPicPr>
          <p:cNvPr id="4" name="Immagine 3">
            <a:extLst>
              <a:ext uri="{FF2B5EF4-FFF2-40B4-BE49-F238E27FC236}">
                <a16:creationId xmlns:a16="http://schemas.microsoft.com/office/drawing/2014/main" id="{18E2162C-F242-41F8-A36A-52C1840226D2}"/>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17014862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9B0E24C3-F130-4A86-8DFB-1B0967984755}"/>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defRPr sz="3000" b="1">
                <a:solidFill>
                  <a:srgbClr val="005F99"/>
                </a:solidFill>
                <a:latin typeface="Arial"/>
                <a:ea typeface="Arial"/>
                <a:cs typeface="Arial"/>
              </a:defRPr>
            </a:pPr>
            <a:r>
              <a:rPr sz="3000" b="1">
                <a:solidFill>
                  <a:srgbClr val="005F99"/>
                </a:solidFill>
                <a:latin typeface="Arial"/>
                <a:ea typeface="Arial"/>
                <a:cs typeface="Arial"/>
              </a:rPr>
              <a:t>Il percorso dell’Emilia-Romagna</a:t>
            </a:r>
          </a:p>
        </p:txBody>
      </p:sp>
      <p:sp>
        <p:nvSpPr>
          <p:cNvPr id="3" name="Testo">
            <a:extLst>
              <a:ext uri="{FF2B5EF4-FFF2-40B4-BE49-F238E27FC236}">
                <a16:creationId xmlns:a16="http://schemas.microsoft.com/office/drawing/2014/main" id="{9C36724E-DE5C-4E9D-9E0C-4C7E2BE4541A}"/>
              </a:ext>
            </a:extLst>
          </p:cNvPr>
          <p:cNvSpPr>
            <a:spLocks noGrp="1"/>
          </p:cNvSpPr>
          <p:nvPr/>
        </p:nvSpPr>
        <p:spPr>
          <a:xfrm>
            <a:off x="457200" y="1333500"/>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Gli Indirizzi del giugno 2026 assumono l’economia sociale come componente trasversale dello sviluppo regionale e includono qualità e attrattività del lavoro.</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Il Patto per il Lavoro, il Clima e l’Economia sociale, firmato l’8 settembre 2026, coinvolge istituzioni, parti sociali, università e Terzo settore.</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Il percorso prevede reti territoriali, un bando sperimentale da 5 milioni di euro e un Osservatorio. L’obiettivo dichiarato è arrivare a una legge regionale entro il 2027.</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Per sanità e socio-sanitario è uno spazio potenziale per collegare politiche del personale, formazione e servizi di prossimità. Occorre valutarne gli effetti concreti sul lavoro e sull’accesso.</a:t>
            </a:r>
          </a:p>
          <a:p>
            <a:pPr>
              <a:spcBef>
                <a:spcPts val="300"/>
              </a:spcBef>
              <a:spcAft>
                <a:spcPts val="0"/>
              </a:spcAft>
              <a:defRPr sz="2000">
                <a:solidFill>
                  <a:srgbClr val="111111"/>
                </a:solidFill>
                <a:latin typeface="Arial"/>
                <a:ea typeface="Arial"/>
                <a:cs typeface="Arial"/>
              </a:defRPr>
            </a:pPr>
            <a:r>
              <a:rPr sz="1050">
                <a:solidFill>
                  <a:srgbClr val="555555"/>
                </a:solidFill>
                <a:latin typeface="Arial"/>
                <a:ea typeface="Arial"/>
                <a:cs typeface="Arial"/>
              </a:rPr>
              <a:t>Fonti: Regione Emilia-Romagna, Indirizzi strategici (giugno 2026), Patto (8 settembre) e aggiornamento del 23 ottobre 2026.</a:t>
            </a:r>
          </a:p>
        </p:txBody>
      </p:sp>
      <p:pic>
        <p:nvPicPr>
          <p:cNvPr id="4" name="Immagine 3">
            <a:extLst>
              <a:ext uri="{FF2B5EF4-FFF2-40B4-BE49-F238E27FC236}">
                <a16:creationId xmlns:a16="http://schemas.microsoft.com/office/drawing/2014/main" id="{BC7BCADD-C996-422C-A9AA-08748BDD045C}"/>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24520679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663EA48F-C163-488D-8C81-E56D5445219F}"/>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defRPr sz="3000" b="1">
                <a:solidFill>
                  <a:srgbClr val="005F99"/>
                </a:solidFill>
                <a:latin typeface="Arial"/>
                <a:ea typeface="Arial"/>
                <a:cs typeface="Arial"/>
              </a:defRPr>
            </a:pPr>
            <a:r>
              <a:rPr sz="3000" b="1">
                <a:solidFill>
                  <a:srgbClr val="005F99"/>
                </a:solidFill>
                <a:latin typeface="Arial"/>
                <a:ea typeface="Arial"/>
                <a:cs typeface="Arial"/>
              </a:rPr>
              <a:t>Gli sviluppi possibili e le condizioni</a:t>
            </a:r>
          </a:p>
        </p:txBody>
      </p:sp>
      <p:sp>
        <p:nvSpPr>
          <p:cNvPr id="3" name="Testo">
            <a:extLst>
              <a:ext uri="{FF2B5EF4-FFF2-40B4-BE49-F238E27FC236}">
                <a16:creationId xmlns:a16="http://schemas.microsoft.com/office/drawing/2014/main" id="{AB768957-ECEF-4F1E-844A-2220873DB006}"/>
              </a:ext>
            </a:extLst>
          </p:cNvPr>
          <p:cNvSpPr>
            <a:spLocks noGrp="1"/>
          </p:cNvSpPr>
          <p:nvPr/>
        </p:nvSpPr>
        <p:spPr>
          <a:xfrm>
            <a:off x="457200" y="1333500"/>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Le proposte su credito e fiscalità possono rafforzare gli enti e gli investimenti nel personale. Collaborazioni durature possono migliorare qualità e continuità della cura.</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Il rischio sul lavoro: maggiore domanda di servizi senza risorse adeguate può scaricare gli aggiustamenti su salari, carichi e stabilità del personale.</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Il rischio sull’accesso: la crescita della vendita diretta e del welfare aziendale può differenziare l’offerta secondo reddito, occupazione e territorio.</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Le condizioni decisive: contrattazione e partecipazione effettive, finanziamenti coerenti con gli standard e valutazione congiunta di qualità del lavoro, accessibilità ed esiti dei servizi.</a:t>
            </a:r>
          </a:p>
          <a:p>
            <a:pPr>
              <a:spcBef>
                <a:spcPts val="300"/>
              </a:spcBef>
              <a:spcAft>
                <a:spcPts val="0"/>
              </a:spcAft>
              <a:defRPr sz="2000">
                <a:solidFill>
                  <a:srgbClr val="111111"/>
                </a:solidFill>
                <a:latin typeface="Arial"/>
                <a:ea typeface="Arial"/>
                <a:cs typeface="Arial"/>
              </a:defRPr>
            </a:pPr>
            <a:r>
              <a:rPr sz="1050">
                <a:solidFill>
                  <a:srgbClr val="555555"/>
                </a:solidFill>
                <a:latin typeface="Arial"/>
                <a:ea typeface="Arial"/>
                <a:cs typeface="Arial"/>
              </a:rPr>
              <a:t>Fonti: elaborazione sui tre documenti forniti e sulla Raccomandazione UE C/2023/1344.</a:t>
            </a:r>
          </a:p>
        </p:txBody>
      </p:sp>
      <p:pic>
        <p:nvPicPr>
          <p:cNvPr id="4" name="Immagine 3">
            <a:extLst>
              <a:ext uri="{FF2B5EF4-FFF2-40B4-BE49-F238E27FC236}">
                <a16:creationId xmlns:a16="http://schemas.microsoft.com/office/drawing/2014/main" id="{6C9CDC0E-C702-40B6-937B-85865EF7205B}"/>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28564908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C6673795-2991-4122-80F7-D0187444E136}"/>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defRPr sz="3000" b="1">
                <a:solidFill>
                  <a:srgbClr val="005F99"/>
                </a:solidFill>
                <a:latin typeface="Arial"/>
                <a:ea typeface="Arial"/>
                <a:cs typeface="Arial"/>
              </a:defRPr>
            </a:pPr>
            <a:r>
              <a:rPr sz="3000" b="1">
                <a:solidFill>
                  <a:srgbClr val="005F99"/>
                </a:solidFill>
                <a:latin typeface="Arial"/>
                <a:ea typeface="Arial"/>
                <a:cs typeface="Arial"/>
              </a:rPr>
              <a:t>Tempi di cura e benessere nel lavoro</a:t>
            </a:r>
          </a:p>
        </p:txBody>
      </p:sp>
      <p:sp>
        <p:nvSpPr>
          <p:cNvPr id="3" name="Testo">
            <a:extLst>
              <a:ext uri="{FF2B5EF4-FFF2-40B4-BE49-F238E27FC236}">
                <a16:creationId xmlns:a16="http://schemas.microsoft.com/office/drawing/2014/main" id="{873D15D5-8AE5-4A9E-86C4-7CA51F816FCB}"/>
              </a:ext>
            </a:extLst>
          </p:cNvPr>
          <p:cNvSpPr>
            <a:spLocks noGrp="1"/>
          </p:cNvSpPr>
          <p:nvPr/>
        </p:nvSpPr>
        <p:spPr>
          <a:xfrm>
            <a:off x="457200" y="1333500"/>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Nelle 120 interviste QWoRe a OSS e ASA emergono carichi fisici ed emotivi, imprevisti e tensioni fra bisogni degli ospiti e tempi disponibili.</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Ritmi serrati possono sacrificare ascolto e autonomia dell’ospite, generando sofferenza etica. Il coinvolgimento nel lavoro può coesistere con esaurimento e intenzione di lasciare.</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Coordinamento presente, distribuzione equa dei carichi e lavoro d’équipe offrono sostegno. Contano turni prevedibili, riposi, ausili e accompagnamento dei nuovi operatori.</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Nel non-profit, missione sociale e partecipazione devono tradursi in riconoscimento delle competenze e voce effettiva nelle decisioni su turni e piani di lavoro.</a:t>
            </a:r>
          </a:p>
          <a:p>
            <a:pPr marL="0" indent="0">
              <a:spcBef>
                <a:spcPts val="300"/>
              </a:spcBef>
              <a:spcAft>
                <a:spcPts val="0"/>
              </a:spcAft>
              <a:defRPr sz="2000">
                <a:solidFill>
                  <a:srgbClr val="111111"/>
                </a:solidFill>
                <a:latin typeface="Arial"/>
                <a:ea typeface="Arial"/>
                <a:cs typeface="Arial"/>
              </a:defRPr>
            </a:pPr>
            <a:r>
              <a:rPr sz="1050">
                <a:solidFill>
                  <a:srgbClr val="555555"/>
                </a:solidFill>
                <a:latin typeface="Arial"/>
                <a:ea typeface="Arial"/>
                <a:cs typeface="Arial"/>
              </a:rPr>
              <a:t>Fonte: QWoRe, in Neri (27 marzo 2026), slide 4 e 12–29. Lombardia, Veneto ed Emilia-Romagna, tutti i gestori.</a:t>
            </a:r>
          </a:p>
        </p:txBody>
      </p:sp>
      <p:pic>
        <p:nvPicPr>
          <p:cNvPr id="4" name="Immagine 3">
            <a:extLst>
              <a:ext uri="{FF2B5EF4-FFF2-40B4-BE49-F238E27FC236}">
                <a16:creationId xmlns:a16="http://schemas.microsoft.com/office/drawing/2014/main" id="{F1069FCA-146F-4DB5-8E81-567416C3439F}"/>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2266532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a:extLst>
              <a:ext uri="{FF2B5EF4-FFF2-40B4-BE49-F238E27FC236}">
                <a16:creationId xmlns:a16="http://schemas.microsoft.com/office/drawing/2014/main" id="{FEAC96E3-E156-4682-8D70-9D15D33D8235}"/>
              </a:ext>
            </a:extLst>
          </p:cNvPr>
          <p:cNvSpPr>
            <a:spLocks noGrp="1"/>
          </p:cNvSpPr>
          <p:nvPr/>
        </p:nvSpPr>
        <p:spPr>
          <a:xfrm>
            <a:off x="457200" y="285750"/>
            <a:ext cx="8229600" cy="895350"/>
          </a:xfrm>
          <a:prstGeom prst="rect">
            <a:avLst/>
          </a:prstGeom>
          <a:noFill/>
          <a:ln w="0">
            <a:noFill/>
            <a:prstDash val="solid"/>
          </a:ln>
        </p:spPr>
        <p:txBody>
          <a:bodyPr lIns="0" tIns="0" rIns="0" bIns="0"/>
          <a:lstStyle>
            <a:defPPr>
              <a:defRPr sz="3000" b="1">
                <a:solidFill>
                  <a:srgbClr val="005F99"/>
                </a:solidFill>
                <a:latin typeface="Arial"/>
                <a:ea typeface="Arial"/>
                <a:cs typeface="Arial"/>
              </a:defRPr>
            </a:defPPr>
            <a:lvl1pPr>
              <a:defRPr sz="3000" b="1">
                <a:solidFill>
                  <a:srgbClr val="005F99"/>
                </a:solidFill>
                <a:latin typeface="Arial"/>
                <a:ea typeface="Arial"/>
                <a:cs typeface="Arial"/>
              </a:defRPr>
            </a:lvl1pPr>
            <a:lvl2pPr>
              <a:defRPr sz="3000" b="1">
                <a:solidFill>
                  <a:srgbClr val="005F99"/>
                </a:solidFill>
                <a:latin typeface="Arial"/>
                <a:ea typeface="Arial"/>
                <a:cs typeface="Arial"/>
              </a:defRPr>
            </a:lvl2pPr>
            <a:lvl3pPr>
              <a:defRPr sz="3000" b="1">
                <a:solidFill>
                  <a:srgbClr val="005F99"/>
                </a:solidFill>
                <a:latin typeface="Arial"/>
                <a:ea typeface="Arial"/>
                <a:cs typeface="Arial"/>
              </a:defRPr>
            </a:lvl3pPr>
            <a:lvl4pPr>
              <a:defRPr sz="3000" b="1">
                <a:solidFill>
                  <a:srgbClr val="005F99"/>
                </a:solidFill>
                <a:latin typeface="Arial"/>
                <a:ea typeface="Arial"/>
                <a:cs typeface="Arial"/>
              </a:defRPr>
            </a:lvl4pPr>
            <a:lvl5pPr>
              <a:defRPr sz="3000" b="1">
                <a:solidFill>
                  <a:srgbClr val="005F99"/>
                </a:solidFill>
                <a:latin typeface="Arial"/>
                <a:ea typeface="Arial"/>
                <a:cs typeface="Arial"/>
              </a:defRPr>
            </a:lvl5pPr>
            <a:lvl6pPr>
              <a:defRPr sz="3000" b="1">
                <a:solidFill>
                  <a:srgbClr val="005F99"/>
                </a:solidFill>
                <a:latin typeface="Arial"/>
                <a:ea typeface="Arial"/>
                <a:cs typeface="Arial"/>
              </a:defRPr>
            </a:lvl6pPr>
            <a:lvl7pPr>
              <a:defRPr sz="3000" b="1">
                <a:solidFill>
                  <a:srgbClr val="005F99"/>
                </a:solidFill>
                <a:latin typeface="Arial"/>
                <a:ea typeface="Arial"/>
                <a:cs typeface="Arial"/>
              </a:defRPr>
            </a:lvl7pPr>
            <a:lvl8pPr>
              <a:defRPr sz="3000" b="1">
                <a:solidFill>
                  <a:srgbClr val="005F99"/>
                </a:solidFill>
                <a:latin typeface="Arial"/>
                <a:ea typeface="Arial"/>
                <a:cs typeface="Arial"/>
              </a:defRPr>
            </a:lvl8pPr>
            <a:lvl9pPr>
              <a:defRPr sz="3000" b="1">
                <a:solidFill>
                  <a:srgbClr val="005F99"/>
                </a:solidFill>
                <a:latin typeface="Arial"/>
                <a:ea typeface="Arial"/>
                <a:cs typeface="Arial"/>
              </a:defRPr>
            </a:lvl9pPr>
          </a:lstStyle>
          <a:p>
            <a:pPr algn="ctr">
              <a:defRPr sz="3000" b="1">
                <a:solidFill>
                  <a:srgbClr val="005F99"/>
                </a:solidFill>
                <a:latin typeface="Arial"/>
                <a:ea typeface="Arial"/>
                <a:cs typeface="Arial"/>
              </a:defRPr>
            </a:pPr>
            <a:r>
              <a:rPr sz="3000" b="1" dirty="0">
                <a:solidFill>
                  <a:srgbClr val="005F99"/>
                </a:solidFill>
                <a:latin typeface="Arial"/>
                <a:ea typeface="Arial"/>
                <a:cs typeface="Arial"/>
              </a:rPr>
              <a:t>Il </a:t>
            </a:r>
            <a:r>
              <a:rPr sz="3000" b="1" dirty="0" err="1">
                <a:solidFill>
                  <a:srgbClr val="005F99"/>
                </a:solidFill>
                <a:latin typeface="Arial"/>
                <a:ea typeface="Arial"/>
                <a:cs typeface="Arial"/>
              </a:rPr>
              <a:t>lavoro</a:t>
            </a:r>
            <a:r>
              <a:rPr sz="3000" b="1" dirty="0">
                <a:solidFill>
                  <a:srgbClr val="005F99"/>
                </a:solidFill>
                <a:latin typeface="Arial"/>
                <a:ea typeface="Arial"/>
                <a:cs typeface="Arial"/>
              </a:rPr>
              <a:t> </a:t>
            </a:r>
            <a:r>
              <a:rPr sz="3000" b="1" dirty="0" err="1">
                <a:solidFill>
                  <a:srgbClr val="005F99"/>
                </a:solidFill>
                <a:latin typeface="Arial"/>
                <a:ea typeface="Arial"/>
                <a:cs typeface="Arial"/>
              </a:rPr>
              <a:t>nelle</a:t>
            </a:r>
            <a:r>
              <a:rPr sz="3000" b="1" dirty="0">
                <a:solidFill>
                  <a:srgbClr val="005F99"/>
                </a:solidFill>
                <a:latin typeface="Arial"/>
                <a:ea typeface="Arial"/>
                <a:cs typeface="Arial"/>
              </a:rPr>
              <a:t> </a:t>
            </a:r>
            <a:r>
              <a:rPr sz="3000" b="1" dirty="0" err="1">
                <a:solidFill>
                  <a:srgbClr val="005F99"/>
                </a:solidFill>
                <a:latin typeface="Arial"/>
                <a:ea typeface="Arial"/>
                <a:cs typeface="Arial"/>
              </a:rPr>
              <a:t>residenze</a:t>
            </a:r>
            <a:r>
              <a:rPr sz="3000" b="1" dirty="0">
                <a:solidFill>
                  <a:srgbClr val="005F99"/>
                </a:solidFill>
                <a:latin typeface="Arial"/>
                <a:ea typeface="Arial"/>
                <a:cs typeface="Arial"/>
              </a:rPr>
              <a:t> per </a:t>
            </a:r>
            <a:r>
              <a:rPr sz="3000" b="1" dirty="0" err="1">
                <a:solidFill>
                  <a:srgbClr val="005F99"/>
                </a:solidFill>
                <a:latin typeface="Arial"/>
                <a:ea typeface="Arial"/>
                <a:cs typeface="Arial"/>
              </a:rPr>
              <a:t>anziani</a:t>
            </a:r>
            <a:endParaRPr sz="3000" b="1" dirty="0">
              <a:solidFill>
                <a:srgbClr val="005F99"/>
              </a:solidFill>
              <a:latin typeface="Arial"/>
              <a:ea typeface="Arial"/>
              <a:cs typeface="Arial"/>
            </a:endParaRPr>
          </a:p>
        </p:txBody>
      </p:sp>
      <p:sp>
        <p:nvSpPr>
          <p:cNvPr id="3" name="Testo">
            <a:extLst>
              <a:ext uri="{FF2B5EF4-FFF2-40B4-BE49-F238E27FC236}">
                <a16:creationId xmlns:a16="http://schemas.microsoft.com/office/drawing/2014/main" id="{55BF1C7A-1447-4158-82B4-A2E404B79E2F}"/>
              </a:ext>
            </a:extLst>
          </p:cNvPr>
          <p:cNvSpPr>
            <a:spLocks noGrp="1"/>
          </p:cNvSpPr>
          <p:nvPr/>
        </p:nvSpPr>
        <p:spPr>
          <a:xfrm>
            <a:off x="457200" y="1333500"/>
            <a:ext cx="8229600" cy="4810125"/>
          </a:xfrm>
          <a:prstGeom prst="rect">
            <a:avLst/>
          </a:prstGeom>
          <a:noFill/>
          <a:ln w="0">
            <a:noFill/>
            <a:prstDash val="solid"/>
          </a:ln>
        </p:spPr>
        <p:txBody>
          <a:bodyPr lIns="0" tIns="0" rIns="0" bIns="0" anchor="t"/>
          <a:lstStyle>
            <a:defPPr>
              <a:defRPr sz="2000">
                <a:solidFill>
                  <a:srgbClr val="111111"/>
                </a:solidFill>
                <a:latin typeface="Arial"/>
                <a:ea typeface="Arial"/>
                <a:cs typeface="Arial"/>
              </a:defRPr>
            </a:defPPr>
            <a:lvl1pPr>
              <a:defRPr sz="2000">
                <a:solidFill>
                  <a:srgbClr val="111111"/>
                </a:solidFill>
                <a:latin typeface="Arial"/>
                <a:ea typeface="Arial"/>
                <a:cs typeface="Arial"/>
              </a:defRPr>
            </a:lvl1pPr>
            <a:lvl2pPr>
              <a:defRPr sz="2000">
                <a:solidFill>
                  <a:srgbClr val="111111"/>
                </a:solidFill>
                <a:latin typeface="Arial"/>
                <a:ea typeface="Arial"/>
                <a:cs typeface="Arial"/>
              </a:defRPr>
            </a:lvl2pPr>
            <a:lvl3pPr>
              <a:defRPr sz="2000">
                <a:solidFill>
                  <a:srgbClr val="111111"/>
                </a:solidFill>
                <a:latin typeface="Arial"/>
                <a:ea typeface="Arial"/>
                <a:cs typeface="Arial"/>
              </a:defRPr>
            </a:lvl3pPr>
            <a:lvl4pPr>
              <a:defRPr sz="2000">
                <a:solidFill>
                  <a:srgbClr val="111111"/>
                </a:solidFill>
                <a:latin typeface="Arial"/>
                <a:ea typeface="Arial"/>
                <a:cs typeface="Arial"/>
              </a:defRPr>
            </a:lvl4pPr>
            <a:lvl5pPr>
              <a:defRPr sz="2000">
                <a:solidFill>
                  <a:srgbClr val="111111"/>
                </a:solidFill>
                <a:latin typeface="Arial"/>
                <a:ea typeface="Arial"/>
                <a:cs typeface="Arial"/>
              </a:defRPr>
            </a:lvl5pPr>
            <a:lvl6pPr>
              <a:defRPr sz="2000">
                <a:solidFill>
                  <a:srgbClr val="111111"/>
                </a:solidFill>
                <a:latin typeface="Arial"/>
                <a:ea typeface="Arial"/>
                <a:cs typeface="Arial"/>
              </a:defRPr>
            </a:lvl6pPr>
            <a:lvl7pPr>
              <a:defRPr sz="2000">
                <a:solidFill>
                  <a:srgbClr val="111111"/>
                </a:solidFill>
                <a:latin typeface="Arial"/>
                <a:ea typeface="Arial"/>
                <a:cs typeface="Arial"/>
              </a:defRPr>
            </a:lvl7pPr>
            <a:lvl8pPr>
              <a:defRPr sz="2000">
                <a:solidFill>
                  <a:srgbClr val="111111"/>
                </a:solidFill>
                <a:latin typeface="Arial"/>
                <a:ea typeface="Arial"/>
                <a:cs typeface="Arial"/>
              </a:defRPr>
            </a:lvl8pPr>
            <a:lvl9pPr>
              <a:defRPr sz="2000">
                <a:solidFill>
                  <a:srgbClr val="111111"/>
                </a:solidFill>
                <a:latin typeface="Arial"/>
                <a:ea typeface="Arial"/>
                <a:cs typeface="Arial"/>
              </a:defRPr>
            </a:lvl9pPr>
          </a:lstStyle>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Composizione del personale: 83,6% donne e 21,3% lavoratori stranieri.</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Rapporti di lavoro: 19% a tempo determinato. Il part-time riguarda il 23,6% degli occupati ed è involontario nel 58% dei casi.</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Tempi di lavoro: 79,5% lavora su turni e 80,4% la domenica. Il lavoro di cura richiede continuità anche negli orari socialmente meno favorevoli.</a:t>
            </a:r>
          </a:p>
          <a:p>
            <a:pPr marL="228600" indent="-114300">
              <a:spcAft>
                <a:spcPts val="800"/>
              </a:spcAft>
              <a:buChar char="•"/>
              <a:defRPr sz="2000">
                <a:solidFill>
                  <a:srgbClr val="111111"/>
                </a:solidFill>
                <a:latin typeface="Arial"/>
                <a:ea typeface="Arial"/>
                <a:cs typeface="Arial"/>
              </a:defRPr>
            </a:pPr>
            <a:r>
              <a:rPr sz="2000">
                <a:solidFill>
                  <a:srgbClr val="111111"/>
                </a:solidFill>
                <a:latin typeface="Arial"/>
                <a:ea typeface="Arial"/>
                <a:cs typeface="Arial"/>
              </a:rPr>
              <a:t>Soddisfazione media su una scala 0–10: 6,60 per il guadagno e 5,82 per le opportunità di carriera. Attrattività e permanenza richiedono attenzione anche alle prospettive professionali.</a:t>
            </a:r>
          </a:p>
          <a:p>
            <a:pPr marL="0" indent="0">
              <a:spcBef>
                <a:spcPts val="300"/>
              </a:spcBef>
              <a:spcAft>
                <a:spcPts val="0"/>
              </a:spcAft>
              <a:defRPr sz="2000">
                <a:solidFill>
                  <a:srgbClr val="111111"/>
                </a:solidFill>
                <a:latin typeface="Arial"/>
                <a:ea typeface="Arial"/>
                <a:cs typeface="Arial"/>
              </a:defRPr>
            </a:pPr>
            <a:r>
              <a:rPr sz="1050">
                <a:solidFill>
                  <a:srgbClr val="555555"/>
                </a:solidFill>
                <a:latin typeface="Arial"/>
                <a:ea typeface="Arial"/>
                <a:cs typeface="Arial"/>
              </a:rPr>
              <a:t>Fonte: elaborazioni QWoRe su microdati Istat, RFL 2022, in Neri (27 marzo 2026), slide 7–8. Tutti i gestori, non solo non-profit.</a:t>
            </a:r>
          </a:p>
        </p:txBody>
      </p:sp>
      <p:pic>
        <p:nvPicPr>
          <p:cNvPr id="4" name="Immagine 3">
            <a:extLst>
              <a:ext uri="{FF2B5EF4-FFF2-40B4-BE49-F238E27FC236}">
                <a16:creationId xmlns:a16="http://schemas.microsoft.com/office/drawing/2014/main" id="{33942D45-609A-4A64-9F70-B9F38192EDFE}"/>
              </a:ext>
            </a:extLst>
          </p:cNvPr>
          <p:cNvPicPr>
            <a:picLocks noChangeAspect="1"/>
          </p:cNvPicPr>
          <p:nvPr/>
        </p:nvPicPr>
        <p:blipFill>
          <a:blip r:embed="rId3"/>
          <a:stretch/>
        </p:blipFill>
        <p:spPr>
          <a:xfrm>
            <a:off x="5892" y="6267450"/>
            <a:ext cx="9132216" cy="590550"/>
          </a:xfrm>
          <a:prstGeom prst="rect">
            <a:avLst/>
          </a:prstGeom>
        </p:spPr>
      </p:pic>
    </p:spTree>
    <p:extLst>
      <p:ext uri="{BB962C8B-B14F-4D97-AF65-F5344CB8AC3E}">
        <p14:creationId xmlns:p14="http://schemas.microsoft.com/office/powerpoint/2010/main" val="713913407"/>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187</TotalTime>
  <Words>5669</Words>
  <Application>Microsoft Office PowerPoint</Application>
  <DocSecurity>0</DocSecurity>
  <PresentationFormat>Presentazione su schermo (4:3)</PresentationFormat>
  <Paragraphs>428</Paragraphs>
  <Slides>26</Slides>
  <Notes>25</Notes>
  <HiddenSlides>0</HiddenSlides>
  <MMClips>0</MMClips>
  <ScaleCrop>false</ScaleCrop>
  <HeadingPairs>
    <vt:vector size="6" baseType="variant">
      <vt:variant>
        <vt:lpstr>Caratteri utilizzati</vt:lpstr>
      </vt:variant>
      <vt:variant>
        <vt:i4>5</vt:i4>
      </vt:variant>
      <vt:variant>
        <vt:lpstr>Tema</vt:lpstr>
      </vt:variant>
      <vt:variant>
        <vt:i4>2</vt:i4>
      </vt:variant>
      <vt:variant>
        <vt:lpstr>Titoli diapositive</vt:lpstr>
      </vt:variant>
      <vt:variant>
        <vt:i4>26</vt:i4>
      </vt:variant>
    </vt:vector>
  </HeadingPairs>
  <TitlesOfParts>
    <vt:vector size="33" baseType="lpstr">
      <vt:lpstr>ＭＳ Ｐゴシック</vt:lpstr>
      <vt:lpstr>Aptos</vt:lpstr>
      <vt:lpstr>Arial</vt:lpstr>
      <vt:lpstr>Calibri</vt:lpstr>
      <vt:lpstr>Trebuchet MS</vt:lpstr>
      <vt:lpstr>ChatGPT</vt:lpstr>
      <vt:lpstr>3</vt:lpstr>
      <vt:lpstr>Presentazione standard di PowerPoint</vt:lpstr>
      <vt:lpstr>Presentazione standard di PowerPoint</vt:lpstr>
      <vt:lpstr>Presentazione standard di PowerPoint</vt:lpstr>
      <vt:lpstr>Presentazione standard di PowerPoint</vt:lpstr>
      <vt:lpstr>Personale sanitario: medici e infermieri (2023)</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Anonimo</cp:lastModifiedBy>
  <cp:revision>12</cp:revision>
  <dcterms:created xsi:type="dcterms:W3CDTF">2026-10-28T21:38:12Z</dcterms:created>
  <dcterms:modified xsi:type="dcterms:W3CDTF">2026-10-29T11:36:05Z</dcterms:modified>
</cp:coreProperties>
</file>