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5" r:id="rId4"/>
    <p:sldId id="258" r:id="rId5"/>
    <p:sldId id="383" r:id="rId6"/>
    <p:sldId id="454" r:id="rId7"/>
    <p:sldId id="263" r:id="rId8"/>
    <p:sldId id="560" r:id="rId9"/>
    <p:sldId id="415" r:id="rId1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60A495-3225-4172-8C49-1DE58F317A33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817733C4-0DC6-4DCC-9077-7866CA382E67}">
      <dgm:prSet phldrT="[Testo]" custT="1"/>
      <dgm:spPr/>
      <dgm:t>
        <a:bodyPr/>
        <a:lstStyle/>
        <a:p>
          <a:r>
            <a:rPr lang="it-IT" sz="2000" b="1" dirty="0">
              <a:solidFill>
                <a:schemeClr val="bg1"/>
              </a:solidFill>
            </a:rPr>
            <a:t>Integrare il SSN, facilitare  accesso alle cure</a:t>
          </a:r>
        </a:p>
      </dgm:t>
    </dgm:pt>
    <dgm:pt modelId="{14B698EF-17F3-477E-B808-59B65F405F07}" type="parTrans" cxnId="{457433D3-F36E-4190-B5A8-D715464C4B4A}">
      <dgm:prSet/>
      <dgm:spPr/>
      <dgm:t>
        <a:bodyPr/>
        <a:lstStyle/>
        <a:p>
          <a:endParaRPr lang="it-IT"/>
        </a:p>
      </dgm:t>
    </dgm:pt>
    <dgm:pt modelId="{1243AF94-A15D-4CF4-B5F2-D5AD704566FF}" type="sibTrans" cxnId="{457433D3-F36E-4190-B5A8-D715464C4B4A}">
      <dgm:prSet/>
      <dgm:spPr/>
      <dgm:t>
        <a:bodyPr/>
        <a:lstStyle/>
        <a:p>
          <a:endParaRPr lang="it-IT"/>
        </a:p>
      </dgm:t>
    </dgm:pt>
    <dgm:pt modelId="{68C06019-FBCE-4FAD-80AF-414C9FC61E5E}">
      <dgm:prSet phldrT="[Testo]"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it-IT" sz="2000" dirty="0"/>
            <a:t>Sviluppare  servizi sanitari di qualità a prezzi calmierati</a:t>
          </a:r>
        </a:p>
      </dgm:t>
    </dgm:pt>
    <dgm:pt modelId="{B7B8CB74-92B2-49CC-ABDE-D26C8A56EEB7}" type="parTrans" cxnId="{B201D14F-9BFD-4B67-BA3F-BBE822DC3548}">
      <dgm:prSet/>
      <dgm:spPr/>
      <dgm:t>
        <a:bodyPr/>
        <a:lstStyle/>
        <a:p>
          <a:endParaRPr lang="it-IT"/>
        </a:p>
      </dgm:t>
    </dgm:pt>
    <dgm:pt modelId="{3F28356D-4A09-4BF5-94ED-718683B9946E}" type="sibTrans" cxnId="{B201D14F-9BFD-4B67-BA3F-BBE822DC3548}">
      <dgm:prSet/>
      <dgm:spPr/>
      <dgm:t>
        <a:bodyPr/>
        <a:lstStyle/>
        <a:p>
          <a:endParaRPr lang="it-IT"/>
        </a:p>
      </dgm:t>
    </dgm:pt>
    <dgm:pt modelId="{74C43F0E-0855-41B5-A962-063F636F5CDC}">
      <dgm:prSet phldrT="[Testo]" custT="1"/>
      <dgm:spPr>
        <a:solidFill>
          <a:srgbClr val="FF9933">
            <a:alpha val="49804"/>
          </a:srgbClr>
        </a:solidFill>
      </dgm:spPr>
      <dgm:t>
        <a:bodyPr/>
        <a:lstStyle/>
        <a:p>
          <a:pPr algn="r"/>
          <a:r>
            <a:rPr lang="it-IT" sz="1800" dirty="0"/>
            <a:t> </a:t>
          </a:r>
          <a:r>
            <a:rPr lang="it-IT" sz="2000" b="1" dirty="0">
              <a:solidFill>
                <a:schemeClr val="accent5"/>
              </a:solidFill>
            </a:rPr>
            <a:t>Intermediare la spesa privata, </a:t>
          </a:r>
        </a:p>
        <a:p>
          <a:pPr algn="ctr"/>
          <a:r>
            <a:rPr lang="it-IT" sz="2000" b="1" dirty="0">
              <a:solidFill>
                <a:srgbClr val="CC0066"/>
              </a:solidFill>
            </a:rPr>
            <a:t>mutualizzare                       i rischi, </a:t>
          </a:r>
        </a:p>
        <a:p>
          <a:pPr algn="r"/>
          <a:r>
            <a:rPr lang="it-IT" sz="2000" b="1" dirty="0"/>
            <a:t> </a:t>
          </a:r>
          <a:r>
            <a:rPr lang="it-IT" sz="2000" b="1" dirty="0">
              <a:solidFill>
                <a:srgbClr val="00B050"/>
              </a:solidFill>
            </a:rPr>
            <a:t>favorire la previdenza sanitaria</a:t>
          </a:r>
        </a:p>
      </dgm:t>
    </dgm:pt>
    <dgm:pt modelId="{5232C12E-F979-42EA-8F14-14D6EBBCAEE3}" type="parTrans" cxnId="{E4C9F654-222C-46F3-B828-7AD356AF7A9C}">
      <dgm:prSet/>
      <dgm:spPr/>
      <dgm:t>
        <a:bodyPr/>
        <a:lstStyle/>
        <a:p>
          <a:endParaRPr lang="it-IT"/>
        </a:p>
      </dgm:t>
    </dgm:pt>
    <dgm:pt modelId="{83F7244A-3EB9-4324-B7A4-A24FFAB19AE4}" type="sibTrans" cxnId="{E4C9F654-222C-46F3-B828-7AD356AF7A9C}">
      <dgm:prSet/>
      <dgm:spPr/>
      <dgm:t>
        <a:bodyPr/>
        <a:lstStyle/>
        <a:p>
          <a:endParaRPr lang="it-IT"/>
        </a:p>
      </dgm:t>
    </dgm:pt>
    <dgm:pt modelId="{00E333F0-935E-4E28-AE93-AAABA3F8B09A}" type="pres">
      <dgm:prSet presAssocID="{C460A495-3225-4172-8C49-1DE58F317A33}" presName="compositeShape" presStyleCnt="0">
        <dgm:presLayoutVars>
          <dgm:chMax val="7"/>
          <dgm:dir/>
          <dgm:resizeHandles val="exact"/>
        </dgm:presLayoutVars>
      </dgm:prSet>
      <dgm:spPr/>
    </dgm:pt>
    <dgm:pt modelId="{A8E02683-A9EC-4267-BA8B-F39892A7F78F}" type="pres">
      <dgm:prSet presAssocID="{817733C4-0DC6-4DCC-9077-7866CA382E67}" presName="circ1" presStyleLbl="vennNode1" presStyleIdx="0" presStyleCnt="3" custScaleX="110785" custScaleY="113846"/>
      <dgm:spPr/>
    </dgm:pt>
    <dgm:pt modelId="{8CFC5354-E711-46D4-BDA4-052EBC25B0B9}" type="pres">
      <dgm:prSet presAssocID="{817733C4-0DC6-4DCC-9077-7866CA382E67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217C155-2F0C-4C29-862C-60FD7D404478}" type="pres">
      <dgm:prSet presAssocID="{68C06019-FBCE-4FAD-80AF-414C9FC61E5E}" presName="circ2" presStyleLbl="vennNode1" presStyleIdx="1" presStyleCnt="3" custScaleX="126764" custScaleY="114966" custLinFactNeighborX="14214"/>
      <dgm:spPr/>
    </dgm:pt>
    <dgm:pt modelId="{A900CF4C-46DD-4FFF-A0E0-462A17DBAC35}" type="pres">
      <dgm:prSet presAssocID="{68C06019-FBCE-4FAD-80AF-414C9FC61E5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1D78FA43-48FD-48F1-9419-C046DA9638D4}" type="pres">
      <dgm:prSet presAssocID="{74C43F0E-0855-41B5-A962-063F636F5CDC}" presName="circ3" presStyleLbl="vennNode1" presStyleIdx="2" presStyleCnt="3" custScaleX="118418" custScaleY="114966" custLinFactNeighborX="-2288"/>
      <dgm:spPr/>
    </dgm:pt>
    <dgm:pt modelId="{DE07A5BA-4E5B-4E55-A4E3-2D5296C5380F}" type="pres">
      <dgm:prSet presAssocID="{74C43F0E-0855-41B5-A962-063F636F5CDC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48297A30-2D09-4B2E-B892-0D786440499B}" type="presOf" srcId="{68C06019-FBCE-4FAD-80AF-414C9FC61E5E}" destId="{A900CF4C-46DD-4FFF-A0E0-462A17DBAC35}" srcOrd="1" destOrd="0" presId="urn:microsoft.com/office/officeart/2005/8/layout/venn1"/>
    <dgm:cxn modelId="{B201D14F-9BFD-4B67-BA3F-BBE822DC3548}" srcId="{C460A495-3225-4172-8C49-1DE58F317A33}" destId="{68C06019-FBCE-4FAD-80AF-414C9FC61E5E}" srcOrd="1" destOrd="0" parTransId="{B7B8CB74-92B2-49CC-ABDE-D26C8A56EEB7}" sibTransId="{3F28356D-4A09-4BF5-94ED-718683B9946E}"/>
    <dgm:cxn modelId="{5C233B74-9AA2-4F11-9BB7-DC60F091A4F2}" type="presOf" srcId="{817733C4-0DC6-4DCC-9077-7866CA382E67}" destId="{8CFC5354-E711-46D4-BDA4-052EBC25B0B9}" srcOrd="1" destOrd="0" presId="urn:microsoft.com/office/officeart/2005/8/layout/venn1"/>
    <dgm:cxn modelId="{E4C9F654-222C-46F3-B828-7AD356AF7A9C}" srcId="{C460A495-3225-4172-8C49-1DE58F317A33}" destId="{74C43F0E-0855-41B5-A962-063F636F5CDC}" srcOrd="2" destOrd="0" parTransId="{5232C12E-F979-42EA-8F14-14D6EBBCAEE3}" sibTransId="{83F7244A-3EB9-4324-B7A4-A24FFAB19AE4}"/>
    <dgm:cxn modelId="{BF306BA7-85B4-4F5F-8A42-7EA58F746AB3}" type="presOf" srcId="{68C06019-FBCE-4FAD-80AF-414C9FC61E5E}" destId="{3217C155-2F0C-4C29-862C-60FD7D404478}" srcOrd="0" destOrd="0" presId="urn:microsoft.com/office/officeart/2005/8/layout/venn1"/>
    <dgm:cxn modelId="{BBC8A9BD-3885-4C31-B5DE-B80AA98C1F03}" type="presOf" srcId="{C460A495-3225-4172-8C49-1DE58F317A33}" destId="{00E333F0-935E-4E28-AE93-AAABA3F8B09A}" srcOrd="0" destOrd="0" presId="urn:microsoft.com/office/officeart/2005/8/layout/venn1"/>
    <dgm:cxn modelId="{457433D3-F36E-4190-B5A8-D715464C4B4A}" srcId="{C460A495-3225-4172-8C49-1DE58F317A33}" destId="{817733C4-0DC6-4DCC-9077-7866CA382E67}" srcOrd="0" destOrd="0" parTransId="{14B698EF-17F3-477E-B808-59B65F405F07}" sibTransId="{1243AF94-A15D-4CF4-B5F2-D5AD704566FF}"/>
    <dgm:cxn modelId="{197737EA-EAAD-4D51-BB3D-2D5CA02A725E}" type="presOf" srcId="{74C43F0E-0855-41B5-A962-063F636F5CDC}" destId="{1D78FA43-48FD-48F1-9419-C046DA9638D4}" srcOrd="0" destOrd="0" presId="urn:microsoft.com/office/officeart/2005/8/layout/venn1"/>
    <dgm:cxn modelId="{BCD4CFEF-53D9-49A1-9E26-CFB2CB1EEC7B}" type="presOf" srcId="{74C43F0E-0855-41B5-A962-063F636F5CDC}" destId="{DE07A5BA-4E5B-4E55-A4E3-2D5296C5380F}" srcOrd="1" destOrd="0" presId="urn:microsoft.com/office/officeart/2005/8/layout/venn1"/>
    <dgm:cxn modelId="{15292DF8-46C0-4548-AD09-EEA235FAA542}" type="presOf" srcId="{817733C4-0DC6-4DCC-9077-7866CA382E67}" destId="{A8E02683-A9EC-4267-BA8B-F39892A7F78F}" srcOrd="0" destOrd="0" presId="urn:microsoft.com/office/officeart/2005/8/layout/venn1"/>
    <dgm:cxn modelId="{47BFB0A0-A3D5-440D-B6B4-00CE06B0F1C3}" type="presParOf" srcId="{00E333F0-935E-4E28-AE93-AAABA3F8B09A}" destId="{A8E02683-A9EC-4267-BA8B-F39892A7F78F}" srcOrd="0" destOrd="0" presId="urn:microsoft.com/office/officeart/2005/8/layout/venn1"/>
    <dgm:cxn modelId="{61A9071B-27EE-4794-A501-265434A67D0D}" type="presParOf" srcId="{00E333F0-935E-4E28-AE93-AAABA3F8B09A}" destId="{8CFC5354-E711-46D4-BDA4-052EBC25B0B9}" srcOrd="1" destOrd="0" presId="urn:microsoft.com/office/officeart/2005/8/layout/venn1"/>
    <dgm:cxn modelId="{D2CEA70B-F1DE-4949-8EA3-3B9CF5B19416}" type="presParOf" srcId="{00E333F0-935E-4E28-AE93-AAABA3F8B09A}" destId="{3217C155-2F0C-4C29-862C-60FD7D404478}" srcOrd="2" destOrd="0" presId="urn:microsoft.com/office/officeart/2005/8/layout/venn1"/>
    <dgm:cxn modelId="{02208B75-ACF8-4A05-BA8F-50CB0064C8ED}" type="presParOf" srcId="{00E333F0-935E-4E28-AE93-AAABA3F8B09A}" destId="{A900CF4C-46DD-4FFF-A0E0-462A17DBAC35}" srcOrd="3" destOrd="0" presId="urn:microsoft.com/office/officeart/2005/8/layout/venn1"/>
    <dgm:cxn modelId="{38AF5BC8-8E84-4529-B007-1347FB09E3A6}" type="presParOf" srcId="{00E333F0-935E-4E28-AE93-AAABA3F8B09A}" destId="{1D78FA43-48FD-48F1-9419-C046DA9638D4}" srcOrd="4" destOrd="0" presId="urn:microsoft.com/office/officeart/2005/8/layout/venn1"/>
    <dgm:cxn modelId="{04BD9CAF-653C-4587-B505-8DDD81EE42E1}" type="presParOf" srcId="{00E333F0-935E-4E28-AE93-AAABA3F8B09A}" destId="{DE07A5BA-4E5B-4E55-A4E3-2D5296C5380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3BEC83-F4BB-43E5-AF03-20A3BC649C25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34C353D2-B64F-4B46-ABB3-6485438B9211}">
      <dgm:prSet phldrT="[Testo]" custT="1"/>
      <dgm:spPr/>
      <dgm:t>
        <a:bodyPr/>
        <a:lstStyle/>
        <a:p>
          <a:pPr algn="l"/>
          <a:r>
            <a:rPr lang="it-IT" sz="1400" b="1" dirty="0">
              <a:solidFill>
                <a:schemeClr val="bg1"/>
              </a:solidFill>
              <a:latin typeface="Arial" charset="0"/>
            </a:rPr>
            <a:t>Coinvolgi</a:t>
          </a:r>
        </a:p>
        <a:p>
          <a:pPr algn="l"/>
          <a:r>
            <a:rPr lang="it-IT" sz="1400" b="1" dirty="0">
              <a:solidFill>
                <a:schemeClr val="bg1"/>
              </a:solidFill>
              <a:latin typeface="Arial" charset="0"/>
            </a:rPr>
            <a:t>mento</a:t>
          </a:r>
        </a:p>
        <a:p>
          <a:pPr algn="ctr"/>
          <a:r>
            <a:rPr lang="it-IT" sz="1400" b="1" dirty="0">
              <a:solidFill>
                <a:schemeClr val="bg1"/>
              </a:solidFill>
              <a:latin typeface="Arial" charset="0"/>
            </a:rPr>
            <a:t>della comunità e responsabilizzazione          cittadini</a:t>
          </a:r>
          <a:endParaRPr lang="it-IT" sz="1300" b="1" dirty="0">
            <a:solidFill>
              <a:schemeClr val="bg1"/>
            </a:solidFill>
          </a:endParaRPr>
        </a:p>
      </dgm:t>
    </dgm:pt>
    <dgm:pt modelId="{32A79029-3FB2-4E84-979A-53EEE333BE4E}" type="parTrans" cxnId="{FEBD4C17-7424-4A8F-8587-18B0AAC1B7E7}">
      <dgm:prSet/>
      <dgm:spPr/>
      <dgm:t>
        <a:bodyPr/>
        <a:lstStyle/>
        <a:p>
          <a:endParaRPr lang="it-IT"/>
        </a:p>
      </dgm:t>
    </dgm:pt>
    <dgm:pt modelId="{2598E1EC-4576-4AEC-92E7-913ED07D7D6E}" type="sibTrans" cxnId="{FEBD4C17-7424-4A8F-8587-18B0AAC1B7E7}">
      <dgm:prSet/>
      <dgm:spPr/>
      <dgm:t>
        <a:bodyPr/>
        <a:lstStyle/>
        <a:p>
          <a:endParaRPr lang="it-IT"/>
        </a:p>
      </dgm:t>
    </dgm:pt>
    <dgm:pt modelId="{60BE128F-E833-4BDD-B24C-E4BC9F73AC89}">
      <dgm:prSet phldrT="[Testo]" custT="1"/>
      <dgm:spPr/>
      <dgm:t>
        <a:bodyPr/>
        <a:lstStyle/>
        <a:p>
          <a:r>
            <a:rPr lang="it-IT" sz="1400" b="1" dirty="0">
              <a:solidFill>
                <a:schemeClr val="bg1"/>
              </a:solidFill>
              <a:latin typeface="Arial" charset="0"/>
            </a:rPr>
            <a:t>nuove sfide della copertura della spesa sanitaria crescente</a:t>
          </a:r>
          <a:endParaRPr lang="it-IT" sz="1400" dirty="0">
            <a:solidFill>
              <a:schemeClr val="bg1"/>
            </a:solidFill>
          </a:endParaRPr>
        </a:p>
      </dgm:t>
    </dgm:pt>
    <dgm:pt modelId="{36916526-8DCA-4EF7-A77B-9787B43BC76E}" type="parTrans" cxnId="{5B524195-48F8-4EE7-93DE-A580C8A4C66A}">
      <dgm:prSet/>
      <dgm:spPr/>
      <dgm:t>
        <a:bodyPr/>
        <a:lstStyle/>
        <a:p>
          <a:endParaRPr lang="it-IT"/>
        </a:p>
      </dgm:t>
    </dgm:pt>
    <dgm:pt modelId="{6313C474-74B3-4C3F-ABB1-4B3C28FCE7D2}" type="sibTrans" cxnId="{5B524195-48F8-4EE7-93DE-A580C8A4C66A}">
      <dgm:prSet/>
      <dgm:spPr/>
      <dgm:t>
        <a:bodyPr/>
        <a:lstStyle/>
        <a:p>
          <a:endParaRPr lang="it-IT"/>
        </a:p>
      </dgm:t>
    </dgm:pt>
    <dgm:pt modelId="{930E17A9-35C6-44AD-9BC8-B3EF0D3D3A64}">
      <dgm:prSet phldrT="[Testo]" custT="1"/>
      <dgm:spPr/>
      <dgm:t>
        <a:bodyPr/>
        <a:lstStyle/>
        <a:p>
          <a:r>
            <a:rPr lang="it-IT" sz="1400" b="1" dirty="0">
              <a:solidFill>
                <a:schemeClr val="bg1"/>
              </a:solidFill>
              <a:latin typeface="Arial" charset="0"/>
              <a:ea typeface="+mn-ea"/>
            </a:rPr>
            <a:t>obiettivi di continuità assistenziale e sostenibilità economica</a:t>
          </a:r>
          <a:endParaRPr lang="it-IT" sz="1400" dirty="0">
            <a:solidFill>
              <a:schemeClr val="bg1"/>
            </a:solidFill>
          </a:endParaRPr>
        </a:p>
      </dgm:t>
    </dgm:pt>
    <dgm:pt modelId="{BDF5D35E-B890-419B-A12D-CAA234E3727D}" type="parTrans" cxnId="{1B5B8CF6-FB35-4AC7-9BB0-1ED079C0BCBD}">
      <dgm:prSet/>
      <dgm:spPr/>
      <dgm:t>
        <a:bodyPr/>
        <a:lstStyle/>
        <a:p>
          <a:endParaRPr lang="it-IT"/>
        </a:p>
      </dgm:t>
    </dgm:pt>
    <dgm:pt modelId="{28F3A9F1-8CC2-435A-B443-B59A56459F60}" type="sibTrans" cxnId="{1B5B8CF6-FB35-4AC7-9BB0-1ED079C0BCBD}">
      <dgm:prSet/>
      <dgm:spPr/>
      <dgm:t>
        <a:bodyPr/>
        <a:lstStyle/>
        <a:p>
          <a:endParaRPr lang="it-IT"/>
        </a:p>
      </dgm:t>
    </dgm:pt>
    <dgm:pt modelId="{79E8CFB5-1F51-418B-B95E-0F6F996E07E8}" type="pres">
      <dgm:prSet presAssocID="{063BEC83-F4BB-43E5-AF03-20A3BC649C25}" presName="compositeShape" presStyleCnt="0">
        <dgm:presLayoutVars>
          <dgm:chMax val="7"/>
          <dgm:dir/>
          <dgm:resizeHandles val="exact"/>
        </dgm:presLayoutVars>
      </dgm:prSet>
      <dgm:spPr/>
    </dgm:pt>
    <dgm:pt modelId="{12E7BA07-120E-4812-8F55-71807095A6DF}" type="pres">
      <dgm:prSet presAssocID="{063BEC83-F4BB-43E5-AF03-20A3BC649C25}" presName="wedge1" presStyleLbl="node1" presStyleIdx="0" presStyleCnt="3" custScaleX="113208" custScaleY="115488" custLinFactNeighborX="-2718" custLinFactNeighborY="371"/>
      <dgm:spPr/>
    </dgm:pt>
    <dgm:pt modelId="{432695B1-AC74-45BE-BADB-03D1AAF0BDED}" type="pres">
      <dgm:prSet presAssocID="{063BEC83-F4BB-43E5-AF03-20A3BC649C25}" presName="dummy1a" presStyleCnt="0"/>
      <dgm:spPr/>
    </dgm:pt>
    <dgm:pt modelId="{6FAB3B72-762F-4EE4-93FD-8D49624CE071}" type="pres">
      <dgm:prSet presAssocID="{063BEC83-F4BB-43E5-AF03-20A3BC649C25}" presName="dummy1b" presStyleCnt="0"/>
      <dgm:spPr/>
    </dgm:pt>
    <dgm:pt modelId="{F2F02748-212C-4EAB-877E-FFCCBEBB6F22}" type="pres">
      <dgm:prSet presAssocID="{063BEC83-F4BB-43E5-AF03-20A3BC649C25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057A3A21-9762-4326-869D-B25CFB6B7E67}" type="pres">
      <dgm:prSet presAssocID="{063BEC83-F4BB-43E5-AF03-20A3BC649C25}" presName="wedge2" presStyleLbl="node1" presStyleIdx="1" presStyleCnt="3"/>
      <dgm:spPr/>
    </dgm:pt>
    <dgm:pt modelId="{CD79C63B-3753-4490-A360-31549176B07F}" type="pres">
      <dgm:prSet presAssocID="{063BEC83-F4BB-43E5-AF03-20A3BC649C25}" presName="dummy2a" presStyleCnt="0"/>
      <dgm:spPr/>
    </dgm:pt>
    <dgm:pt modelId="{610E4953-EF83-40DF-A2BE-1E5FCE9F8245}" type="pres">
      <dgm:prSet presAssocID="{063BEC83-F4BB-43E5-AF03-20A3BC649C25}" presName="dummy2b" presStyleCnt="0"/>
      <dgm:spPr/>
    </dgm:pt>
    <dgm:pt modelId="{DAF83C41-687E-4B44-B1E3-2B0CCF42CE36}" type="pres">
      <dgm:prSet presAssocID="{063BEC83-F4BB-43E5-AF03-20A3BC649C25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6F54CA78-6CB1-42D5-A03F-38A768E8E6E1}" type="pres">
      <dgm:prSet presAssocID="{063BEC83-F4BB-43E5-AF03-20A3BC649C25}" presName="wedge3" presStyleLbl="node1" presStyleIdx="2" presStyleCnt="3" custScaleX="101956" custScaleY="113910"/>
      <dgm:spPr/>
    </dgm:pt>
    <dgm:pt modelId="{5B61E425-493E-4DDC-8BC4-3A29D9CF13D7}" type="pres">
      <dgm:prSet presAssocID="{063BEC83-F4BB-43E5-AF03-20A3BC649C25}" presName="dummy3a" presStyleCnt="0"/>
      <dgm:spPr/>
    </dgm:pt>
    <dgm:pt modelId="{FD7CE853-05BF-40A0-9D2F-9FA1F81B8BA7}" type="pres">
      <dgm:prSet presAssocID="{063BEC83-F4BB-43E5-AF03-20A3BC649C25}" presName="dummy3b" presStyleCnt="0"/>
      <dgm:spPr/>
    </dgm:pt>
    <dgm:pt modelId="{F64778E4-8003-46DA-92F2-B036E63F2E1A}" type="pres">
      <dgm:prSet presAssocID="{063BEC83-F4BB-43E5-AF03-20A3BC649C25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E7B1D22D-8AF2-47B3-ADFF-3D1A0122AD68}" type="pres">
      <dgm:prSet presAssocID="{2598E1EC-4576-4AEC-92E7-913ED07D7D6E}" presName="arrowWedge1" presStyleLbl="fgSibTrans2D1" presStyleIdx="0" presStyleCnt="3" custLinFactNeighborX="-306" custLinFactNeighborY="-2270"/>
      <dgm:spPr/>
    </dgm:pt>
    <dgm:pt modelId="{FA4EC6BF-34AE-4592-A20C-571A2B8BD162}" type="pres">
      <dgm:prSet presAssocID="{6313C474-74B3-4C3F-ABB1-4B3C28FCE7D2}" presName="arrowWedge2" presStyleLbl="fgSibTrans2D1" presStyleIdx="1" presStyleCnt="3"/>
      <dgm:spPr/>
    </dgm:pt>
    <dgm:pt modelId="{D4F4E502-30F4-4384-9A72-EC57634EB291}" type="pres">
      <dgm:prSet presAssocID="{28F3A9F1-8CC2-435A-B443-B59A56459F60}" presName="arrowWedge3" presStyleLbl="fgSibTrans2D1" presStyleIdx="2" presStyleCnt="3" custLinFactNeighborX="684" custLinFactNeighborY="-1433"/>
      <dgm:spPr/>
    </dgm:pt>
  </dgm:ptLst>
  <dgm:cxnLst>
    <dgm:cxn modelId="{F8C99B07-C1F5-4317-975F-77F37E56C638}" type="presOf" srcId="{60BE128F-E833-4BDD-B24C-E4BC9F73AC89}" destId="{DAF83C41-687E-4B44-B1E3-2B0CCF42CE36}" srcOrd="1" destOrd="0" presId="urn:microsoft.com/office/officeart/2005/8/layout/cycle8"/>
    <dgm:cxn modelId="{FEBD4C17-7424-4A8F-8587-18B0AAC1B7E7}" srcId="{063BEC83-F4BB-43E5-AF03-20A3BC649C25}" destId="{34C353D2-B64F-4B46-ABB3-6485438B9211}" srcOrd="0" destOrd="0" parTransId="{32A79029-3FB2-4E84-979A-53EEE333BE4E}" sibTransId="{2598E1EC-4576-4AEC-92E7-913ED07D7D6E}"/>
    <dgm:cxn modelId="{F8734E35-32E9-4996-B726-DF041680FBAF}" type="presOf" srcId="{60BE128F-E833-4BDD-B24C-E4BC9F73AC89}" destId="{057A3A21-9762-4326-869D-B25CFB6B7E67}" srcOrd="0" destOrd="0" presId="urn:microsoft.com/office/officeart/2005/8/layout/cycle8"/>
    <dgm:cxn modelId="{7E8E064B-6C3A-4832-A85E-27502926E8B5}" type="presOf" srcId="{34C353D2-B64F-4B46-ABB3-6485438B9211}" destId="{F2F02748-212C-4EAB-877E-FFCCBEBB6F22}" srcOrd="1" destOrd="0" presId="urn:microsoft.com/office/officeart/2005/8/layout/cycle8"/>
    <dgm:cxn modelId="{52928356-429C-466A-83FA-24119983DB69}" type="presOf" srcId="{930E17A9-35C6-44AD-9BC8-B3EF0D3D3A64}" destId="{F64778E4-8003-46DA-92F2-B036E63F2E1A}" srcOrd="1" destOrd="0" presId="urn:microsoft.com/office/officeart/2005/8/layout/cycle8"/>
    <dgm:cxn modelId="{DD205B82-EC17-4467-9307-26107F2C9C5B}" type="presOf" srcId="{063BEC83-F4BB-43E5-AF03-20A3BC649C25}" destId="{79E8CFB5-1F51-418B-B95E-0F6F996E07E8}" srcOrd="0" destOrd="0" presId="urn:microsoft.com/office/officeart/2005/8/layout/cycle8"/>
    <dgm:cxn modelId="{5B524195-48F8-4EE7-93DE-A580C8A4C66A}" srcId="{063BEC83-F4BB-43E5-AF03-20A3BC649C25}" destId="{60BE128F-E833-4BDD-B24C-E4BC9F73AC89}" srcOrd="1" destOrd="0" parTransId="{36916526-8DCA-4EF7-A77B-9787B43BC76E}" sibTransId="{6313C474-74B3-4C3F-ABB1-4B3C28FCE7D2}"/>
    <dgm:cxn modelId="{5D445ACA-E252-4E1A-9DDE-7CD17E6F02C7}" type="presOf" srcId="{930E17A9-35C6-44AD-9BC8-B3EF0D3D3A64}" destId="{6F54CA78-6CB1-42D5-A03F-38A768E8E6E1}" srcOrd="0" destOrd="0" presId="urn:microsoft.com/office/officeart/2005/8/layout/cycle8"/>
    <dgm:cxn modelId="{1B5B8CF6-FB35-4AC7-9BB0-1ED079C0BCBD}" srcId="{063BEC83-F4BB-43E5-AF03-20A3BC649C25}" destId="{930E17A9-35C6-44AD-9BC8-B3EF0D3D3A64}" srcOrd="2" destOrd="0" parTransId="{BDF5D35E-B890-419B-A12D-CAA234E3727D}" sibTransId="{28F3A9F1-8CC2-435A-B443-B59A56459F60}"/>
    <dgm:cxn modelId="{8C5B85F8-73DD-4CA5-95DA-8048CA551D9C}" type="presOf" srcId="{34C353D2-B64F-4B46-ABB3-6485438B9211}" destId="{12E7BA07-120E-4812-8F55-71807095A6DF}" srcOrd="0" destOrd="0" presId="urn:microsoft.com/office/officeart/2005/8/layout/cycle8"/>
    <dgm:cxn modelId="{9E85FCD4-E230-42BB-BEE7-8FBF4DB149D7}" type="presParOf" srcId="{79E8CFB5-1F51-418B-B95E-0F6F996E07E8}" destId="{12E7BA07-120E-4812-8F55-71807095A6DF}" srcOrd="0" destOrd="0" presId="urn:microsoft.com/office/officeart/2005/8/layout/cycle8"/>
    <dgm:cxn modelId="{F2C5AD1C-5522-4CD3-B0C8-6439D2855780}" type="presParOf" srcId="{79E8CFB5-1F51-418B-B95E-0F6F996E07E8}" destId="{432695B1-AC74-45BE-BADB-03D1AAF0BDED}" srcOrd="1" destOrd="0" presId="urn:microsoft.com/office/officeart/2005/8/layout/cycle8"/>
    <dgm:cxn modelId="{138D6EB2-734C-48EC-89CC-0712FA978828}" type="presParOf" srcId="{79E8CFB5-1F51-418B-B95E-0F6F996E07E8}" destId="{6FAB3B72-762F-4EE4-93FD-8D49624CE071}" srcOrd="2" destOrd="0" presId="urn:microsoft.com/office/officeart/2005/8/layout/cycle8"/>
    <dgm:cxn modelId="{385EA9EA-0E09-46BC-9743-5A7349043EBE}" type="presParOf" srcId="{79E8CFB5-1F51-418B-B95E-0F6F996E07E8}" destId="{F2F02748-212C-4EAB-877E-FFCCBEBB6F22}" srcOrd="3" destOrd="0" presId="urn:microsoft.com/office/officeart/2005/8/layout/cycle8"/>
    <dgm:cxn modelId="{85B96992-8FC3-48EE-97B0-FDC9F47C0D97}" type="presParOf" srcId="{79E8CFB5-1F51-418B-B95E-0F6F996E07E8}" destId="{057A3A21-9762-4326-869D-B25CFB6B7E67}" srcOrd="4" destOrd="0" presId="urn:microsoft.com/office/officeart/2005/8/layout/cycle8"/>
    <dgm:cxn modelId="{1CA089D5-65E3-42F2-8FDC-95189C66ED38}" type="presParOf" srcId="{79E8CFB5-1F51-418B-B95E-0F6F996E07E8}" destId="{CD79C63B-3753-4490-A360-31549176B07F}" srcOrd="5" destOrd="0" presId="urn:microsoft.com/office/officeart/2005/8/layout/cycle8"/>
    <dgm:cxn modelId="{2F8458E4-BDA6-4255-B40E-237D84AFA6D2}" type="presParOf" srcId="{79E8CFB5-1F51-418B-B95E-0F6F996E07E8}" destId="{610E4953-EF83-40DF-A2BE-1E5FCE9F8245}" srcOrd="6" destOrd="0" presId="urn:microsoft.com/office/officeart/2005/8/layout/cycle8"/>
    <dgm:cxn modelId="{1D82747D-CE4B-45CE-9FCA-920391E3F1D2}" type="presParOf" srcId="{79E8CFB5-1F51-418B-B95E-0F6F996E07E8}" destId="{DAF83C41-687E-4B44-B1E3-2B0CCF42CE36}" srcOrd="7" destOrd="0" presId="urn:microsoft.com/office/officeart/2005/8/layout/cycle8"/>
    <dgm:cxn modelId="{1E49F0B0-82A2-4A7A-91DE-C957C55DBDFB}" type="presParOf" srcId="{79E8CFB5-1F51-418B-B95E-0F6F996E07E8}" destId="{6F54CA78-6CB1-42D5-A03F-38A768E8E6E1}" srcOrd="8" destOrd="0" presId="urn:microsoft.com/office/officeart/2005/8/layout/cycle8"/>
    <dgm:cxn modelId="{970F6360-63BC-4791-9843-94280A1AB552}" type="presParOf" srcId="{79E8CFB5-1F51-418B-B95E-0F6F996E07E8}" destId="{5B61E425-493E-4DDC-8BC4-3A29D9CF13D7}" srcOrd="9" destOrd="0" presId="urn:microsoft.com/office/officeart/2005/8/layout/cycle8"/>
    <dgm:cxn modelId="{D937FD8A-4DF4-4EAE-9B5B-74A88EE673A2}" type="presParOf" srcId="{79E8CFB5-1F51-418B-B95E-0F6F996E07E8}" destId="{FD7CE853-05BF-40A0-9D2F-9FA1F81B8BA7}" srcOrd="10" destOrd="0" presId="urn:microsoft.com/office/officeart/2005/8/layout/cycle8"/>
    <dgm:cxn modelId="{58BDA77A-4FBA-4994-A6B6-078F37D8125E}" type="presParOf" srcId="{79E8CFB5-1F51-418B-B95E-0F6F996E07E8}" destId="{F64778E4-8003-46DA-92F2-B036E63F2E1A}" srcOrd="11" destOrd="0" presId="urn:microsoft.com/office/officeart/2005/8/layout/cycle8"/>
    <dgm:cxn modelId="{F4BFF3AF-1237-4868-9E99-EC9A6A19A4E6}" type="presParOf" srcId="{79E8CFB5-1F51-418B-B95E-0F6F996E07E8}" destId="{E7B1D22D-8AF2-47B3-ADFF-3D1A0122AD68}" srcOrd="12" destOrd="0" presId="urn:microsoft.com/office/officeart/2005/8/layout/cycle8"/>
    <dgm:cxn modelId="{7E91BAF6-99EB-441B-95EB-9366F99492B5}" type="presParOf" srcId="{79E8CFB5-1F51-418B-B95E-0F6F996E07E8}" destId="{FA4EC6BF-34AE-4592-A20C-571A2B8BD162}" srcOrd="13" destOrd="0" presId="urn:microsoft.com/office/officeart/2005/8/layout/cycle8"/>
    <dgm:cxn modelId="{7B79D3DC-28AD-45DE-9B21-A6CDF64AAF72}" type="presParOf" srcId="{79E8CFB5-1F51-418B-B95E-0F6F996E07E8}" destId="{D4F4E502-30F4-4384-9A72-EC57634EB291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E02683-A9EC-4267-BA8B-F39892A7F78F}">
      <dsp:nvSpPr>
        <dsp:cNvPr id="0" name=""/>
        <dsp:cNvSpPr/>
      </dsp:nvSpPr>
      <dsp:spPr>
        <a:xfrm>
          <a:off x="2397505" y="-67395"/>
          <a:ext cx="3150805" cy="323786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>
              <a:solidFill>
                <a:schemeClr val="bg1"/>
              </a:solidFill>
            </a:rPr>
            <a:t>Integrare il SSN, facilitare  accesso alle cure</a:t>
          </a:r>
        </a:p>
      </dsp:txBody>
      <dsp:txXfrm>
        <a:off x="2817613" y="499230"/>
        <a:ext cx="2310590" cy="1457038"/>
      </dsp:txXfrm>
    </dsp:sp>
    <dsp:sp modelId="{3217C155-2F0C-4C29-862C-60FD7D404478}">
      <dsp:nvSpPr>
        <dsp:cNvPr id="0" name=""/>
        <dsp:cNvSpPr/>
      </dsp:nvSpPr>
      <dsp:spPr>
        <a:xfrm>
          <a:off x="3600771" y="1694223"/>
          <a:ext cx="3605259" cy="3269715"/>
        </a:xfrm>
        <a:prstGeom prst="ellipse">
          <a:avLst/>
        </a:prstGeom>
        <a:solidFill>
          <a:srgbClr val="FFFF00">
            <a:alpha val="50000"/>
          </a:srgb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 dirty="0"/>
            <a:t>Sviluppare  servizi sanitari di qualità a prezzi calmierati</a:t>
          </a:r>
        </a:p>
      </dsp:txBody>
      <dsp:txXfrm>
        <a:off x="4703379" y="2538899"/>
        <a:ext cx="2163155" cy="1798343"/>
      </dsp:txXfrm>
    </dsp:sp>
    <dsp:sp modelId="{1D78FA43-48FD-48F1-9419-C046DA9638D4}">
      <dsp:nvSpPr>
        <dsp:cNvPr id="0" name=""/>
        <dsp:cNvSpPr/>
      </dsp:nvSpPr>
      <dsp:spPr>
        <a:xfrm>
          <a:off x="1197653" y="1694223"/>
          <a:ext cx="3367893" cy="3269715"/>
        </a:xfrm>
        <a:prstGeom prst="ellipse">
          <a:avLst/>
        </a:prstGeom>
        <a:solidFill>
          <a:srgbClr val="FF9933">
            <a:alpha val="49804"/>
          </a:srgb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 </a:t>
          </a:r>
          <a:r>
            <a:rPr lang="it-IT" sz="2000" b="1" kern="1200" dirty="0">
              <a:solidFill>
                <a:schemeClr val="accent5"/>
              </a:solidFill>
            </a:rPr>
            <a:t>Intermediare la spesa privata,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>
              <a:solidFill>
                <a:srgbClr val="CC0066"/>
              </a:solidFill>
            </a:rPr>
            <a:t>mutualizzare                       i rischi, </a:t>
          </a:r>
        </a:p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1" kern="1200" dirty="0"/>
            <a:t> </a:t>
          </a:r>
          <a:r>
            <a:rPr lang="it-IT" sz="2000" b="1" kern="1200" dirty="0">
              <a:solidFill>
                <a:srgbClr val="00B050"/>
              </a:solidFill>
            </a:rPr>
            <a:t>favorire la previdenza sanitaria</a:t>
          </a:r>
        </a:p>
      </dsp:txBody>
      <dsp:txXfrm>
        <a:off x="1514796" y="2538899"/>
        <a:ext cx="2020735" cy="17983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7BA07-120E-4812-8F55-71807095A6DF}">
      <dsp:nvSpPr>
        <dsp:cNvPr id="0" name=""/>
        <dsp:cNvSpPr/>
      </dsp:nvSpPr>
      <dsp:spPr>
        <a:xfrm>
          <a:off x="1150003" y="73178"/>
          <a:ext cx="3851744" cy="3929317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latin typeface="Arial" charset="0"/>
            </a:rPr>
            <a:t>Coinvolgi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latin typeface="Arial" charset="0"/>
            </a:rPr>
            <a:t>mento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latin typeface="Arial" charset="0"/>
            </a:rPr>
            <a:t>della comunità e responsabilizzazione          cittadini</a:t>
          </a:r>
          <a:endParaRPr lang="it-IT" sz="1300" b="1" kern="1200" dirty="0">
            <a:solidFill>
              <a:schemeClr val="bg1"/>
            </a:solidFill>
          </a:endParaRPr>
        </a:p>
      </dsp:txBody>
      <dsp:txXfrm>
        <a:off x="3179964" y="905819"/>
        <a:ext cx="1375622" cy="1169439"/>
      </dsp:txXfrm>
    </dsp:sp>
    <dsp:sp modelId="{057A3A21-9762-4326-869D-B25CFB6B7E67}">
      <dsp:nvSpPr>
        <dsp:cNvPr id="0" name=""/>
        <dsp:cNvSpPr/>
      </dsp:nvSpPr>
      <dsp:spPr>
        <a:xfrm>
          <a:off x="1397099" y="445547"/>
          <a:ext cx="3402360" cy="340236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latin typeface="Arial" charset="0"/>
            </a:rPr>
            <a:t>nuove sfide della copertura della spesa sanitaria crescente</a:t>
          </a:r>
          <a:endParaRPr lang="it-IT" sz="1400" kern="1200" dirty="0">
            <a:solidFill>
              <a:schemeClr val="bg1"/>
            </a:solidFill>
          </a:endParaRPr>
        </a:p>
      </dsp:txBody>
      <dsp:txXfrm>
        <a:off x="2207185" y="2653030"/>
        <a:ext cx="1822693" cy="891094"/>
      </dsp:txXfrm>
    </dsp:sp>
    <dsp:sp modelId="{6F54CA78-6CB1-42D5-A03F-38A768E8E6E1}">
      <dsp:nvSpPr>
        <dsp:cNvPr id="0" name=""/>
        <dsp:cNvSpPr/>
      </dsp:nvSpPr>
      <dsp:spPr>
        <a:xfrm>
          <a:off x="1293751" y="87400"/>
          <a:ext cx="3468910" cy="3875628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b="1" kern="1200" dirty="0">
              <a:solidFill>
                <a:schemeClr val="bg1"/>
              </a:solidFill>
              <a:latin typeface="Arial" charset="0"/>
              <a:ea typeface="+mn-ea"/>
            </a:rPr>
            <a:t>obiettivi di continuità assistenziale e sostenibilità economica</a:t>
          </a:r>
          <a:endParaRPr lang="it-IT" sz="1400" kern="1200" dirty="0">
            <a:solidFill>
              <a:schemeClr val="bg1"/>
            </a:solidFill>
          </a:endParaRPr>
        </a:p>
      </dsp:txBody>
      <dsp:txXfrm>
        <a:off x="1695567" y="908664"/>
        <a:ext cx="1238896" cy="1153460"/>
      </dsp:txXfrm>
    </dsp:sp>
    <dsp:sp modelId="{E7B1D22D-8AF2-47B3-ADFF-3D1A0122AD68}">
      <dsp:nvSpPr>
        <dsp:cNvPr id="0" name=""/>
        <dsp:cNvSpPr/>
      </dsp:nvSpPr>
      <dsp:spPr>
        <a:xfrm>
          <a:off x="1149962" y="36019"/>
          <a:ext cx="3823604" cy="3823604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4EC6BF-34AE-4592-A20C-571A2B8BD162}">
      <dsp:nvSpPr>
        <dsp:cNvPr id="0" name=""/>
        <dsp:cNvSpPr/>
      </dsp:nvSpPr>
      <dsp:spPr>
        <a:xfrm>
          <a:off x="1186477" y="234709"/>
          <a:ext cx="3823604" cy="3823604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F4E502-30F4-4384-9A72-EC57634EB291}">
      <dsp:nvSpPr>
        <dsp:cNvPr id="0" name=""/>
        <dsp:cNvSpPr/>
      </dsp:nvSpPr>
      <dsp:spPr>
        <a:xfrm>
          <a:off x="1141918" y="55767"/>
          <a:ext cx="3823604" cy="3823604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006BD6-345F-4FB4-B9D9-0507EFEE00FB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70493-E9F6-4D2C-8ACB-609B8148E5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9233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CO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ABA249-3AD7-0745-88EA-728837F44656}" type="slidenum">
              <a:rPr lang="it-CO" smtClean="0"/>
              <a:t>3</a:t>
            </a:fld>
            <a:endParaRPr lang="it-CO"/>
          </a:p>
        </p:txBody>
      </p:sp>
    </p:spTree>
    <p:extLst>
      <p:ext uri="{BB962C8B-B14F-4D97-AF65-F5344CB8AC3E}">
        <p14:creationId xmlns:p14="http://schemas.microsoft.com/office/powerpoint/2010/main" val="1896735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9C786A06-1E28-485C-8E99-C35A0D64E28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fld id="{E070A110-0800-4BD5-A9C5-196BC77F3DD1}" type="slidenum">
              <a:rPr lang="it-IT" altLang="it-IT" smtClean="0">
                <a:solidFill>
                  <a:schemeClr val="tx1"/>
                </a:solidFill>
              </a:rPr>
              <a:pPr/>
              <a:t>6</a:t>
            </a:fld>
            <a:endParaRPr lang="it-IT" altLang="it-IT" dirty="0">
              <a:solidFill>
                <a:schemeClr val="tx1"/>
              </a:solidFill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32FB9E59-46D3-451E-BD59-BDC77A2654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6229493-62C5-4D72-8604-9D9E83BFA3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775200"/>
            <a:ext cx="5029200" cy="4522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410868D-07D4-FD13-4750-98152177A2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3B9C6A2C-2EC4-9D35-538F-1A663429BD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610CA6E-90F0-D52F-7625-B5DD09E9E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9866CF4-FB92-8DE1-8DD9-CE18185F5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8AAAC21-611A-8F92-6927-88604E57D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0250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16BBBE7-2FD9-45D7-E8AC-F0B0F0E64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2C422EB-031E-A01B-D5B1-49E0C9F19D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2B643FF-4BDA-1665-512F-BF122A82C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A67624D-5015-F413-130A-D841D1D74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AEA817B-7F0E-FA7C-EAFC-36A4F7956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221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13A00B4-9858-AB6B-448F-B2DDE60FA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9D2F4ED-AC8A-069C-26A9-D13F581CB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3EA2275-62FF-E5EE-E2C5-0CC29B943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41EF223-B2A8-B21A-9E33-E63DDEF83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EAC8C3B-8D88-2564-8444-B34BA11A8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9545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4DE8316-AA58-D121-23DC-157E6771C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7344FAA-AF94-32F1-3102-1BD95FB562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E2B53BB-7C71-3890-6CF4-FFD82E539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15D409C3-9645-C33C-E390-49CD283DA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2370BFE-570F-5DB5-9173-2B5C542CA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A55C9DE-6773-03AF-77A3-60B43295B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0737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7A4982D-289B-22F8-17E4-4132E77EB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183A23D-A245-5B03-371C-B5A556692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178A7EB-0031-9010-680C-E42C54732F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0124CE85-CB52-A14F-D640-E9727FBB7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3C42A5F-B9B1-281C-F844-D7D452335A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A222D185-F6A5-3E43-9443-48A276EEB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CC34F540-41A5-FAE0-A856-DF1CDFD46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259C74B8-9B56-72B8-E874-389F4A100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7549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3F4C704-52E2-0EA2-5811-06FB8B576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141A8E8-8698-6555-0595-E647CB552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53D9CA8-0517-D9A7-B5D9-1A3BB4CF0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FF634767-EBC6-3C75-1DCF-203074F0B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08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13D23505-AE49-F7C5-B975-A85C6A7DE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DAE4D196-7AF3-42F2-62BB-4B99DC639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A0A8E6F-5AEF-8097-F53E-BF1A2249E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0089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ED4E30-C670-29C5-9A68-C3EA98A06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9A9483A-7599-89CC-4357-767DC80B37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8EC6258-82F4-B935-619F-DBC9B46430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1DCC040-C36F-E902-A434-0A7C07C24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B020F03-12FD-D9CF-D18A-546ADD655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0610245-14C3-628B-5CD1-DD3467551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1454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C753A0B-553C-6314-7BC3-E6B99C7CF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98D4007-A8F8-FF8A-B71D-853909ED10B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E501BE5-6A84-B4AC-9A80-39BAC8D28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186E0C72-1C0C-030E-19AC-96E46F310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9BFABE4-5CB6-298D-1079-27B295362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367E000-7351-FC69-11C5-0308DE781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895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CBB0D69-6E2A-4DB3-F60A-77151A3DB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AD4EC0D-E46D-AC04-F232-FF56DA070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26498DF-7DB4-7987-354E-7076D28B1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0C35BC3-B53C-C2CD-8205-52AD3C437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3F01456-24EF-58EA-2D6A-FF3D89070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0714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FF1F97E6-0EB7-0C73-036C-3C9968E8DE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E5D7F4B-E076-8FE4-669E-08CB74E7A0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6E4324C-49E3-744D-ACD9-9EA17B45D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9D3A27B-052D-B7DC-6C21-92B040D8B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D82D406-8333-BD3D-DC2D-9619B0097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8454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950E6955-386C-6525-1539-82ED1A4F9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FFE2D33-010A-EE8C-FCF6-6FD3A5907E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1B76908-4F24-BBC2-F693-53CB9628AD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1102FF-8DFD-491D-B95F-5292D8E3A9A9}" type="datetimeFigureOut">
              <a:rPr lang="it-IT" smtClean="0"/>
              <a:t>28/10/2026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5DEF36A-A0E0-F0D5-5C17-B9BC9BF637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D9FA038-AE49-CC6C-ABE0-7B6C2AF1AD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06082D-C99B-4E29-9BCD-C206CE1E47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641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Layout" Target="../diagrams/layout1.xml"/><Relationship Id="rId7" Type="http://schemas.openxmlformats.org/officeDocument/2006/relationships/oleObject" Target="../embeddings/oleObject1.bin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1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7EDE2D8-DFFB-EFE4-603B-87CDA3E398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6851" y="89976"/>
            <a:ext cx="9144000" cy="2387600"/>
          </a:xfrm>
        </p:spPr>
        <p:txBody>
          <a:bodyPr/>
          <a:lstStyle/>
          <a:p>
            <a:r>
              <a:rPr lang="it-IT" dirty="0"/>
              <a:t>L’ ECONOMIA SOCIALE </a:t>
            </a:r>
            <a:br>
              <a:rPr lang="it-IT" dirty="0"/>
            </a:br>
            <a:r>
              <a:rPr lang="it-IT" dirty="0"/>
              <a:t>E LA SALUTE 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23FC4E36-5F98-33DC-BD36-29B3AD026D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endParaRPr lang="it-IT" dirty="0"/>
          </a:p>
          <a:p>
            <a:r>
              <a:rPr lang="it-IT" b="1" dirty="0"/>
              <a:t>RUOLO DELLE MUTUE SANITARIE / SOCIETA’ DI MUTUO SOCCORSO</a:t>
            </a:r>
          </a:p>
          <a:p>
            <a:endParaRPr lang="it-IT" dirty="0"/>
          </a:p>
          <a:p>
            <a:r>
              <a:rPr lang="it-IT" dirty="0"/>
              <a:t>MASSIMO PIERMATTEI </a:t>
            </a:r>
          </a:p>
          <a:p>
            <a:r>
              <a:rPr lang="it-IT" dirty="0"/>
              <a:t>DIRETTORE   </a:t>
            </a:r>
          </a:p>
        </p:txBody>
      </p:sp>
      <p:pic>
        <p:nvPicPr>
          <p:cNvPr id="5" name="Picture 2" descr="\\Campaexch\comune\logo_CAMPA_60anni_RGB.png">
            <a:extLst>
              <a:ext uri="{FF2B5EF4-FFF2-40B4-BE49-F238E27FC236}">
                <a16:creationId xmlns:a16="http://schemas.microsoft.com/office/drawing/2014/main" id="{7BE4D78A-49CB-3A6B-3943-BB457B2334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/>
          <a:stretch/>
        </p:blipFill>
        <p:spPr bwMode="auto">
          <a:xfrm>
            <a:off x="5479603" y="5311399"/>
            <a:ext cx="1232793" cy="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6C8273A4-3910-DE8F-9671-175F28CFCE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614" y="2427625"/>
            <a:ext cx="5186473" cy="122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015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5C8FC1B-1C4B-F350-C47D-DCAB693B0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1832"/>
            <a:ext cx="10515600" cy="1325563"/>
          </a:xfrm>
        </p:spPr>
        <p:txBody>
          <a:bodyPr>
            <a:normAutofit/>
          </a:bodyPr>
          <a:lstStyle/>
          <a:p>
            <a:r>
              <a:rPr lang="it-IT" sz="4000" dirty="0"/>
              <a:t>49 MILIARDI DI SPESA OUT POCKET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DD5CD46-AE93-AC1C-719F-F0AF3DE26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SPESA PUBBLICA </a:t>
            </a:r>
          </a:p>
          <a:p>
            <a:r>
              <a:rPr lang="it-IT" dirty="0"/>
              <a:t>140 MLD </a:t>
            </a:r>
          </a:p>
          <a:p>
            <a:endParaRPr lang="it-IT" dirty="0"/>
          </a:p>
          <a:p>
            <a:r>
              <a:rPr lang="it-IT" dirty="0"/>
              <a:t>TOTALE </a:t>
            </a:r>
          </a:p>
          <a:p>
            <a:endParaRPr lang="it-IT" dirty="0"/>
          </a:p>
          <a:p>
            <a:r>
              <a:rPr lang="it-IT" dirty="0"/>
              <a:t>189 MLD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16831BF4-5A8C-8647-8D7A-8A677C4D5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5279" y="1489166"/>
            <a:ext cx="7013188" cy="522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766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EED35E27-F87B-D414-E970-866421E34F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08" y="1316636"/>
            <a:ext cx="6666682" cy="4649017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A40702E3-F291-D240-565A-FB87AE63E5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B2F87BA7-4130-41A7-16FF-EB65B3294EA0}"/>
              </a:ext>
            </a:extLst>
          </p:cNvPr>
          <p:cNvSpPr txBox="1">
            <a:spLocks/>
          </p:cNvSpPr>
          <p:nvPr/>
        </p:nvSpPr>
        <p:spPr>
          <a:xfrm>
            <a:off x="8380332" y="6496073"/>
            <a:ext cx="3708575" cy="224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200" b="1" dirty="0">
                <a:solidFill>
                  <a:srgbClr val="9D1814"/>
                </a:solidFill>
                <a:latin typeface="Aptos ExtraBold" panose="020B0004020202020204" pitchFamily="34" charset="0"/>
              </a:rPr>
              <a:t>CAMPA | </a:t>
            </a:r>
            <a:r>
              <a:rPr lang="it-IT" sz="1200" b="1" dirty="0">
                <a:solidFill>
                  <a:srgbClr val="C85930"/>
                </a:solidFill>
                <a:latin typeface="Aptos ExtraBold" panose="020B0004020202020204" pitchFamily="34" charset="0"/>
              </a:rPr>
              <a:t>BILANCIO SOCIALE 2025</a:t>
            </a:r>
            <a:endParaRPr lang="it-CO" sz="1200" b="1" dirty="0">
              <a:solidFill>
                <a:srgbClr val="C85930"/>
              </a:solidFill>
              <a:latin typeface="Aptos ExtraBold" panose="020B0004020202020204" pitchFamily="34" charset="0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5D06F2D-75EE-93E4-7ADA-198F0F6E5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908" y="137075"/>
            <a:ext cx="10515600" cy="1325563"/>
          </a:xfrm>
        </p:spPr>
        <p:txBody>
          <a:bodyPr>
            <a:normAutofit/>
          </a:bodyPr>
          <a:lstStyle/>
          <a:p>
            <a:r>
              <a:rPr lang="it-IT" sz="3600" dirty="0"/>
              <a:t>SOLO IL 14 % è INTERMEDIATA </a:t>
            </a:r>
          </a:p>
        </p:txBody>
      </p:sp>
      <p:pic>
        <p:nvPicPr>
          <p:cNvPr id="5" name="Picture 2" descr="\\Campaexch\comune\logo_CAMPA_60anni_RGB.png">
            <a:extLst>
              <a:ext uri="{FF2B5EF4-FFF2-40B4-BE49-F238E27FC236}">
                <a16:creationId xmlns:a16="http://schemas.microsoft.com/office/drawing/2014/main" id="{ED686033-E591-1428-58D1-C561940A6F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/>
          <a:stretch/>
        </p:blipFill>
        <p:spPr bwMode="auto">
          <a:xfrm>
            <a:off x="6284114" y="5857616"/>
            <a:ext cx="1232793" cy="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759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1013788-A7DD-61B1-EC17-A5EBEB843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>
                <a:solidFill>
                  <a:schemeClr val="accent1"/>
                </a:solidFill>
              </a:rPr>
              <a:t>305 FONDI SANITARI X 17 Ml DI ASSISTITI LAV DIPENDENTI + 5 ml coperture volontarie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69BB00D-8E75-266B-0DDA-061F70CC75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6691" y="2061599"/>
            <a:ext cx="10515600" cy="4351338"/>
          </a:xfrm>
        </p:spPr>
        <p:txBody>
          <a:bodyPr/>
          <a:lstStyle/>
          <a:p>
            <a:r>
              <a:rPr lang="it-IT" dirty="0"/>
              <a:t>TRA QUESTI  50 SONO MUTUE SANITARIE  : 1,9 ML DI CITTADINI HANNO UNA COPERTURA SANITARIA di una MUTUA non profit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1E546F7-E3B9-3162-8FC4-CC5C7C635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691" y="3130549"/>
            <a:ext cx="8893311" cy="27663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541182DA-4578-6F96-1B9D-42EBA6510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0002" y="4296954"/>
            <a:ext cx="2008258" cy="92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28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olo 1">
            <a:extLst>
              <a:ext uri="{FF2B5EF4-FFF2-40B4-BE49-F238E27FC236}">
                <a16:creationId xmlns:a16="http://schemas.microsoft.com/office/drawing/2014/main" id="{57849B9C-E4A6-4BE1-AA71-702693B0E3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93711" y="262484"/>
            <a:ext cx="10187244" cy="647700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it-IT" altLang="it-IT" sz="3200" b="1" u="sng" dirty="0">
                <a:solidFill>
                  <a:schemeClr val="tx2"/>
                </a:solidFill>
              </a:rPr>
              <a:t>Il ruolo dei Fondi sanitari e delle Mutue sanitarie integrative </a:t>
            </a:r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9035970F-66AA-4B55-AEC5-10A71D62783D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1847528" y="1268760"/>
          <a:ext cx="806450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7652" name="Oggetto 1">
            <a:extLst>
              <a:ext uri="{FF2B5EF4-FFF2-40B4-BE49-F238E27FC236}">
                <a16:creationId xmlns:a16="http://schemas.microsoft.com/office/drawing/2014/main" id="{0A167889-9ACF-4277-AFAC-24A02B9C27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5862269"/>
              </p:ext>
            </p:extLst>
          </p:nvPr>
        </p:nvGraphicFramePr>
        <p:xfrm>
          <a:off x="9438354" y="6127998"/>
          <a:ext cx="2103438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2895238" imgH="704948" progId="MSPhotoEd.3">
                  <p:embed/>
                </p:oleObj>
              </mc:Choice>
              <mc:Fallback>
                <p:oleObj r:id="rId7" imgW="2895238" imgH="704948" progId="MSPhotoEd.3">
                  <p:embed/>
                  <p:pic>
                    <p:nvPicPr>
                      <p:cNvPr id="27652" name="Oggetto 1">
                        <a:extLst>
                          <a:ext uri="{FF2B5EF4-FFF2-40B4-BE49-F238E27FC236}">
                            <a16:creationId xmlns:a16="http://schemas.microsoft.com/office/drawing/2014/main" id="{0A167889-9ACF-4277-AFAC-24A02B9C27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38354" y="6127998"/>
                        <a:ext cx="2103438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3" name="Immagine 2">
            <a:extLst>
              <a:ext uri="{FF2B5EF4-FFF2-40B4-BE49-F238E27FC236}">
                <a16:creationId xmlns:a16="http://schemas.microsoft.com/office/drawing/2014/main" id="{76A2E859-3323-4B71-8547-4B05DBDFED3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1" y="6165304"/>
            <a:ext cx="338455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\\Campaexch\comune\logo_CAMPA_60anni_RGB.png">
            <a:extLst>
              <a:ext uri="{FF2B5EF4-FFF2-40B4-BE49-F238E27FC236}">
                <a16:creationId xmlns:a16="http://schemas.microsoft.com/office/drawing/2014/main" id="{EDA13B58-A006-D0FC-B225-CDB4B8735D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/>
          <a:stretch/>
        </p:blipFill>
        <p:spPr bwMode="auto">
          <a:xfrm>
            <a:off x="10228583" y="4943419"/>
            <a:ext cx="1232793" cy="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egnaposto numero diapositiva 4">
            <a:extLst>
              <a:ext uri="{FF2B5EF4-FFF2-40B4-BE49-F238E27FC236}">
                <a16:creationId xmlns:a16="http://schemas.microsoft.com/office/drawing/2014/main" id="{563F0554-BF48-4E89-B089-3AFC0442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524000" y="6329363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01AD5EE7-55A6-44EB-846E-938575833268}" type="slidenum">
              <a:rPr lang="it-IT" altLang="it-IT" smtClean="0"/>
              <a:pPr eaLnBrk="1" hangingPunct="1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6</a:t>
            </a:fld>
            <a:endParaRPr lang="it-IT" altLang="it-IT" dirty="0"/>
          </a:p>
        </p:txBody>
      </p:sp>
      <p:sp>
        <p:nvSpPr>
          <p:cNvPr id="36867" name="Text Box 2">
            <a:extLst>
              <a:ext uri="{FF2B5EF4-FFF2-40B4-BE49-F238E27FC236}">
                <a16:creationId xmlns:a16="http://schemas.microsoft.com/office/drawing/2014/main" id="{F5160CA4-9D2E-4415-8BD5-47651C975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300" y="214788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it-IT" altLang="it-IT" dirty="0">
              <a:latin typeface="Tahoma" panose="020B0604030504040204" pitchFamily="34" charset="0"/>
            </a:endParaRPr>
          </a:p>
        </p:txBody>
      </p:sp>
      <p:sp>
        <p:nvSpPr>
          <p:cNvPr id="212995" name="Text Box 3">
            <a:extLst>
              <a:ext uri="{FF2B5EF4-FFF2-40B4-BE49-F238E27FC236}">
                <a16:creationId xmlns:a16="http://schemas.microsoft.com/office/drawing/2014/main" id="{7F05ED98-248B-4B7B-B58A-52E50778B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3036" y="209827"/>
            <a:ext cx="9144000" cy="10779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r>
              <a:rPr lang="it-IT" sz="320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it-IT" sz="32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Differenze tra Mutue e Assicurazioni</a:t>
            </a:r>
            <a:endParaRPr lang="it-IT" sz="3000" b="1" dirty="0"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/>
            </a:pPr>
            <a:endParaRPr lang="it-IT" sz="3200" b="1" dirty="0">
              <a:latin typeface="Arial" charset="0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642B8A6-E8B1-487B-9C79-E9B464D8E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5443" y="748783"/>
            <a:ext cx="8901113" cy="26924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it-IT" altLang="it-IT" sz="900" dirty="0">
              <a:solidFill>
                <a:srgbClr val="5A5A5A"/>
              </a:solidFill>
              <a:ea typeface="Times New Roman" panose="02020603050405020304" pitchFamily="18" charset="0"/>
            </a:endParaRPr>
          </a:p>
          <a:p>
            <a:pPr>
              <a:defRPr/>
            </a:pPr>
            <a:endParaRPr lang="it-IT" altLang="it-IT" sz="1400" dirty="0">
              <a:solidFill>
                <a:srgbClr val="5A5A5A"/>
              </a:solidFill>
              <a:latin typeface="Calibri Light" panose="020F0302020204030204" pitchFamily="34" charset="0"/>
              <a:ea typeface="Times New Roman" panose="02020603050405020304" pitchFamily="18" charset="0"/>
            </a:endParaRPr>
          </a:p>
          <a:p>
            <a:pPr>
              <a:defRPr/>
            </a:pPr>
            <a:r>
              <a:rPr lang="it-IT" altLang="it-IT" sz="2400" b="1" dirty="0">
                <a:latin typeface="Calibri Light" panose="020F0302020204030204" pitchFamily="34" charset="0"/>
                <a:ea typeface="Times New Roman" panose="02020603050405020304" pitchFamily="18" charset="0"/>
              </a:rPr>
              <a:t>Assicurazione</a:t>
            </a:r>
            <a:r>
              <a:rPr lang="it-IT" altLang="it-IT" sz="2400" dirty="0">
                <a:latin typeface="Calibri Light" panose="020F0302020204030204" pitchFamily="34" charset="0"/>
                <a:ea typeface="Times New Roman" panose="02020603050405020304" pitchFamily="18" charset="0"/>
              </a:rPr>
              <a:t> - </a:t>
            </a:r>
            <a:r>
              <a:rPr lang="it-IT" altLang="it-IT" dirty="0">
                <a:solidFill>
                  <a:schemeClr val="accent5">
                    <a:lumMod val="50000"/>
                  </a:schemeClr>
                </a:solidFill>
                <a:latin typeface="Calibri Light" panose="020F0302020204030204" pitchFamily="34" charset="0"/>
                <a:ea typeface="Times New Roman" panose="02020603050405020304" pitchFamily="18" charset="0"/>
              </a:rPr>
              <a:t>Trasferimento del rischio  - </a:t>
            </a:r>
          </a:p>
          <a:p>
            <a:pPr>
              <a:defRPr/>
            </a:pPr>
            <a:r>
              <a:rPr lang="it-IT" altLang="it-IT" dirty="0">
                <a:latin typeface="Calibri Light" panose="020F0302020204030204" pitchFamily="34" charset="0"/>
                <a:ea typeface="Times New Roman" panose="02020603050405020304" pitchFamily="18" charset="0"/>
              </a:rPr>
              <a:t>Finalità imprenditoriale commerciale che a fronte dell’assunzione del rischio punta ad un lucro</a:t>
            </a:r>
            <a:endParaRPr lang="it-IT" altLang="it-IT" sz="1400" dirty="0">
              <a:latin typeface="Calibri Light" panose="020F0302020204030204" pitchFamily="34" charset="0"/>
              <a:ea typeface="Times New Roman" panose="02020603050405020304" pitchFamily="18" charset="0"/>
            </a:endParaRPr>
          </a:p>
          <a:p>
            <a:pPr>
              <a:defRPr/>
            </a:pPr>
            <a:endParaRPr lang="it-IT" altLang="it-IT" sz="1400" dirty="0">
              <a:latin typeface="Calibri Light" panose="020F0302020204030204" pitchFamily="34" charset="0"/>
              <a:ea typeface="Times New Roman" panose="02020603050405020304" pitchFamily="18" charset="0"/>
            </a:endParaRPr>
          </a:p>
          <a:p>
            <a:pPr>
              <a:defRPr/>
            </a:pPr>
            <a:r>
              <a:rPr lang="it-IT" altLang="it-IT" sz="2000" b="1" dirty="0">
                <a:latin typeface="Calibri Light" panose="020F0302020204030204" pitchFamily="34" charset="0"/>
                <a:ea typeface="Times New Roman" panose="02020603050405020304" pitchFamily="18" charset="0"/>
              </a:rPr>
              <a:t>Mutua</a:t>
            </a:r>
            <a:r>
              <a:rPr lang="it-IT" altLang="it-IT" sz="2000" dirty="0">
                <a:latin typeface="Calibri Light" panose="020F0302020204030204" pitchFamily="34" charset="0"/>
                <a:ea typeface="Times New Roman" panose="02020603050405020304" pitchFamily="18" charset="0"/>
              </a:rPr>
              <a:t> </a:t>
            </a:r>
            <a:r>
              <a:rPr lang="it-IT" altLang="it-IT" sz="2000" dirty="0">
                <a:solidFill>
                  <a:schemeClr val="accent5">
                    <a:lumMod val="50000"/>
                  </a:schemeClr>
                </a:solidFill>
                <a:latin typeface="Calibri Light" panose="020F0302020204030204" pitchFamily="34" charset="0"/>
                <a:ea typeface="Times New Roman" panose="02020603050405020304" pitchFamily="18" charset="0"/>
              </a:rPr>
              <a:t>- </a:t>
            </a:r>
            <a:r>
              <a:rPr lang="it-IT" altLang="it-IT" dirty="0">
                <a:solidFill>
                  <a:schemeClr val="accent5">
                    <a:lumMod val="50000"/>
                  </a:schemeClr>
                </a:solidFill>
                <a:latin typeface="Calibri Light" panose="020F0302020204030204" pitchFamily="34" charset="0"/>
                <a:ea typeface="Times New Roman" panose="02020603050405020304" pitchFamily="18" charset="0"/>
              </a:rPr>
              <a:t>Suddivisione del rischio/danno -</a:t>
            </a:r>
          </a:p>
          <a:p>
            <a:pPr>
              <a:defRPr/>
            </a:pPr>
            <a:r>
              <a:rPr lang="it-IT" altLang="it-IT" sz="1400" dirty="0">
                <a:latin typeface="Calibri Light" panose="020F0302020204030204" pitchFamily="34" charset="0"/>
                <a:ea typeface="Times New Roman" panose="02020603050405020304" pitchFamily="18" charset="0"/>
              </a:rPr>
              <a:t>i Soci partecipano equamente a costituire un fondo che servirà per offrire un  aiuto o una tutela a chi si troverà</a:t>
            </a:r>
          </a:p>
          <a:p>
            <a:pPr>
              <a:defRPr/>
            </a:pPr>
            <a:r>
              <a:rPr lang="it-IT" altLang="it-IT" sz="1400" dirty="0">
                <a:latin typeface="Calibri Light" panose="020F0302020204030204" pitchFamily="34" charset="0"/>
                <a:ea typeface="Times New Roman" panose="02020603050405020304" pitchFamily="18" charset="0"/>
              </a:rPr>
              <a:t>nella necessità di affrontare delle spese mediche, e pertanto accettano di suddividere il rischio di sostenere </a:t>
            </a:r>
          </a:p>
          <a:p>
            <a:pPr>
              <a:defRPr/>
            </a:pPr>
            <a:r>
              <a:rPr lang="it-IT" altLang="it-IT" sz="1400" dirty="0">
                <a:latin typeface="Calibri Light" panose="020F0302020204030204" pitchFamily="34" charset="0"/>
                <a:ea typeface="Times New Roman" panose="02020603050405020304" pitchFamily="18" charset="0"/>
              </a:rPr>
              <a:t>spese sanitarie con quello di tutti gli altri Soci.</a:t>
            </a:r>
            <a:br>
              <a:rPr lang="it-IT" altLang="it-IT" sz="1400" dirty="0">
                <a:latin typeface="Calibri Light" panose="020F0302020204030204" pitchFamily="34" charset="0"/>
                <a:ea typeface="Times New Roman" panose="02020603050405020304" pitchFamily="18" charset="0"/>
              </a:rPr>
            </a:br>
            <a:r>
              <a:rPr lang="it-IT" altLang="it-IT" sz="1400" dirty="0">
                <a:latin typeface="Calibri Light" panose="020F0302020204030204" pitchFamily="34" charset="0"/>
                <a:ea typeface="Times New Roman" panose="02020603050405020304" pitchFamily="18" charset="0"/>
              </a:rPr>
              <a:t>Il Fondo mutualistico non ha scopo lucrativo, pertanto i contributi che i Soci versano sono solo quelli necessari </a:t>
            </a:r>
          </a:p>
          <a:p>
            <a:pPr>
              <a:defRPr/>
            </a:pPr>
            <a:r>
              <a:rPr lang="it-IT" altLang="it-IT" sz="1400" dirty="0">
                <a:latin typeface="Calibri Light" panose="020F0302020204030204" pitchFamily="34" charset="0"/>
                <a:ea typeface="Times New Roman" panose="02020603050405020304" pitchFamily="18" charset="0"/>
              </a:rPr>
              <a:t>a garantire le prestazioni  di cui i Soci avranno bisogno, </a:t>
            </a:r>
            <a:endParaRPr lang="it-IT" altLang="it-IT" dirty="0">
              <a:ea typeface="Lucida Sans Unicode" panose="020B0602030504020204" pitchFamily="34" charset="0"/>
            </a:endParaRPr>
          </a:p>
        </p:txBody>
      </p:sp>
      <p:pic>
        <p:nvPicPr>
          <p:cNvPr id="36870" name="Immagine 26" descr="differenze tra campa e pollizze assicurative">
            <a:extLst>
              <a:ext uri="{FF2B5EF4-FFF2-40B4-BE49-F238E27FC236}">
                <a16:creationId xmlns:a16="http://schemas.microsoft.com/office/drawing/2014/main" id="{5480A558-6EFE-46C3-8B53-C93AEB138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856" y="3441183"/>
            <a:ext cx="6769100" cy="264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Rectangle 6">
            <a:extLst>
              <a:ext uri="{FF2B5EF4-FFF2-40B4-BE49-F238E27FC236}">
                <a16:creationId xmlns:a16="http://schemas.microsoft.com/office/drawing/2014/main" id="{CEEF45B2-F807-4291-B814-EB0FA8848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2625209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 altLang="it-IT" dirty="0"/>
          </a:p>
        </p:txBody>
      </p:sp>
      <p:pic>
        <p:nvPicPr>
          <p:cNvPr id="36872" name="Immagine 2">
            <a:extLst>
              <a:ext uri="{FF2B5EF4-FFF2-40B4-BE49-F238E27FC236}">
                <a16:creationId xmlns:a16="http://schemas.microsoft.com/office/drawing/2014/main" id="{094BDFF5-CFFE-4CEB-B6D9-86D267328C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52" y="6326686"/>
            <a:ext cx="338455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Oggetto 1">
            <a:extLst>
              <a:ext uri="{FF2B5EF4-FFF2-40B4-BE49-F238E27FC236}">
                <a16:creationId xmlns:a16="http://schemas.microsoft.com/office/drawing/2014/main" id="{FBA1AA1F-E92B-4046-992C-2D467DEE5F9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8241402"/>
              </p:ext>
            </p:extLst>
          </p:nvPr>
        </p:nvGraphicFramePr>
        <p:xfrm>
          <a:off x="9646110" y="6143348"/>
          <a:ext cx="2103438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2895238" imgH="704948" progId="MSPhotoEd.3">
                  <p:embed/>
                </p:oleObj>
              </mc:Choice>
              <mc:Fallback>
                <p:oleObj r:id="rId5" imgW="2895238" imgH="704948" progId="MSPhotoEd.3">
                  <p:embed/>
                  <p:pic>
                    <p:nvPicPr>
                      <p:cNvPr id="9" name="Oggetto 1">
                        <a:extLst>
                          <a:ext uri="{FF2B5EF4-FFF2-40B4-BE49-F238E27FC236}">
                            <a16:creationId xmlns:a16="http://schemas.microsoft.com/office/drawing/2014/main" id="{FBA1AA1F-E92B-4046-992C-2D467DEE5F9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46110" y="6143348"/>
                        <a:ext cx="2103438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 descr="\\Campaexch\comune\logo_CAMPA_60anni_RGB.png">
            <a:extLst>
              <a:ext uri="{FF2B5EF4-FFF2-40B4-BE49-F238E27FC236}">
                <a16:creationId xmlns:a16="http://schemas.microsoft.com/office/drawing/2014/main" id="{F81084CB-0FE7-0F87-7154-28ABC8578D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/>
          <a:stretch/>
        </p:blipFill>
        <p:spPr bwMode="auto">
          <a:xfrm>
            <a:off x="10394144" y="4977102"/>
            <a:ext cx="1232793" cy="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5CE1E198-FF97-139F-0E52-EFE49B7F7DE7}"/>
              </a:ext>
            </a:extLst>
          </p:cNvPr>
          <p:cNvSpPr txBox="1"/>
          <p:nvPr/>
        </p:nvSpPr>
        <p:spPr>
          <a:xfrm>
            <a:off x="6296323" y="4449917"/>
            <a:ext cx="5989010" cy="1610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 fontAlgn="base"/>
            <a:r>
              <a:rPr lang="it-IT" sz="1800" b="0" i="0" u="none" strike="noStrike" dirty="0">
                <a:effectLst/>
                <a:latin typeface="Aptos" panose="020B0004020202020204" pitchFamily="34" charset="0"/>
              </a:rPr>
              <a:t>Rapporto erogazioni/contributi: </a:t>
            </a:r>
            <a:r>
              <a:rPr lang="it-IT" sz="1800" b="1" i="1" u="none" strike="noStrike" dirty="0">
                <a:effectLst/>
                <a:latin typeface="Aptos ExtraBold" panose="020B0004020202020204" pitchFamily="34" charset="0"/>
              </a:rPr>
              <a:t>82,6%</a:t>
            </a:r>
            <a:r>
              <a:rPr lang="it-IT" sz="1800" b="0" i="0" u="none" strike="noStrike" dirty="0">
                <a:effectLst/>
                <a:latin typeface="Aptos" panose="020B0004020202020204" pitchFamily="34" charset="0"/>
              </a:rPr>
              <a:t> </a:t>
            </a:r>
          </a:p>
          <a:p>
            <a:pPr algn="just" rtl="0" fontAlgn="base"/>
            <a:r>
              <a:rPr lang="it-IT" sz="1600" b="0" i="1" u="none" strike="noStrike" dirty="0">
                <a:effectLst/>
                <a:latin typeface="Aptos" panose="020B0004020202020204" pitchFamily="34" charset="0"/>
              </a:rPr>
              <a:t>(nella fascia obiettivo 80-85%)</a:t>
            </a:r>
            <a:r>
              <a:rPr lang="it-IT" sz="1600" b="0" i="1" dirty="0">
                <a:effectLst/>
                <a:latin typeface="Aptos" panose="020B0004020202020204" pitchFamily="34" charset="0"/>
              </a:rPr>
              <a:t>​</a:t>
            </a:r>
          </a:p>
          <a:p>
            <a:pPr algn="just" rtl="0" fontAlgn="base">
              <a:lnSpc>
                <a:spcPts val="2775"/>
              </a:lnSpc>
            </a:pPr>
            <a:r>
              <a:rPr lang="it-IT" sz="1800" b="0" i="0" u="none" strike="noStrike" dirty="0">
                <a:effectLst/>
                <a:latin typeface="Aptos" panose="020B0004020202020204" pitchFamily="34" charset="0"/>
              </a:rPr>
              <a:t>Spese generali contenute sotto il </a:t>
            </a:r>
            <a:r>
              <a:rPr lang="it-IT" sz="1800" b="1" i="1" u="none" strike="noStrike" dirty="0">
                <a:effectLst/>
                <a:latin typeface="Aptos ExtraBold" panose="020B0004020202020204" pitchFamily="34" charset="0"/>
              </a:rPr>
              <a:t>15%</a:t>
            </a:r>
            <a:r>
              <a:rPr lang="it-IT" sz="1800" b="0" i="0" dirty="0">
                <a:effectLst/>
                <a:latin typeface="Aptos" panose="020B0004020202020204" pitchFamily="34" charset="0"/>
              </a:rPr>
              <a:t>​</a:t>
            </a:r>
            <a:endParaRPr lang="it-IT" b="0" i="0" dirty="0">
              <a:effectLst/>
              <a:latin typeface="Aptos" panose="020B0004020202020204" pitchFamily="34" charset="0"/>
            </a:endParaRPr>
          </a:p>
          <a:p>
            <a:pPr algn="just" rtl="0" fontAlgn="base">
              <a:lnSpc>
                <a:spcPts val="2775"/>
              </a:lnSpc>
            </a:pPr>
            <a:r>
              <a:rPr lang="it-IT" sz="1800" b="0" i="0" u="none" strike="noStrike" dirty="0">
                <a:effectLst/>
                <a:latin typeface="Aptos" panose="020B0004020202020204" pitchFamily="34" charset="0"/>
              </a:rPr>
              <a:t>Avanzo di esercizio accantonato </a:t>
            </a:r>
          </a:p>
          <a:p>
            <a:pPr algn="just" rtl="0" fontAlgn="base"/>
            <a:r>
              <a:rPr lang="it-IT" sz="1800" b="0" i="0" u="none" strike="noStrike" dirty="0">
                <a:effectLst/>
                <a:latin typeface="Aptos" panose="020B0004020202020204" pitchFamily="34" charset="0"/>
              </a:rPr>
              <a:t>a Fondi di Riserva per rafforzamento patrimoniale</a:t>
            </a:r>
            <a:r>
              <a:rPr lang="it-IT" sz="1800" b="0" i="0" dirty="0">
                <a:effectLst/>
                <a:latin typeface="Aptos" panose="020B0004020202020204" pitchFamily="34" charset="0"/>
              </a:rPr>
              <a:t>​</a:t>
            </a:r>
            <a:endParaRPr lang="it-IT" b="0" i="0" dirty="0">
              <a:effectLst/>
              <a:latin typeface="Aptos" panose="020B0004020202020204" pitchFamily="34" charset="0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3C8DC773-95AC-C411-A1CB-124FC05D31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r="1354" b="62076"/>
          <a:stretch>
            <a:fillRect/>
          </a:stretch>
        </p:blipFill>
        <p:spPr>
          <a:xfrm>
            <a:off x="164553" y="1394228"/>
            <a:ext cx="6393644" cy="2600793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FD862CAF-7CB5-C2D3-F7BB-A23ABF6B5B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40875" r="29108" b="21201"/>
          <a:stretch>
            <a:fillRect/>
          </a:stretch>
        </p:blipFill>
        <p:spPr>
          <a:xfrm>
            <a:off x="6805196" y="1364390"/>
            <a:ext cx="4594824" cy="2600793"/>
          </a:xfrm>
          <a:prstGeom prst="rect">
            <a:avLst/>
          </a:prstGeom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id="{6CD7634A-F8A9-8C8D-E3E8-D5C8D9D59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239" y="464955"/>
            <a:ext cx="6524223" cy="959111"/>
          </a:xfrm>
        </p:spPr>
        <p:txBody>
          <a:bodyPr>
            <a:noAutofit/>
          </a:bodyPr>
          <a:lstStyle/>
          <a:p>
            <a:r>
              <a:rPr lang="it-IT" sz="3200" b="1" dirty="0">
                <a:solidFill>
                  <a:srgbClr val="C85930"/>
                </a:solidFill>
                <a:latin typeface="Aptos ExtraBold" panose="020B0004020202020204" pitchFamily="34" charset="0"/>
              </a:rPr>
              <a:t>Prestazioni e Contributi erogati</a:t>
            </a:r>
            <a:endParaRPr lang="it-CO" sz="3200" b="1" dirty="0">
              <a:solidFill>
                <a:srgbClr val="C85930"/>
              </a:solidFill>
              <a:latin typeface="Aptos ExtraBold" panose="020B0004020202020204" pitchFamily="34" charset="0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A6713A09-EF8E-4665-BAD3-0814BB8C4B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85685" r="32808" b="620"/>
          <a:stretch>
            <a:fillRect/>
          </a:stretch>
        </p:blipFill>
        <p:spPr>
          <a:xfrm>
            <a:off x="456861" y="5463772"/>
            <a:ext cx="4354981" cy="939189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0E23B477-AA9C-68A6-6CE7-09DEE8ED8F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9681" t="50639" r="2973" b="28759"/>
          <a:stretch>
            <a:fillRect/>
          </a:stretch>
        </p:blipFill>
        <p:spPr>
          <a:xfrm>
            <a:off x="3555907" y="3683908"/>
            <a:ext cx="1502934" cy="1888686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34362C36-855E-EAFC-837F-3CF69A9D0F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082573"/>
            <a:ext cx="200323" cy="200323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EF431544-EB41-DECA-454D-550B9848D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040" y="4497677"/>
            <a:ext cx="200324" cy="200324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B989BF07-0290-0F56-FA0D-27FD3CC37E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040" y="5427067"/>
            <a:ext cx="200324" cy="200324"/>
          </a:xfrm>
          <a:prstGeom prst="rect">
            <a:avLst/>
          </a:prstGeom>
        </p:spPr>
      </p:pic>
      <p:sp>
        <p:nvSpPr>
          <p:cNvPr id="15" name="Titolo 1">
            <a:extLst>
              <a:ext uri="{FF2B5EF4-FFF2-40B4-BE49-F238E27FC236}">
                <a16:creationId xmlns:a16="http://schemas.microsoft.com/office/drawing/2014/main" id="{1D2E9398-7C78-2E5A-C00D-39CF8FD3C839}"/>
              </a:ext>
            </a:extLst>
          </p:cNvPr>
          <p:cNvSpPr txBox="1">
            <a:spLocks/>
          </p:cNvSpPr>
          <p:nvPr/>
        </p:nvSpPr>
        <p:spPr>
          <a:xfrm>
            <a:off x="8380332" y="6496073"/>
            <a:ext cx="3708575" cy="224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200" b="1" dirty="0">
                <a:solidFill>
                  <a:srgbClr val="9D1814"/>
                </a:solidFill>
                <a:latin typeface="Aptos ExtraBold" panose="020B0004020202020204" pitchFamily="34" charset="0"/>
              </a:rPr>
              <a:t>CAMPA | </a:t>
            </a:r>
            <a:r>
              <a:rPr lang="it-IT" sz="1200" b="1" dirty="0">
                <a:solidFill>
                  <a:srgbClr val="C85930"/>
                </a:solidFill>
                <a:latin typeface="Aptos ExtraBold" panose="020B0004020202020204" pitchFamily="34" charset="0"/>
              </a:rPr>
              <a:t>BILANCIO SOCIALE 2025</a:t>
            </a:r>
            <a:endParaRPr lang="it-CO" sz="1200" b="1" dirty="0">
              <a:solidFill>
                <a:srgbClr val="C85930"/>
              </a:solidFill>
              <a:latin typeface="Aptos ExtraBold" panose="020B0004020202020204" pitchFamily="34" charset="0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DEFDA47-A6B2-1233-FB0C-9031A69CD7D0}"/>
              </a:ext>
            </a:extLst>
          </p:cNvPr>
          <p:cNvSpPr txBox="1"/>
          <p:nvPr/>
        </p:nvSpPr>
        <p:spPr>
          <a:xfrm>
            <a:off x="5171768" y="1976285"/>
            <a:ext cx="52110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pic>
        <p:nvPicPr>
          <p:cNvPr id="4" name="Picture 2" descr="\\Campaexch\comune\logo_CAMPA_60anni_RGB.png">
            <a:extLst>
              <a:ext uri="{FF2B5EF4-FFF2-40B4-BE49-F238E27FC236}">
                <a16:creationId xmlns:a16="http://schemas.microsoft.com/office/drawing/2014/main" id="{01FE05CF-1A06-E2C1-A460-DAE226353F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/>
          <a:stretch/>
        </p:blipFill>
        <p:spPr bwMode="auto">
          <a:xfrm>
            <a:off x="10277968" y="399103"/>
            <a:ext cx="1232793" cy="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539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7" descr="http://www.umana.it/upload/Images/aree-persone(1).jpeg">
            <a:extLst>
              <a:ext uri="{FF2B5EF4-FFF2-40B4-BE49-F238E27FC236}">
                <a16:creationId xmlns:a16="http://schemas.microsoft.com/office/drawing/2014/main" id="{B949ABAD-F1E0-4AEC-8605-D872A0D1A9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60" r="6416" b="1"/>
          <a:stretch/>
        </p:blipFill>
        <p:spPr bwMode="auto">
          <a:xfrm>
            <a:off x="1906597" y="0"/>
            <a:ext cx="2617841" cy="356466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olo 2">
            <a:extLst>
              <a:ext uri="{FF2B5EF4-FFF2-40B4-BE49-F238E27FC236}">
                <a16:creationId xmlns:a16="http://schemas.microsoft.com/office/drawing/2014/main" id="{2101B243-0577-4894-9C49-F193F811F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1865" y="330807"/>
            <a:ext cx="5389453" cy="167660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b="1" dirty="0">
                <a:latin typeface="+mn-lt"/>
              </a:rPr>
              <a:t>L’evoluzione del Welfare: dall’azienda alla comunità</a:t>
            </a:r>
            <a:endParaRPr lang="en-US" sz="3000" dirty="0">
              <a:latin typeface="+mn-lt"/>
            </a:endParaRPr>
          </a:p>
        </p:txBody>
      </p:sp>
      <p:sp>
        <p:nvSpPr>
          <p:cNvPr id="7" name="CasellaDiTesto 7">
            <a:extLst>
              <a:ext uri="{FF2B5EF4-FFF2-40B4-BE49-F238E27FC236}">
                <a16:creationId xmlns:a16="http://schemas.microsoft.com/office/drawing/2014/main" id="{BCF5F889-BA2A-4559-AA66-6F28BC5F0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829" y="3680109"/>
            <a:ext cx="3845272" cy="218723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rgbClr val="000000"/>
              </a:buClr>
              <a:buSzPct val="100000"/>
              <a:tabLst>
                <a:tab pos="265113" algn="l"/>
              </a:tabLst>
            </a:pPr>
            <a:r>
              <a:rPr lang="en-US" altLang="it-IT" dirty="0"/>
              <a:t>Nella costruzione di un sistema di welfare basato su:</a:t>
            </a:r>
          </a:p>
          <a:p>
            <a:pPr lvl="1" indent="-228600">
              <a:lnSpc>
                <a:spcPct val="90000"/>
              </a:lnSpc>
              <a:spcAft>
                <a:spcPts val="6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it-IT" b="1" dirty="0"/>
              <a:t>partecipazione</a:t>
            </a:r>
            <a:endParaRPr lang="en-US" altLang="it-IT" dirty="0"/>
          </a:p>
          <a:p>
            <a:pPr lvl="1" indent="-228600">
              <a:lnSpc>
                <a:spcPct val="90000"/>
              </a:lnSpc>
              <a:spcAft>
                <a:spcPts val="6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it-IT" b="1" dirty="0"/>
              <a:t>relazioni di fiducia</a:t>
            </a:r>
            <a:r>
              <a:rPr lang="en-US" altLang="it-IT" dirty="0"/>
              <a:t> </a:t>
            </a:r>
          </a:p>
          <a:p>
            <a:pPr lvl="1" indent="-228600">
              <a:lnSpc>
                <a:spcPct val="90000"/>
              </a:lnSpc>
              <a:spcAft>
                <a:spcPts val="6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it-IT" b="1" dirty="0"/>
              <a:t>collaborazione</a:t>
            </a:r>
            <a:r>
              <a:rPr lang="en-US" altLang="it-IT" dirty="0"/>
              <a:t> </a:t>
            </a:r>
          </a:p>
          <a:p>
            <a:pPr lvl="1" indent="-228600">
              <a:lnSpc>
                <a:spcPct val="90000"/>
              </a:lnSpc>
              <a:spcAft>
                <a:spcPts val="6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it-IT" b="1" dirty="0"/>
              <a:t>coinvolgimento diretto dei beneficiari</a:t>
            </a:r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id="{D8706197-2339-4D07-9623-F891E72030DD}"/>
              </a:ext>
            </a:extLst>
          </p:cNvPr>
          <p:cNvSpPr/>
          <p:nvPr/>
        </p:nvSpPr>
        <p:spPr>
          <a:xfrm>
            <a:off x="2146918" y="6076950"/>
            <a:ext cx="5677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 pianificare insieme un futuro di benessere. </a:t>
            </a:r>
            <a:endParaRPr lang="it-IT" sz="2000" b="1" dirty="0">
              <a:solidFill>
                <a:srgbClr val="0070C0"/>
              </a:solidFill>
            </a:endParaRPr>
          </a:p>
        </p:txBody>
      </p:sp>
      <p:graphicFrame>
        <p:nvGraphicFramePr>
          <p:cNvPr id="19" name="Diagramma 18">
            <a:extLst>
              <a:ext uri="{FF2B5EF4-FFF2-40B4-BE49-F238E27FC236}">
                <a16:creationId xmlns:a16="http://schemas.microsoft.com/office/drawing/2014/main" id="{E37048A1-A5E1-4F04-85B1-36282FDEA3A7}"/>
              </a:ext>
            </a:extLst>
          </p:cNvPr>
          <p:cNvGraphicFramePr/>
          <p:nvPr/>
        </p:nvGraphicFramePr>
        <p:xfrm>
          <a:off x="5303912" y="2217021"/>
          <a:ext cx="6336704" cy="4050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Oggetto 1">
            <a:extLst>
              <a:ext uri="{FF2B5EF4-FFF2-40B4-BE49-F238E27FC236}">
                <a16:creationId xmlns:a16="http://schemas.microsoft.com/office/drawing/2014/main" id="{9553ACB9-585C-4946-8355-A4EA4614568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7401403"/>
              </p:ext>
            </p:extLst>
          </p:nvPr>
        </p:nvGraphicFramePr>
        <p:xfrm>
          <a:off x="10261318" y="6168552"/>
          <a:ext cx="1766887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8" imgW="2895238" imgH="704948" progId="MSPhotoEd.3">
                  <p:embed/>
                </p:oleObj>
              </mc:Choice>
              <mc:Fallback>
                <p:oleObj r:id="rId8" imgW="2895238" imgH="704948" progId="MSPhotoEd.3">
                  <p:embed/>
                  <p:pic>
                    <p:nvPicPr>
                      <p:cNvPr id="9" name="Oggetto 1">
                        <a:extLst>
                          <a:ext uri="{FF2B5EF4-FFF2-40B4-BE49-F238E27FC236}">
                            <a16:creationId xmlns:a16="http://schemas.microsoft.com/office/drawing/2014/main" id="{9553ACB9-585C-4946-8355-A4EA4614568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1318" y="6168552"/>
                        <a:ext cx="1766887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2" descr="\\Campaexch\comune\logo_CAMPA_60anni_RGB.png">
            <a:extLst>
              <a:ext uri="{FF2B5EF4-FFF2-40B4-BE49-F238E27FC236}">
                <a16:creationId xmlns:a16="http://schemas.microsoft.com/office/drawing/2014/main" id="{F9480C48-0459-69B1-C7DC-726B0C1597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/>
          <a:stretch/>
        </p:blipFill>
        <p:spPr bwMode="auto">
          <a:xfrm>
            <a:off x="10795412" y="5134175"/>
            <a:ext cx="1232793" cy="86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710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AEC01C04-F253-4A60-A255-7F22AAC111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108" y="169678"/>
            <a:ext cx="3840085" cy="1692794"/>
          </a:xfrm>
        </p:spPr>
        <p:txBody>
          <a:bodyPr rtlCol="0">
            <a:normAutofit fontScale="90000"/>
          </a:bodyPr>
          <a:lstStyle/>
          <a:p>
            <a:pPr defTabSz="449263">
              <a:buClr>
                <a:srgbClr val="000000"/>
              </a:buClr>
              <a:buSzPct val="100000"/>
              <a:defRPr/>
            </a:pPr>
            <a:br>
              <a:rPr lang="it-IT" altLang="it-IT" sz="2800" b="1" u="sng" dirty="0">
                <a:latin typeface="+mn-lt"/>
                <a:ea typeface="+mn-ea"/>
                <a:cs typeface="Lucida Sans Unicode" panose="020B0602030504020204" pitchFamily="34" charset="0"/>
              </a:rPr>
            </a:br>
            <a:br>
              <a:rPr lang="it-IT" altLang="it-IT" sz="2800" b="1" u="sng" dirty="0">
                <a:latin typeface="+mn-lt"/>
                <a:ea typeface="+mn-ea"/>
                <a:cs typeface="Lucida Sans Unicode" panose="020B0602030504020204" pitchFamily="34" charset="0"/>
              </a:rPr>
            </a:br>
            <a:r>
              <a:rPr lang="it-IT" altLang="it-IT" b="1" dirty="0">
                <a:solidFill>
                  <a:srgbClr val="C00000"/>
                </a:solidFill>
                <a:latin typeface="+mn-lt"/>
                <a:ea typeface="+mn-ea"/>
                <a:cs typeface="Lucida Sans Unicode" panose="020B0602030504020204" pitchFamily="34" charset="0"/>
              </a:rPr>
              <a:t>La Mutua costruisce </a:t>
            </a:r>
            <a:br>
              <a:rPr lang="it-IT" altLang="it-IT" b="1" dirty="0">
                <a:solidFill>
                  <a:srgbClr val="C00000"/>
                </a:solidFill>
                <a:latin typeface="+mn-lt"/>
                <a:ea typeface="+mn-ea"/>
                <a:cs typeface="Lucida Sans Unicode" panose="020B0602030504020204" pitchFamily="34" charset="0"/>
              </a:rPr>
            </a:br>
            <a:r>
              <a:rPr lang="it-IT" altLang="it-IT" b="1" dirty="0">
                <a:solidFill>
                  <a:srgbClr val="C00000"/>
                </a:solidFill>
                <a:latin typeface="+mn-lt"/>
                <a:ea typeface="+mn-ea"/>
                <a:cs typeface="Lucida Sans Unicode" panose="020B0602030504020204" pitchFamily="34" charset="0"/>
              </a:rPr>
              <a:t>un ponte di solidarietà 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11A7BC93-8F4E-4348-8546-5A3A70FEFD6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71108" y="2470621"/>
            <a:ext cx="4382942" cy="3312368"/>
          </a:xfrm>
        </p:spPr>
        <p:txBody>
          <a:bodyPr rtlCol="0">
            <a:normAutofit fontScale="25000" lnSpcReduction="20000"/>
          </a:bodyPr>
          <a:lstStyle/>
          <a:p>
            <a:pPr>
              <a:defRPr/>
            </a:pPr>
            <a:endParaRPr lang="it-IT" sz="1600" dirty="0"/>
          </a:p>
          <a:p>
            <a:pPr>
              <a:lnSpc>
                <a:spcPct val="150000"/>
              </a:lnSpc>
              <a:defRPr/>
            </a:pPr>
            <a:r>
              <a:rPr lang="it-IT" sz="6400" dirty="0"/>
              <a:t>CAMPA sta realizzando un ponte tra </a:t>
            </a:r>
            <a:r>
              <a:rPr lang="it-IT" sz="6400" b="1" dirty="0"/>
              <a:t>Fondi chiusi negoziali </a:t>
            </a:r>
            <a:r>
              <a:rPr lang="it-IT" sz="6400" dirty="0"/>
              <a:t>composti da lavoratori dipendenti e </a:t>
            </a:r>
            <a:r>
              <a:rPr lang="it-IT" sz="6400" b="1" dirty="0"/>
              <a:t>Fondi aperti </a:t>
            </a:r>
            <a:r>
              <a:rPr lang="it-IT" sz="6400" dirty="0"/>
              <a:t>alla generalità dei cittadini</a:t>
            </a:r>
            <a:r>
              <a:rPr lang="it-IT" sz="6400" b="1" dirty="0"/>
              <a:t> </a:t>
            </a:r>
            <a:r>
              <a:rPr lang="it-IT" sz="6400" dirty="0"/>
              <a:t>per realizzare un processo di integrazione sanitaria che tuteli sufficientemente da un punto di vista sociale, </a:t>
            </a:r>
            <a:r>
              <a:rPr lang="it-IT" sz="6400" b="1" dirty="0"/>
              <a:t>favorendo la partecipazione responsabile</a:t>
            </a:r>
            <a:r>
              <a:rPr lang="it-IT" sz="6400" dirty="0"/>
              <a:t>, la </a:t>
            </a:r>
            <a:r>
              <a:rPr lang="it-IT" sz="6400" b="1" dirty="0"/>
              <a:t>non esclusione </a:t>
            </a:r>
            <a:r>
              <a:rPr lang="it-IT" sz="6400" dirty="0"/>
              <a:t>quando cessa il rapporto di lavoro, e promuovere una </a:t>
            </a:r>
            <a:r>
              <a:rPr lang="it-IT" sz="6400" b="1" dirty="0"/>
              <a:t>solidarietà</a:t>
            </a:r>
            <a:r>
              <a:rPr lang="it-IT" sz="6400" dirty="0"/>
              <a:t> intercategoriale e </a:t>
            </a:r>
            <a:r>
              <a:rPr lang="it-IT" sz="6400" b="1" dirty="0"/>
              <a:t>intergenerazionale </a:t>
            </a:r>
            <a:r>
              <a:rPr lang="it-IT" sz="6400" dirty="0"/>
              <a:t>fra gli aderenti alla Mutua. </a:t>
            </a:r>
          </a:p>
          <a:p>
            <a:pPr>
              <a:defRPr/>
            </a:pPr>
            <a:endParaRPr lang="it-IT" sz="1600" dirty="0"/>
          </a:p>
        </p:txBody>
      </p:sp>
      <p:pic>
        <p:nvPicPr>
          <p:cNvPr id="51204" name="Picture 6" descr="Il quarto ponte sul Canal Grande">
            <a:extLst>
              <a:ext uri="{FF2B5EF4-FFF2-40B4-BE49-F238E27FC236}">
                <a16:creationId xmlns:a16="http://schemas.microsoft.com/office/drawing/2014/main" id="{CF53A132-54A8-4515-BF14-42D435F5F3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0" r="33346"/>
          <a:stretch/>
        </p:blipFill>
        <p:spPr bwMode="auto">
          <a:xfrm>
            <a:off x="5933137" y="11"/>
            <a:ext cx="4734863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\\Campaexch\comune\logo_CAMPA_60anni_RGB.png">
            <a:extLst>
              <a:ext uri="{FF2B5EF4-FFF2-40B4-BE49-F238E27FC236}">
                <a16:creationId xmlns:a16="http://schemas.microsoft.com/office/drawing/2014/main" id="{33996B13-E1C7-438B-A9DD-71CB954638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53"/>
          <a:stretch/>
        </p:blipFill>
        <p:spPr bwMode="auto">
          <a:xfrm>
            <a:off x="4755485" y="169678"/>
            <a:ext cx="848683" cy="59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ggetto 1">
            <a:extLst>
              <a:ext uri="{FF2B5EF4-FFF2-40B4-BE49-F238E27FC236}">
                <a16:creationId xmlns:a16="http://schemas.microsoft.com/office/drawing/2014/main" id="{1B44A6DD-A3BC-4177-82EA-E3B00710D63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901114" y="6435726"/>
          <a:ext cx="1766887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2895238" imgH="704948" progId="MSPhotoEd.3">
                  <p:embed/>
                </p:oleObj>
              </mc:Choice>
              <mc:Fallback>
                <p:oleObj r:id="rId4" imgW="2895238" imgH="704948" progId="MSPhotoEd.3">
                  <p:embed/>
                  <p:pic>
                    <p:nvPicPr>
                      <p:cNvPr id="6" name="Oggetto 1">
                        <a:extLst>
                          <a:ext uri="{FF2B5EF4-FFF2-40B4-BE49-F238E27FC236}">
                            <a16:creationId xmlns:a16="http://schemas.microsoft.com/office/drawing/2014/main" id="{1B44A6DD-A3BC-4177-82EA-E3B00710D63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01114" y="6435726"/>
                        <a:ext cx="1766887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885862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410</Words>
  <Application>Microsoft Office PowerPoint</Application>
  <PresentationFormat>Widescreen</PresentationFormat>
  <Paragraphs>59</Paragraphs>
  <Slides>9</Slides>
  <Notes>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Aptos ExtraBold</vt:lpstr>
      <vt:lpstr>Arial</vt:lpstr>
      <vt:lpstr>Tema di Office</vt:lpstr>
      <vt:lpstr>MSPhotoEd.3</vt:lpstr>
      <vt:lpstr>L’ ECONOMIA SOCIALE  E LA SALUTE </vt:lpstr>
      <vt:lpstr>49 MILIARDI DI SPESA OUT POCKET </vt:lpstr>
      <vt:lpstr>SOLO IL 14 % è INTERMEDIATA </vt:lpstr>
      <vt:lpstr>305 FONDI SANITARI X 17 Ml DI ASSISTITI LAV DIPENDENTI + 5 ml coperture volontarie</vt:lpstr>
      <vt:lpstr>Il ruolo dei Fondi sanitari e delle Mutue sanitarie integrative </vt:lpstr>
      <vt:lpstr>Presentazione standard di PowerPoint</vt:lpstr>
      <vt:lpstr>Prestazioni e Contributi erogati</vt:lpstr>
      <vt:lpstr>L’evoluzione del Welfare: dall’azienda alla comunità</vt:lpstr>
      <vt:lpstr>  La Mutua costruisce  un ponte di solidarietà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Massimo Piermattei</dc:creator>
  <cp:lastModifiedBy>Massimo Piermattei</cp:lastModifiedBy>
  <cp:revision>4</cp:revision>
  <dcterms:created xsi:type="dcterms:W3CDTF">2026-10-28T15:48:54Z</dcterms:created>
  <dcterms:modified xsi:type="dcterms:W3CDTF">2026-10-28T16:15:51Z</dcterms:modified>
</cp:coreProperties>
</file>