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709"/>
  </p:normalViewPr>
  <p:slideViewPr>
    <p:cSldViewPr snapToGrid="0" snapToObjects="1">
      <p:cViewPr varScale="1">
        <p:scale>
          <a:sx n="110" d="100"/>
          <a:sy n="110" d="100"/>
        </p:scale>
        <p:origin x="65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490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33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55448" cy="685800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22376" y="630936"/>
            <a:ext cx="10515600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400" b="1">
                <a:solidFill>
                  <a:srgbClr val="A6D5CD"/>
                </a:solidFill>
                <a:latin typeface="Aptos"/>
              </a:defRPr>
            </a:pPr>
            <a:r>
              <a:t>CONVEGNO · ECONOMIA SOCIALE E SALUTE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335024"/>
            <a:ext cx="9966960" cy="25146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3600" b="1">
                <a:solidFill>
                  <a:srgbClr val="FFFFFF"/>
                </a:solidFill>
                <a:latin typeface="Aptos Display"/>
              </a:defRPr>
            </a:pPr>
            <a:r>
              <a:t>Invecchiamento,</a:t>
            </a:r>
          </a:p>
          <a:p>
            <a:pPr>
              <a:spcAft>
                <a:spcPts val="0"/>
              </a:spcAft>
              <a:defRPr sz="3600" b="1">
                <a:solidFill>
                  <a:srgbClr val="FFFFFF"/>
                </a:solidFill>
                <a:latin typeface="Aptos Display"/>
              </a:defRPr>
            </a:pPr>
            <a:r>
              <a:t>non autosufficienza</a:t>
            </a:r>
          </a:p>
          <a:p>
            <a:pPr>
              <a:spcAft>
                <a:spcPts val="0"/>
              </a:spcAft>
              <a:defRPr sz="3600" b="1">
                <a:solidFill>
                  <a:srgbClr val="FFFFFF"/>
                </a:solidFill>
                <a:latin typeface="Aptos Display"/>
              </a:defRPr>
            </a:pPr>
            <a:r>
              <a:t>ed economia sociale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3232" y="4279392"/>
            <a:ext cx="9875520" cy="7132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0">
                <a:solidFill>
                  <a:srgbClr val="DCE7E1"/>
                </a:solidFill>
                <a:latin typeface="Aptos"/>
              </a:defRPr>
            </a:pPr>
            <a:r>
              <a:t>Il futuro della cura residenziale tra diritti, organizzazioni e relazioni</a:t>
            </a:r>
          </a:p>
        </p:txBody>
      </p:sp>
      <p:sp>
        <p:nvSpPr>
          <p:cNvPr id="6" name="Rectangle 5"/>
          <p:cNvSpPr/>
          <p:nvPr/>
        </p:nvSpPr>
        <p:spPr>
          <a:xfrm>
            <a:off x="713232" y="5193792"/>
            <a:ext cx="10287000" cy="16459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13232" y="5394960"/>
            <a:ext cx="9966960" cy="40233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400" b="0">
                <a:solidFill>
                  <a:srgbClr val="FFFFFF"/>
                </a:solidFill>
                <a:latin typeface="Aptos"/>
              </a:defRPr>
            </a:pPr>
            <a:r>
              <a:t>Vincenzo Auriemma  |  Fondazione Anaste Humanitas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424160" y="1645920"/>
            <a:ext cx="676656" cy="676656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0195560" y="2578608"/>
            <a:ext cx="1234440" cy="1234440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Le due domande della sessione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13232" y="1545336"/>
            <a:ext cx="5230368" cy="3429000"/>
          </a:xfrm>
          <a:prstGeom prst="roundRect">
            <a:avLst>
              <a:gd name="adj" fmla="val 13000"/>
            </a:avLst>
          </a:prstGeom>
          <a:solidFill>
            <a:srgbClr val="E1ED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042416" y="1892807"/>
            <a:ext cx="4572000" cy="347472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61288" y="1892807"/>
            <a:ext cx="4334256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000" b="1">
                <a:solidFill>
                  <a:srgbClr val="FFFFFF"/>
                </a:solidFill>
                <a:latin typeface="Aptos"/>
              </a:defRPr>
            </a:pPr>
            <a:r>
              <a:t>1 · QUALI RISPOSTE OGGI?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8992" y="2587752"/>
            <a:ext cx="4489704" cy="1490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400" b="1">
                <a:solidFill>
                  <a:srgbClr val="12333E"/>
                </a:solidFill>
                <a:latin typeface="Aptos"/>
              </a:defRPr>
            </a:pPr>
            <a:r>
              <a:t>Domicilio, servizi territoriali, residenzialità, sostegni economici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545336"/>
            <a:ext cx="5230368" cy="3429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6547104" y="1892807"/>
            <a:ext cx="4572000" cy="347472"/>
          </a:xfrm>
          <a:prstGeom prst="roundRect">
            <a:avLst>
              <a:gd name="adj" fmla="val 13000"/>
            </a:avLst>
          </a:prstGeom>
          <a:solidFill>
            <a:srgbClr val="1233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665976" y="1892807"/>
            <a:ext cx="4334256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000" b="1">
                <a:solidFill>
                  <a:srgbClr val="FFFFFF"/>
                </a:solidFill>
                <a:latin typeface="Aptos"/>
              </a:defRPr>
            </a:pPr>
            <a:r>
              <a:t>2 · QUALI SVILUPPI DOMANI?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83680" y="2587752"/>
            <a:ext cx="4489704" cy="1490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400" b="1">
                <a:solidFill>
                  <a:srgbClr val="12333E"/>
                </a:solidFill>
                <a:latin typeface="Aptos"/>
              </a:defRPr>
            </a:pPr>
            <a:r>
              <a:t>Qualità, integrazione, governance, responsabilità e lavoro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5321808"/>
            <a:ext cx="1042416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137C82"/>
                </a:solidFill>
                <a:latin typeface="Aptos"/>
              </a:defRPr>
            </a:pPr>
            <a:r>
              <a:t>La sfida è connettere responsabilità, professioni e percorsi.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Una società più longeva, una domanda di cura più complessa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ISTAT, Indicatori demografici – Anno 2025 (stime al 1° gennaio 2026)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" y="1618488"/>
            <a:ext cx="3621024" cy="333756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23544" y="2029968"/>
            <a:ext cx="3108960" cy="9601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3700" b="1">
                <a:solidFill>
                  <a:srgbClr val="137C82"/>
                </a:solidFill>
                <a:latin typeface="Aptos"/>
              </a:defRPr>
            </a:pPr>
            <a:r>
              <a:t>25,1%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832" y="3310128"/>
            <a:ext cx="3017520" cy="9692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100" b="1">
                <a:solidFill>
                  <a:srgbClr val="12333E"/>
                </a:solidFill>
                <a:latin typeface="Aptos"/>
              </a:defRPr>
            </a:pPr>
            <a:r>
              <a:t>residenti con 65+ anni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26279" y="1618488"/>
            <a:ext cx="3621024" cy="333756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82312" y="2029968"/>
            <a:ext cx="3108960" cy="9601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3700" b="1">
                <a:solidFill>
                  <a:srgbClr val="137C82"/>
                </a:solidFill>
                <a:latin typeface="Aptos"/>
              </a:defRPr>
            </a:pPr>
            <a:r>
              <a:t>14,82 mln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00599" y="3310128"/>
            <a:ext cx="3017520" cy="9692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100" b="1">
                <a:solidFill>
                  <a:srgbClr val="12333E"/>
                </a:solidFill>
                <a:latin typeface="Aptos"/>
              </a:defRPr>
            </a:pPr>
            <a:r>
              <a:t>persone di 65+ anni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385048" y="1618488"/>
            <a:ext cx="3621024" cy="333756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41080" y="2029968"/>
            <a:ext cx="3108960" cy="9601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3700" b="1">
                <a:solidFill>
                  <a:srgbClr val="137C82"/>
                </a:solidFill>
                <a:latin typeface="Aptos"/>
              </a:defRPr>
            </a:pPr>
            <a:r>
              <a:t>2,51 mln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59368" y="3310128"/>
            <a:ext cx="3017520" cy="9692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100" b="1">
                <a:solidFill>
                  <a:srgbClr val="12333E"/>
                </a:solidFill>
                <a:latin typeface="Aptos"/>
              </a:defRPr>
            </a:pPr>
            <a:r>
              <a:t>persone di 85+ anni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7240" y="5376672"/>
            <a:ext cx="1069848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Invecchiamento ≠ non autosufficienza. I bisogni dipendono anche dai contesti.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La non autosufficienza non è solo un problema clinico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Lettura sociologica; cfr. OECD (2025), cure integrate per la non autosufficienza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8952" y="1444752"/>
            <a:ext cx="5312664" cy="1746504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58952" y="1444752"/>
            <a:ext cx="100584" cy="1746504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42415" y="1737360"/>
            <a:ext cx="448056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300" b="1">
                <a:solidFill>
                  <a:srgbClr val="137C82"/>
                </a:solidFill>
                <a:latin typeface="Aptos"/>
              </a:defRPr>
            </a:pPr>
            <a:r>
              <a:t>SALUTE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2415" y="2295144"/>
            <a:ext cx="4663440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Funzionalità fisica e cognitiva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9944" y="1444752"/>
            <a:ext cx="5312664" cy="1746504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409944" y="1444752"/>
            <a:ext cx="100584" cy="1746504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693407" y="1737360"/>
            <a:ext cx="448056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300" b="1">
                <a:solidFill>
                  <a:srgbClr val="137C82"/>
                </a:solidFill>
                <a:latin typeface="Aptos"/>
              </a:defRPr>
            </a:pPr>
            <a:r>
              <a:t>RISORSE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93407" y="2295144"/>
            <a:ext cx="4663440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Reddito, casa, mobilità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8952" y="3511296"/>
            <a:ext cx="5312664" cy="1746504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58952" y="3511296"/>
            <a:ext cx="100584" cy="1746504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42415" y="3803904"/>
            <a:ext cx="448056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300" b="1">
                <a:solidFill>
                  <a:srgbClr val="137C82"/>
                </a:solidFill>
                <a:latin typeface="Aptos"/>
              </a:defRPr>
            </a:pPr>
            <a:r>
              <a:t>RELAZIONI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2415" y="4361688"/>
            <a:ext cx="4663440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Famiglie e reti di sostegno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409944" y="3511296"/>
            <a:ext cx="5312664" cy="1746504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409944" y="3511296"/>
            <a:ext cx="100584" cy="1746504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693407" y="3803904"/>
            <a:ext cx="448056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300" b="1">
                <a:solidFill>
                  <a:srgbClr val="137C82"/>
                </a:solidFill>
                <a:latin typeface="Aptos"/>
              </a:defRPr>
            </a:pPr>
            <a:r>
              <a:t>SERVIZI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93407" y="4361688"/>
            <a:ext cx="4663440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Continuità e accessibilità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Prima domanda · Le risposte attualmente disponibili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DM 77/2022; d.lgs. 29/2024 e correttivo 93/2025; INPS (2026)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76656" y="1435608"/>
            <a:ext cx="5312664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886968" y="1709928"/>
            <a:ext cx="576072" cy="576072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50976" y="1755648"/>
            <a:ext cx="41148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1">
                <a:solidFill>
                  <a:srgbClr val="FFFFFF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9344" y="1673352"/>
            <a:ext cx="4023360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SANITÀ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09344" y="2286000"/>
            <a:ext cx="3977639" cy="5486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0">
                <a:solidFill>
                  <a:srgbClr val="5B6F72"/>
                </a:solidFill>
                <a:latin typeface="Aptos"/>
              </a:defRPr>
            </a:pPr>
            <a:r>
              <a:t>Ospedale, territorio, riabilitazione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300216" y="1435608"/>
            <a:ext cx="5312664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6510528" y="1709928"/>
            <a:ext cx="576072" cy="576072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574536" y="1755648"/>
            <a:ext cx="41148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1">
                <a:solidFill>
                  <a:srgbClr val="FFFFFF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32904" y="1673352"/>
            <a:ext cx="4023360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DOMICILIO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32904" y="2286000"/>
            <a:ext cx="3977639" cy="5486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0">
                <a:solidFill>
                  <a:srgbClr val="5B6F72"/>
                </a:solidFill>
                <a:latin typeface="Aptos"/>
              </a:defRPr>
            </a:pPr>
            <a:r>
              <a:t>ADI, SAD, assistenza familiare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6656" y="3401568"/>
            <a:ext cx="5312664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886968" y="3675887"/>
            <a:ext cx="576072" cy="576072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50976" y="3721607"/>
            <a:ext cx="41148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1">
                <a:solidFill>
                  <a:srgbClr val="FFFFFF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09344" y="3639311"/>
            <a:ext cx="4023360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INTERMEDI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09344" y="4251959"/>
            <a:ext cx="3977639" cy="5486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0">
                <a:solidFill>
                  <a:srgbClr val="5B6F72"/>
                </a:solidFill>
                <a:latin typeface="Aptos"/>
              </a:defRPr>
            </a:pPr>
            <a:r>
              <a:t>Centri diurni e sollievo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00216" y="3401568"/>
            <a:ext cx="5312664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6510528" y="3675887"/>
            <a:ext cx="576072" cy="576072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574536" y="3721607"/>
            <a:ext cx="41148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1">
                <a:solidFill>
                  <a:srgbClr val="FFFFFF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32904" y="3639311"/>
            <a:ext cx="4023360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RESIDENZIALITÀ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32904" y="4251959"/>
            <a:ext cx="3977639" cy="5486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0">
                <a:solidFill>
                  <a:srgbClr val="5B6F72"/>
                </a:solidFill>
                <a:latin typeface="Aptos"/>
              </a:defRPr>
            </a:pPr>
            <a:r>
              <a:t>RSA e altre strutture sociosanitarie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Dentro la residenzialità: dimensioni e disuguaglianze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ISTAT, Strutture residenziali socioassistenziali e sociosanitarie, diff. 13/01/2026, dati al 01/01/2024; tassi per 1.000 residenti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76656" y="1335024"/>
            <a:ext cx="3639312" cy="14173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77824" y="1536192"/>
            <a:ext cx="3154680" cy="5303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700" b="1">
                <a:solidFill>
                  <a:srgbClr val="137C82"/>
                </a:solidFill>
                <a:latin typeface="Aptos"/>
              </a:defRPr>
            </a:pPr>
            <a:r>
              <a:t>12.987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148840"/>
            <a:ext cx="3063240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300" b="0">
                <a:solidFill>
                  <a:srgbClr val="12333E"/>
                </a:solidFill>
                <a:latin typeface="Aptos"/>
              </a:defRPr>
            </a:pPr>
            <a:r>
              <a:t>presidi complessivi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44568" y="1335024"/>
            <a:ext cx="3639312" cy="14173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45736" y="1536192"/>
            <a:ext cx="3154680" cy="5303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700" b="1">
                <a:solidFill>
                  <a:srgbClr val="137C82"/>
                </a:solidFill>
                <a:latin typeface="Aptos"/>
              </a:defRPr>
            </a:pPr>
            <a:r>
              <a:t>425.780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54880" y="2148840"/>
            <a:ext cx="3063240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300" b="0">
                <a:solidFill>
                  <a:srgbClr val="12333E"/>
                </a:solidFill>
                <a:latin typeface="Aptos"/>
              </a:defRPr>
            </a:pPr>
            <a:r>
              <a:t>posti letto complessivi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412480" y="1335024"/>
            <a:ext cx="3639312" cy="14173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13648" y="1536192"/>
            <a:ext cx="3154680" cy="5303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700" b="1">
                <a:solidFill>
                  <a:srgbClr val="137C82"/>
                </a:solidFill>
                <a:latin typeface="Aptos"/>
              </a:defRPr>
            </a:pPr>
            <a:r>
              <a:t>385.871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22792" y="2148840"/>
            <a:ext cx="3063240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300" b="0">
                <a:solidFill>
                  <a:srgbClr val="12333E"/>
                </a:solidFill>
                <a:latin typeface="Aptos"/>
              </a:defRPr>
            </a:pPr>
            <a:r>
              <a:t>ospiti complessivi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4672" y="3081528"/>
            <a:ext cx="10881360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100" b="1">
                <a:solidFill>
                  <a:srgbClr val="12333E"/>
                </a:solidFill>
                <a:latin typeface="Aptos"/>
              </a:defRPr>
            </a:pPr>
            <a:r>
              <a:t>Posti letto ogni 1.000 residenti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240" y="3712463"/>
            <a:ext cx="1828800" cy="42062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1">
                <a:solidFill>
                  <a:srgbClr val="12333E"/>
                </a:solidFill>
                <a:latin typeface="Aptos"/>
              </a:defRPr>
            </a:pPr>
            <a:r>
              <a:t>NORD-EST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807208" y="3739896"/>
            <a:ext cx="7635240" cy="338328"/>
          </a:xfrm>
          <a:prstGeom prst="roundRect">
            <a:avLst>
              <a:gd name="adj" fmla="val 13000"/>
            </a:avLst>
          </a:prstGeom>
          <a:solidFill>
            <a:srgbClr val="E2EA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2807208" y="3739896"/>
            <a:ext cx="7288183" cy="338328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0716768" y="3685031"/>
            <a:ext cx="777240" cy="41148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10,5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4572000"/>
            <a:ext cx="1828800" cy="42062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500" b="1">
                <a:solidFill>
                  <a:srgbClr val="12333E"/>
                </a:solidFill>
                <a:latin typeface="Aptos"/>
              </a:defRPr>
            </a:pPr>
            <a:r>
              <a:t>SUD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807208" y="4599432"/>
            <a:ext cx="7635240" cy="338328"/>
          </a:xfrm>
          <a:prstGeom prst="roundRect">
            <a:avLst>
              <a:gd name="adj" fmla="val 13000"/>
            </a:avLst>
          </a:prstGeom>
          <a:solidFill>
            <a:srgbClr val="E2EA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2807208" y="4599432"/>
            <a:ext cx="2359983" cy="338328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10716768" y="4544568"/>
            <a:ext cx="777240" cy="41148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3,4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Il nodo critico: frammentazione e carico sulle famiglie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OECD (2025); Florio, Lodi Rizzini e Maino (2026)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3232" y="1545336"/>
            <a:ext cx="5230368" cy="3429000"/>
          </a:xfrm>
          <a:prstGeom prst="roundRect">
            <a:avLst>
              <a:gd name="adj" fmla="val 13000"/>
            </a:avLst>
          </a:prstGeom>
          <a:solidFill>
            <a:srgbClr val="E1ED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1042416" y="1892807"/>
            <a:ext cx="3337560" cy="347472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61288" y="1892807"/>
            <a:ext cx="3099815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000" b="1">
                <a:solidFill>
                  <a:srgbClr val="FFFFFF"/>
                </a:solidFill>
                <a:latin typeface="Aptos"/>
              </a:defRPr>
            </a:pPr>
            <a:r>
              <a:t>SERVIZI PRESENTI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8992" y="2587752"/>
            <a:ext cx="4489704" cy="1490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400" b="1">
                <a:solidFill>
                  <a:srgbClr val="12333E"/>
                </a:solidFill>
                <a:latin typeface="Aptos"/>
              </a:defRPr>
            </a:pPr>
            <a:r>
              <a:t>Sanità • Comuni • RSA • Terzo settore • Famiglie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17920" y="1545336"/>
            <a:ext cx="5230368" cy="3429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6547104" y="1892807"/>
            <a:ext cx="3337560" cy="347472"/>
          </a:xfrm>
          <a:prstGeom prst="roundRect">
            <a:avLst>
              <a:gd name="adj" fmla="val 13000"/>
            </a:avLst>
          </a:prstGeom>
          <a:solidFill>
            <a:srgbClr val="1233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665976" y="1892807"/>
            <a:ext cx="3099815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000" b="1">
                <a:solidFill>
                  <a:srgbClr val="FFFFFF"/>
                </a:solidFill>
                <a:latin typeface="Aptos"/>
              </a:defRPr>
            </a:pPr>
            <a:r>
              <a:t>PERCORSI NON SEMPRE CONNESSI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83680" y="2587752"/>
            <a:ext cx="4489704" cy="1490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400" b="1">
                <a:solidFill>
                  <a:srgbClr val="12333E"/>
                </a:solidFill>
                <a:latin typeface="Aptos"/>
              </a:defRPr>
            </a:pPr>
            <a:r>
              <a:t>Dimissioni • Valutazioni • Liste • Costi • Passaggi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5321808"/>
            <a:ext cx="1042416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137C82"/>
                </a:solidFill>
                <a:latin typeface="Aptos"/>
              </a:defRPr>
            </a:pPr>
            <a:r>
              <a:t>La sfida è connettere responsabilità, professioni e percorsi.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La residenza come luogo di vita, non solo di assistenza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Situazione-tipo costruita per illustrare un problema organizzativo, non caso empirico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93776" y="1828800"/>
            <a:ext cx="2084831" cy="2286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1188720" y="2093976"/>
            <a:ext cx="658368" cy="658368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371600" y="2185416"/>
            <a:ext cx="292608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FFFFFF"/>
                </a:solidFill>
                <a:latin typeface="Aptos"/>
              </a:defRPr>
            </a:pPr>
            <a: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926080"/>
            <a:ext cx="1810512" cy="37490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600" b="1">
                <a:solidFill>
                  <a:srgbClr val="12333E"/>
                </a:solidFill>
                <a:latin typeface="Aptos"/>
              </a:defRPr>
            </a:pPr>
            <a:r>
              <a:t>ACCESSO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" y="3456432"/>
            <a:ext cx="1828800" cy="4480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0">
                <a:solidFill>
                  <a:srgbClr val="5B6F72"/>
                </a:solidFill>
                <a:latin typeface="Aptos"/>
              </a:defRPr>
            </a:pPr>
            <a:r>
              <a:t>Valutazione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871216" y="1828800"/>
            <a:ext cx="2084831" cy="2286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3566160" y="2093976"/>
            <a:ext cx="658368" cy="658368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749039" y="2185416"/>
            <a:ext cx="292608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FFFFFF"/>
                </a:solidFill>
                <a:latin typeface="Aptos"/>
              </a:defRPr>
            </a:pPr>
            <a: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17520" y="2926080"/>
            <a:ext cx="1810512" cy="37490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600" b="1">
                <a:solidFill>
                  <a:srgbClr val="12333E"/>
                </a:solidFill>
                <a:latin typeface="Aptos"/>
              </a:defRPr>
            </a:pPr>
            <a:r>
              <a:t>CURA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08376" y="3456432"/>
            <a:ext cx="1828800" cy="4480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0">
                <a:solidFill>
                  <a:srgbClr val="5B6F72"/>
                </a:solidFill>
                <a:latin typeface="Aptos"/>
              </a:defRPr>
            </a:pPr>
            <a:r>
              <a:t>Competenza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48656" y="1828800"/>
            <a:ext cx="2084831" cy="2286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5943600" y="2093976"/>
            <a:ext cx="658368" cy="658368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126480" y="2185416"/>
            <a:ext cx="292608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FFFFFF"/>
                </a:solidFill>
                <a:latin typeface="Aptos"/>
              </a:defRPr>
            </a:pPr>
            <a: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94960" y="2926080"/>
            <a:ext cx="1810512" cy="37490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600" b="1">
                <a:solidFill>
                  <a:srgbClr val="12333E"/>
                </a:solidFill>
                <a:latin typeface="Aptos"/>
              </a:defRPr>
            </a:pPr>
            <a:r>
              <a:t>VITA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85816" y="3456432"/>
            <a:ext cx="1828800" cy="4480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0">
                <a:solidFill>
                  <a:srgbClr val="5B6F72"/>
                </a:solidFill>
                <a:latin typeface="Aptos"/>
              </a:defRPr>
            </a:pPr>
            <a:r>
              <a:t>Abitudini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626096" y="1828800"/>
            <a:ext cx="2084831" cy="2286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8321040" y="2093976"/>
            <a:ext cx="658368" cy="658368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503920" y="2185416"/>
            <a:ext cx="292608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FFFFFF"/>
                </a:solidFill>
                <a:latin typeface="Aptos"/>
              </a:defRPr>
            </a:pPr>
            <a: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772400" y="2926080"/>
            <a:ext cx="1810512" cy="37490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600" b="1">
                <a:solidFill>
                  <a:srgbClr val="12333E"/>
                </a:solidFill>
                <a:latin typeface="Aptos"/>
              </a:defRPr>
            </a:pPr>
            <a:r>
              <a:t>LEGAMI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63256" y="3456432"/>
            <a:ext cx="1828800" cy="4480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0">
                <a:solidFill>
                  <a:srgbClr val="5B6F72"/>
                </a:solidFill>
                <a:latin typeface="Aptos"/>
              </a:defRPr>
            </a:pPr>
            <a:r>
              <a:t>Famiglia e comunità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0003536" y="1828800"/>
            <a:ext cx="2084831" cy="22860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10698480" y="2093976"/>
            <a:ext cx="658368" cy="658368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0881360" y="2185416"/>
            <a:ext cx="292608" cy="34747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800" b="1">
                <a:solidFill>
                  <a:srgbClr val="FFFFFF"/>
                </a:solidFill>
                <a:latin typeface="Aptos"/>
              </a:defRPr>
            </a:pPr>
            <a: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149840" y="2926080"/>
            <a:ext cx="1810512" cy="37490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600" b="1">
                <a:solidFill>
                  <a:srgbClr val="12333E"/>
                </a:solidFill>
                <a:latin typeface="Aptos"/>
              </a:defRPr>
            </a:pPr>
            <a:r>
              <a:t>VERIFICA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140696" y="3456432"/>
            <a:ext cx="1828800" cy="4480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300" b="0">
                <a:solidFill>
                  <a:srgbClr val="5B6F72"/>
                </a:solidFill>
                <a:latin typeface="Aptos"/>
              </a:defRPr>
            </a:pPr>
            <a:r>
              <a:t>Esiti e diritti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77240" y="4965192"/>
            <a:ext cx="10744200" cy="6858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900" b="1">
                <a:solidFill>
                  <a:srgbClr val="137C82"/>
                </a:solidFill>
                <a:latin typeface="Aptos"/>
              </a:defRPr>
            </a:pPr>
            <a:r>
              <a:t>La residenza è un luogo di vita: sicurezza, autonomia residua e legami devono coesistere.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09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Il valore sociologico della cura: riconoscimento e fiducia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Tronto (2013); Hochschild (1983); elaborazione sociologica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" y="1664208"/>
            <a:ext cx="3630168" cy="3401568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923544" y="2020824"/>
            <a:ext cx="731520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23544" y="2414016"/>
            <a:ext cx="3136392" cy="8412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RICONOSCIMENTO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544" y="3529584"/>
            <a:ext cx="3017520" cy="10698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800" b="0">
                <a:solidFill>
                  <a:srgbClr val="5B6F72"/>
                </a:solidFill>
                <a:latin typeface="Aptos"/>
              </a:defRPr>
            </a:pPr>
            <a:r>
              <a:t>Storia, dignità e preferenze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35424" y="1664208"/>
            <a:ext cx="3630168" cy="3401568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791456" y="2020824"/>
            <a:ext cx="731520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91456" y="2414016"/>
            <a:ext cx="3136392" cy="8412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FIDUCIA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91456" y="3529584"/>
            <a:ext cx="3017520" cy="10698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800" b="0">
                <a:solidFill>
                  <a:srgbClr val="5B6F72"/>
                </a:solidFill>
                <a:latin typeface="Aptos"/>
              </a:defRPr>
            </a:pPr>
            <a:r>
              <a:t>Trasparenza e continuità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403336" y="1664208"/>
            <a:ext cx="3630168" cy="3401568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659368" y="2020824"/>
            <a:ext cx="731520" cy="109728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59368" y="2414016"/>
            <a:ext cx="3136392" cy="8412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2333E"/>
                </a:solidFill>
                <a:latin typeface="Aptos"/>
              </a:defRPr>
            </a:pPr>
            <a:r>
              <a:t>LAVORO EMOTIVO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59368" y="3529584"/>
            <a:ext cx="3017520" cy="10698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800" b="0">
                <a:solidFill>
                  <a:srgbClr val="5B6F72"/>
                </a:solidFill>
                <a:latin typeface="Aptos"/>
              </a:defRPr>
            </a:pPr>
            <a:r>
              <a:t>Competenze, tempo e tutele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Seconda domanda · Cosa cambia nel quadro normativo?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Normattiva; UE 2023; Governo 02/07/2026; MLPS DM 110/2026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0392" y="1408176"/>
            <a:ext cx="10515600" cy="11887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50392" y="1408176"/>
            <a:ext cx="109728" cy="118872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43000" y="1572768"/>
            <a:ext cx="2926080" cy="47548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1">
                <a:solidFill>
                  <a:srgbClr val="137C82"/>
                </a:solidFill>
                <a:latin typeface="Aptos"/>
              </a:defRPr>
            </a:pPr>
            <a:r>
              <a:t>GIÀ VIGENTE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59936" y="1563624"/>
            <a:ext cx="6812280" cy="7589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L. 33/2023 · d.lgs. 29/2024 · DM 77/2022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50392" y="2825496"/>
            <a:ext cx="10515600" cy="11887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850392" y="2825496"/>
            <a:ext cx="109728" cy="118872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143000" y="2990088"/>
            <a:ext cx="2926080" cy="47548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1">
                <a:solidFill>
                  <a:srgbClr val="137C82"/>
                </a:solidFill>
                <a:latin typeface="Aptos"/>
              </a:defRPr>
            </a:pPr>
            <a:r>
              <a:t>STRUMENTI ETS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59936" y="2980944"/>
            <a:ext cx="6812280" cy="7589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Codice Terzo settore, art. 55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50392" y="4242816"/>
            <a:ext cx="10515600" cy="118872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50392" y="4242816"/>
            <a:ext cx="109728" cy="1188720"/>
          </a:xfrm>
          <a:prstGeom prst="rect">
            <a:avLst/>
          </a:prstGeom>
          <a:solidFill>
            <a:srgbClr val="1233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143000" y="4407408"/>
            <a:ext cx="2926080" cy="47548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1">
                <a:solidFill>
                  <a:srgbClr val="137C82"/>
                </a:solidFill>
                <a:latin typeface="Aptos"/>
              </a:defRPr>
            </a:pPr>
            <a:r>
              <a:t>QUADRO STRATEGICO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59936" y="4398264"/>
            <a:ext cx="6812280" cy="75895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12333E"/>
                </a:solidFill>
                <a:latin typeface="Aptos"/>
              </a:defRPr>
            </a:pPr>
            <a:r>
              <a:t>Piano nazionale economia sociale,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Cinque sviluppi per la cura residenziale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Proposte operative dell’intervento; Florio et al. (2026); art. 55 d.lgs. 117/2017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" y="1353312"/>
            <a:ext cx="10899648" cy="81381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32688" y="1508760"/>
            <a:ext cx="448056" cy="448056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96696" y="1527048"/>
            <a:ext cx="329184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9344" y="1499616"/>
            <a:ext cx="3657600" cy="49377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RETI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67528" y="1472184"/>
            <a:ext cx="5806440" cy="5120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Residenze connesse al territorio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67512" y="2295144"/>
            <a:ext cx="10899648" cy="81381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932688" y="2450591"/>
            <a:ext cx="448056" cy="448056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96696" y="2468879"/>
            <a:ext cx="329184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09344" y="2441448"/>
            <a:ext cx="3657600" cy="49377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COPROGRAMMAZIONE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67528" y="2414015"/>
            <a:ext cx="5806440" cy="5120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Bisogni e priorità condivisi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67512" y="3236976"/>
            <a:ext cx="10899648" cy="81381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932688" y="3392424"/>
            <a:ext cx="448056" cy="448056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96696" y="3410712"/>
            <a:ext cx="329184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09344" y="3383280"/>
            <a:ext cx="3657600" cy="49377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COPROGETTAZIONE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67528" y="3355848"/>
            <a:ext cx="5806440" cy="5120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Servizi complementari appropriati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67512" y="4178808"/>
            <a:ext cx="10899648" cy="81381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932688" y="4334256"/>
            <a:ext cx="448056" cy="448056"/>
          </a:xfrm>
          <a:prstGeom prst="roundRect">
            <a:avLst>
              <a:gd name="adj" fmla="val 13000"/>
            </a:avLst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96696" y="4352544"/>
            <a:ext cx="329184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09344" y="4325112"/>
            <a:ext cx="3657600" cy="49377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LAVORO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67528" y="4297680"/>
            <a:ext cx="5806440" cy="5120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Professionalità e sostenibilità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67512" y="5120640"/>
            <a:ext cx="10899648" cy="81381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932688" y="5276088"/>
            <a:ext cx="448056" cy="448056"/>
          </a:xfrm>
          <a:prstGeom prst="roundRect">
            <a:avLst>
              <a:gd name="adj" fmla="val 13000"/>
            </a:avLst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96696" y="5294376"/>
            <a:ext cx="329184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09344" y="5266944"/>
            <a:ext cx="3657600" cy="49377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1">
                <a:solidFill>
                  <a:srgbClr val="12333E"/>
                </a:solidFill>
                <a:latin typeface="Aptos"/>
              </a:defRPr>
            </a:pPr>
            <a:r>
              <a:t>IMPATTO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67528" y="5239512"/>
            <a:ext cx="5806440" cy="512064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Esiti sociali oltre ai volumi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Quattro rischi: non idealizzare l’economia sociale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Florio et al. (2026); Fazzi et al. (2025); Ansell &amp; Gash (2008)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49808" y="1408176"/>
            <a:ext cx="5239512" cy="1719072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1005840" y="1691640"/>
            <a:ext cx="484632" cy="484632"/>
          </a:xfrm>
          <a:prstGeom prst="roundRect">
            <a:avLst>
              <a:gd name="adj" fmla="val 13000"/>
            </a:avLst>
          </a:prstGeom>
          <a:solidFill>
            <a:srgbClr val="B65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52144" y="1719072"/>
            <a:ext cx="210312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500" b="1">
                <a:solidFill>
                  <a:srgbClr val="FFFFFF"/>
                </a:solidFill>
                <a:latin typeface="Aptos"/>
              </a:defRPr>
            </a:pPr>
            <a:r>
              <a:t>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1640" y="1664208"/>
            <a:ext cx="3959352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SOSTITUZIONE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91640" y="2249424"/>
            <a:ext cx="3959352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Responsabilità scaricate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9944" y="1408176"/>
            <a:ext cx="5239512" cy="1719072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6665976" y="1691640"/>
            <a:ext cx="484632" cy="484632"/>
          </a:xfrm>
          <a:prstGeom prst="roundRect">
            <a:avLst>
              <a:gd name="adj" fmla="val 13000"/>
            </a:avLst>
          </a:prstGeom>
          <a:solidFill>
            <a:srgbClr val="B65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812280" y="1719072"/>
            <a:ext cx="210312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500" b="1">
                <a:solidFill>
                  <a:srgbClr val="FFFFFF"/>
                </a:solidFill>
                <a:latin typeface="Aptos"/>
              </a:defRPr>
            </a:pPr>
            <a:r>
              <a:t>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51776" y="1664208"/>
            <a:ext cx="3959352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MERCATIZZAZIONE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51776" y="2249424"/>
            <a:ext cx="3959352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Accesso selettivo per reddito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9808" y="3465576"/>
            <a:ext cx="5239512" cy="1719072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1005840" y="3749039"/>
            <a:ext cx="484632" cy="484632"/>
          </a:xfrm>
          <a:prstGeom prst="roundRect">
            <a:avLst>
              <a:gd name="adj" fmla="val 13000"/>
            </a:avLst>
          </a:prstGeom>
          <a:solidFill>
            <a:srgbClr val="B65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152144" y="3776472"/>
            <a:ext cx="210312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500" b="1">
                <a:solidFill>
                  <a:srgbClr val="FFFFFF"/>
                </a:solidFill>
                <a:latin typeface="Aptos"/>
              </a:defRPr>
            </a:pPr>
            <a:r>
              <a:t>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91640" y="3721608"/>
            <a:ext cx="3959352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LAVORO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91640" y="4306824"/>
            <a:ext cx="3959352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Turnover e sovraccarico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09944" y="3465576"/>
            <a:ext cx="5239512" cy="1719072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6665976" y="3749039"/>
            <a:ext cx="484632" cy="484632"/>
          </a:xfrm>
          <a:prstGeom prst="roundRect">
            <a:avLst>
              <a:gd name="adj" fmla="val 13000"/>
            </a:avLst>
          </a:prstGeom>
          <a:solidFill>
            <a:srgbClr val="B65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812280" y="3776472"/>
            <a:ext cx="210312" cy="38404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ctr">
              <a:spcAft>
                <a:spcPts val="0"/>
              </a:spcAft>
              <a:defRPr sz="1500" b="1">
                <a:solidFill>
                  <a:srgbClr val="FFFFFF"/>
                </a:solidFill>
                <a:latin typeface="Aptos"/>
              </a:defRPr>
            </a:pPr>
            <a:r>
              <a:t>!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51776" y="3721608"/>
            <a:ext cx="3959352" cy="45720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900" b="1">
                <a:solidFill>
                  <a:srgbClr val="12333E"/>
                </a:solidFill>
                <a:latin typeface="Aptos"/>
              </a:defRPr>
            </a:pPr>
            <a:r>
              <a:t>PARTECIPAZIONE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51776" y="4306824"/>
            <a:ext cx="3959352" cy="4846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5B6F72"/>
                </a:solidFill>
                <a:latin typeface="Aptos"/>
              </a:defRPr>
            </a:pPr>
            <a:r>
              <a:t>Consultazione solo formale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Come verificare se il modello funziona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6072" y="6391656"/>
            <a:ext cx="9418320" cy="25603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Griglia proposta per la valutazione; MLPS DM 110/2026: valutazione dell’impatto sociale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4088" y="1435608"/>
            <a:ext cx="5257800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33271" y="1737360"/>
            <a:ext cx="4617720" cy="40233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37C82"/>
                </a:solidFill>
                <a:latin typeface="Aptos"/>
              </a:defRPr>
            </a:pPr>
            <a:r>
              <a:t>ACCESSO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2416" y="2313432"/>
            <a:ext cx="457200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12333E"/>
                </a:solidFill>
                <a:latin typeface="Aptos"/>
              </a:defRPr>
            </a:pPr>
            <a:r>
              <a:t>Tempi · costi · equità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82512" y="1435608"/>
            <a:ext cx="5257800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711696" y="1737360"/>
            <a:ext cx="4617720" cy="40233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37C82"/>
                </a:solidFill>
                <a:latin typeface="Aptos"/>
              </a:defRPr>
            </a:pPr>
            <a:r>
              <a:t>CONTINUITÀ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20840" y="2313432"/>
            <a:ext cx="457200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12333E"/>
                </a:solidFill>
                <a:latin typeface="Aptos"/>
              </a:defRPr>
            </a:pPr>
            <a:r>
              <a:t>Percorsi · transizioni · PAI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04088" y="3493008"/>
            <a:ext cx="5257800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33271" y="3794760"/>
            <a:ext cx="4617720" cy="40233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37C82"/>
                </a:solidFill>
                <a:latin typeface="Aptos"/>
              </a:defRPr>
            </a:pPr>
            <a:r>
              <a:t>VITA QUOTIDIANA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2416" y="4370832"/>
            <a:ext cx="457200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12333E"/>
                </a:solidFill>
                <a:latin typeface="Aptos"/>
              </a:defRPr>
            </a:pPr>
            <a:r>
              <a:t>Autonomia · legami · voce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82512" y="3493008"/>
            <a:ext cx="5257800" cy="1682496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711696" y="3794760"/>
            <a:ext cx="4617720" cy="40233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000" b="1">
                <a:solidFill>
                  <a:srgbClr val="137C82"/>
                </a:solidFill>
                <a:latin typeface="Aptos"/>
              </a:defRPr>
            </a:pPr>
            <a:r>
              <a:t>LAVORO E DIRITTI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20840" y="4370832"/>
            <a:ext cx="4572000" cy="438912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0">
                <a:solidFill>
                  <a:srgbClr val="12333E"/>
                </a:solidFill>
                <a:latin typeface="Aptos"/>
              </a:defRPr>
            </a:pPr>
            <a:r>
              <a:t>Organici · formazione · reclami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33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55448" cy="685800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13232" y="685800"/>
            <a:ext cx="10058400" cy="36576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600" b="1">
                <a:solidFill>
                  <a:srgbClr val="D99C5F"/>
                </a:solidFill>
                <a:latin typeface="Aptos"/>
              </a:defRPr>
            </a:pPr>
            <a:r>
              <a:t>LA TESI CONCLUSIVA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28800"/>
            <a:ext cx="10789920" cy="23317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3800" b="1">
                <a:solidFill>
                  <a:srgbClr val="FFFFFF"/>
                </a:solidFill>
                <a:latin typeface="Aptos Display"/>
              </a:defRPr>
            </a:pPr>
            <a:r>
              <a:t>Non solo posti letto.</a:t>
            </a:r>
          </a:p>
          <a:p>
            <a:pPr>
              <a:spcAft>
                <a:spcPts val="0"/>
              </a:spcAft>
              <a:defRPr sz="3800" b="1">
                <a:solidFill>
                  <a:srgbClr val="FFFFFF"/>
                </a:solidFill>
                <a:latin typeface="Aptos Display"/>
              </a:defRPr>
            </a:pPr>
            <a:r>
              <a:t>Più capacità collettiva di cura.</a:t>
            </a:r>
          </a:p>
        </p:txBody>
      </p:sp>
      <p:sp>
        <p:nvSpPr>
          <p:cNvPr id="5" name="Rectangle 4"/>
          <p:cNvSpPr/>
          <p:nvPr/>
        </p:nvSpPr>
        <p:spPr>
          <a:xfrm>
            <a:off x="713232" y="5029200"/>
            <a:ext cx="10515600" cy="16459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5394960"/>
            <a:ext cx="10698480" cy="521207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700" b="0">
                <a:solidFill>
                  <a:srgbClr val="D2E7E1"/>
                </a:solidFill>
                <a:latin typeface="Aptos"/>
              </a:defRPr>
            </a:pPr>
            <a:r>
              <a:t>Diritti · Qualità clinica · Riconoscimento · Continuità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Riferimenti essenziali · 1/2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7" name="Rectangle 6"/>
          <p:cNvSpPr/>
          <p:nvPr/>
        </p:nvSpPr>
        <p:spPr>
          <a:xfrm>
            <a:off x="713232" y="1399032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1307592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ISTAT (2026). Indicatori demografici – Anno 2025. Stime al 1° gennaio 2026.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3232" y="1975104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86968" y="1883664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ISTAT (2026). Le strutture residenziali socio-assistenziali e socio-sanitarie – Al 1° gennaio 2024 (13 gennaio 2026).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13232" y="2551176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6968" y="2459736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OECD (2025). Towards a Structured and Systemic Integration of Home Care for the Non-Self-Sufficient in Italy.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13232" y="3127248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86968" y="3035808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AGENAS (2026). Monitoraggio del DM 77/2022, II semestre 2025 (dati al 31 dicembre 2025).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3232" y="3703320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86968" y="3611880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Florio, R., Lodi Rizzini, C., &amp; Maino, F. (2026). Integrare le logiche dell’economia sociale nell’offerta dei servizi di welfare in Italia. Percorsi di Secondo Welfare.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13232" y="4279392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86968" y="4187952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Consiglio UE (2023). Raccomandazione C/2023/1344 sulle condizioni quadro dell’economia sociale.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13232" y="4855464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886968" y="4764024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Commissione europea (2021). Building an economy that works for people: an action plan for the social economy. COM(2021) 778.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13232" y="5431536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86968" y="5340096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Italia (2023). Legge 23 marzo 2023, n. 33. Politiche in favore delle persone anziane.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1207" y="347472"/>
            <a:ext cx="502920" cy="32004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00" b="1">
                <a:solidFill>
                  <a:srgbClr val="137C82"/>
                </a:solidFill>
                <a:latin typeface="Aptos"/>
              </a:defRPr>
            </a:pPr>
            <a:r>
              <a:t>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568" y="265176"/>
            <a:ext cx="10652760" cy="658368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2500" b="1">
                <a:solidFill>
                  <a:srgbClr val="12333E"/>
                </a:solidFill>
                <a:latin typeface="Aptos"/>
              </a:defRPr>
            </a:pPr>
            <a:r>
              <a:t>Riferimenti essenziali · 2/2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005840"/>
            <a:ext cx="10972800" cy="13716"/>
          </a:xfrm>
          <a:prstGeom prst="rect">
            <a:avLst/>
          </a:prstGeom>
          <a:solidFill>
            <a:srgbClr val="DBE4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738360" y="6400800"/>
            <a:ext cx="1874519" cy="219456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 algn="r">
              <a:spcAft>
                <a:spcPts val="0"/>
              </a:spcAft>
              <a:defRPr sz="800" b="0">
                <a:solidFill>
                  <a:srgbClr val="5B6F72"/>
                </a:solidFill>
                <a:latin typeface="Aptos"/>
              </a:defRPr>
            </a:pPr>
            <a:r>
              <a:t>AURIEMMA  •  30 OTT 2026</a:t>
            </a:r>
          </a:p>
        </p:txBody>
      </p:sp>
      <p:sp>
        <p:nvSpPr>
          <p:cNvPr id="7" name="Rectangle 6"/>
          <p:cNvSpPr/>
          <p:nvPr/>
        </p:nvSpPr>
        <p:spPr>
          <a:xfrm>
            <a:off x="713232" y="1399032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1307592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Italia (2024). Decreto legislativo 15 marzo 2024, n. 29, e decreto legislativo correttivo 30 aprile 2025, n. 93.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3232" y="1975104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86968" y="1883664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Italia (2017). Decreto legislativo 3 luglio 2017, n. 117, art. 55 (Codice del Terzo settore).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13232" y="2551176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6968" y="2459736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Ministero della Salute (2022). DM 23 maggio 2022, n. 77: assistenza territoriale.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13232" y="3127248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86968" y="3035808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INPS (2026). Decreto Anziani – Prestazione Universale.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3232" y="3703320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86968" y="3611880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Ministero del Lavoro e delle Politiche Sociali (2026). DM 4 agosto 2026, n. 110, atto di indirizzo (richiamo al Piano nazionale per l’economia sociale).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13232" y="4279392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86968" y="4187952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Ansell, C., &amp; Gash, A. (2008). Collaborative governance in theory and practice. JPART, 18(4), 543–571.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13232" y="4855464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886968" y="4764024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Hochschild, A. R. (1983). The Managed Heart. University of California Press.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13232" y="5431536"/>
            <a:ext cx="73152" cy="91440"/>
          </a:xfrm>
          <a:prstGeom prst="rect">
            <a:avLst/>
          </a:prstGeom>
          <a:solidFill>
            <a:srgbClr val="D99C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86968" y="5340096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Tronto, J. C. (2013). Caring Democracy: Markets, Equality, and Justice. NYU Press.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13232" y="6007607"/>
            <a:ext cx="73152" cy="91440"/>
          </a:xfrm>
          <a:prstGeom prst="rect">
            <a:avLst/>
          </a:prstGeom>
          <a:solidFill>
            <a:srgbClr val="137C8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86968" y="5916168"/>
            <a:ext cx="10515600" cy="502920"/>
          </a:xfrm>
          <a:prstGeom prst="rect">
            <a:avLst/>
          </a:prstGeom>
          <a:noFill/>
        </p:spPr>
        <p:txBody>
          <a:bodyPr wrap="square" lIns="18288" tIns="0" rIns="18288" bIns="0" anchor="ctr">
            <a:spAutoFit/>
          </a:bodyPr>
          <a:lstStyle/>
          <a:p>
            <a:pPr>
              <a:spcAft>
                <a:spcPts val="0"/>
              </a:spcAft>
              <a:defRPr sz="1250" b="0">
                <a:solidFill>
                  <a:srgbClr val="12333E"/>
                </a:solidFill>
                <a:latin typeface="Aptos"/>
              </a:defRPr>
            </a:pPr>
            <a:r>
              <a:t>Fazzi, L., Decorte, J., Maturo, M., &amp; Pisani, G. (2025). La mercatizzazione dei servizi sociali nel welfare locale in Italia. Euricse.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1118</Words>
  <Application>Microsoft Macintosh PowerPoint</Application>
  <PresentationFormat>Widescreen</PresentationFormat>
  <Paragraphs>191</Paragraphs>
  <Slides>16</Slides>
  <Notes>16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Vincenzo AURIEMMA</cp:lastModifiedBy>
  <cp:revision>2</cp:revision>
  <dcterms:created xsi:type="dcterms:W3CDTF">2013-01-27T09:14:16Z</dcterms:created>
  <dcterms:modified xsi:type="dcterms:W3CDTF">2026-10-27T07:09:45Z</dcterms:modified>
  <cp:category/>
</cp:coreProperties>
</file>