
<file path=[Content_Types].xml><?xml version="1.0" encoding="utf-8"?>
<Types xmlns="http://schemas.openxmlformats.org/package/2006/content-types">
  <Default Extension="bin" ContentType="application/vnd.openxmlformats-officedocument.oleObject"/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heme/themeOverride1.xml" ContentType="application/vnd.openxmlformats-officedocument.themeOverride+xml"/>
  <Override PartName="/ppt/drawings/drawing1.xml" ContentType="application/vnd.openxmlformats-officedocument.drawingml.chartshapes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theme/themeOverride2.xml" ContentType="application/vnd.openxmlformats-officedocument.themeOverr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8"/>
  </p:notesMasterIdLst>
  <p:sldIdLst>
    <p:sldId id="256" r:id="rId2"/>
    <p:sldId id="257" r:id="rId3"/>
    <p:sldId id="258" r:id="rId4"/>
    <p:sldId id="260" r:id="rId5"/>
    <p:sldId id="261" r:id="rId6"/>
    <p:sldId id="259" r:id="rId7"/>
  </p:sldIdLst>
  <p:sldSz cx="9144000" cy="5143500" type="screen16x9"/>
  <p:notesSz cx="6858000" cy="9144000"/>
  <p:embeddedFontLst>
    <p:embeddedFont>
      <p:font typeface="Open Sans" panose="020B0606030504020204" pitchFamily="34" charset="0"/>
      <p:regular r:id="rId9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24" roundtripDataSignature="AMtx7mj92MTrdnxNXHVNwj+qQv0ovMd63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940" y="3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24" Type="http://customschemas.google.com/relationships/presentationmetadata" Target="metadata"/><Relationship Id="rId5" Type="http://schemas.openxmlformats.org/officeDocument/2006/relationships/slide" Target="slides/slide4.xml"/><Relationship Id="rId28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font" Target="fonts/font1.fntdata"/><Relationship Id="rId27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.xml"/><Relationship Id="rId2" Type="http://schemas.microsoft.com/office/2011/relationships/chartColorStyle" Target="colors1.xml"/><Relationship Id="rId1" Type="http://schemas.microsoft.com/office/2011/relationships/chartStyle" Target="style1.xml"/><Relationship Id="rId5" Type="http://schemas.openxmlformats.org/officeDocument/2006/relationships/chartUserShapes" Target="../drawings/drawing1.xml"/><Relationship Id="rId4" Type="http://schemas.openxmlformats.org/officeDocument/2006/relationships/oleObject" Target="../embeddings/oleObject1.bin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2.xml"/><Relationship Id="rId2" Type="http://schemas.microsoft.com/office/2011/relationships/chartColorStyle" Target="colors2.xml"/><Relationship Id="rId1" Type="http://schemas.microsoft.com/office/2011/relationships/chartStyle" Target="style2.xml"/><Relationship Id="rId4" Type="http://schemas.openxmlformats.org/officeDocument/2006/relationships/oleObject" Target="file:///C:\Users\MonicaBaldussu\Desktop\AESOP%202026\Analisi%20powerBI.xlsx" TargetMode="Externa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MonicaBaldussu\Desktop\AESOP%202026\Analisi%20powerBI.xlsx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1" i="0" u="none" strike="noStrike" kern="1200" spc="0" baseline="0">
                <a:solidFill>
                  <a:sysClr val="windowText" lastClr="000000"/>
                </a:solidFill>
                <a:latin typeface="Aptos" panose="020B0004020202020204" pitchFamily="34" charset="0"/>
                <a:ea typeface="+mn-ea"/>
                <a:cs typeface="+mn-cs"/>
              </a:defRPr>
            </a:pPr>
            <a:r>
              <a:rPr lang="en-GB" sz="1600" b="1" noProof="0" dirty="0">
                <a:latin typeface="Aptos" panose="020B0004020202020204" pitchFamily="34" charset="0"/>
                <a:cs typeface="Aptos Serif" panose="02020604070405020304" pitchFamily="18" charset="0"/>
              </a:rPr>
              <a:t>Quantity delivered compared with the recommended (%)</a:t>
            </a:r>
          </a:p>
        </c:rich>
      </c:tx>
      <c:layout>
        <c:manualLayout>
          <c:xMode val="edge"/>
          <c:yMode val="edge"/>
          <c:x val="0.23553127734033247"/>
          <c:y val="1.8484646573326501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spc="0" baseline="0">
              <a:solidFill>
                <a:sysClr val="windowText" lastClr="000000"/>
              </a:solidFill>
              <a:latin typeface="Aptos" panose="020B0004020202020204" pitchFamily="34" charset="0"/>
              <a:ea typeface="+mn-ea"/>
              <a:cs typeface="+mn-cs"/>
            </a:defRPr>
          </a:pPr>
          <a:endParaRPr lang="en-GB"/>
        </a:p>
      </c:txPr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'confronto enti '!$D$1</c:f>
              <c:strCache>
                <c:ptCount val="1"/>
                <c:pt idx="0">
                  <c:v>CARITAS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'confronto enti '!$A$2:$A$18</c:f>
              <c:strCache>
                <c:ptCount val="17"/>
                <c:pt idx="0">
                  <c:v>Dried nuts and oilseeds</c:v>
                </c:pt>
                <c:pt idx="1">
                  <c:v>Vegetables</c:v>
                </c:pt>
                <c:pt idx="2">
                  <c:v>Bread</c:v>
                </c:pt>
                <c:pt idx="3">
                  <c:v>White meat</c:v>
                </c:pt>
                <c:pt idx="4">
                  <c:v>Fresh fish</c:v>
                </c:pt>
                <c:pt idx="5">
                  <c:v>Fruit</c:v>
                </c:pt>
                <c:pt idx="6">
                  <c:v>Milk</c:v>
                </c:pt>
                <c:pt idx="7">
                  <c:v>Red meat</c:v>
                </c:pt>
                <c:pt idx="8">
                  <c:v>Cheese</c:v>
                </c:pt>
                <c:pt idx="9">
                  <c:v>Legumes</c:v>
                </c:pt>
                <c:pt idx="10">
                  <c:v>Pasta and substitutes</c:v>
                </c:pt>
                <c:pt idx="11">
                  <c:v>Jam, honey, chocolate and creams</c:v>
                </c:pt>
                <c:pt idx="12">
                  <c:v>Sweet pastries</c:v>
                </c:pt>
                <c:pt idx="13">
                  <c:v>Preserved fish</c:v>
                </c:pt>
                <c:pt idx="14">
                  <c:v>Snacks, chips, bars </c:v>
                </c:pt>
                <c:pt idx="15">
                  <c:v>Processed meat</c:v>
                </c:pt>
                <c:pt idx="16">
                  <c:v>Sugar</c:v>
                </c:pt>
              </c:strCache>
            </c:strRef>
          </c:cat>
          <c:val>
            <c:numRef>
              <c:f>'confronto enti '!$D$2:$D$18</c:f>
              <c:numCache>
                <c:formatCode>0.0%</c:formatCode>
                <c:ptCount val="17"/>
                <c:pt idx="0">
                  <c:v>6.4870259481037917E-2</c:v>
                </c:pt>
                <c:pt idx="1">
                  <c:v>4.2019591776882435E-2</c:v>
                </c:pt>
                <c:pt idx="2">
                  <c:v>6.1128972719247637E-2</c:v>
                </c:pt>
                <c:pt idx="3">
                  <c:v>7.8080137529524279E-2</c:v>
                </c:pt>
                <c:pt idx="4">
                  <c:v>9.4172919480992656E-2</c:v>
                </c:pt>
                <c:pt idx="5">
                  <c:v>9.2769179986848471E-2</c:v>
                </c:pt>
                <c:pt idx="6">
                  <c:v>0.14893499605467497</c:v>
                </c:pt>
                <c:pt idx="7">
                  <c:v>0.16470858485741302</c:v>
                </c:pt>
                <c:pt idx="8">
                  <c:v>0.38908375449903149</c:v>
                </c:pt>
                <c:pt idx="9">
                  <c:v>0.32752610882620053</c:v>
                </c:pt>
                <c:pt idx="10">
                  <c:v>0.3392084993277853</c:v>
                </c:pt>
                <c:pt idx="11">
                  <c:v>0.49465032485094007</c:v>
                </c:pt>
                <c:pt idx="12">
                  <c:v>0.72575822963029846</c:v>
                </c:pt>
                <c:pt idx="13">
                  <c:v>0.67716870221257608</c:v>
                </c:pt>
                <c:pt idx="14">
                  <c:v>1.2572964664626149</c:v>
                </c:pt>
                <c:pt idx="15">
                  <c:v>1.0088068762978359</c:v>
                </c:pt>
                <c:pt idx="16">
                  <c:v>1.5803446891208592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5C3-4DA1-BCCD-E3C7C99DBD8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40"/>
        <c:axId val="398644143"/>
        <c:axId val="456224399"/>
      </c:barChart>
      <c:catAx>
        <c:axId val="398644143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ysClr val="windowText" lastClr="000000"/>
                </a:solidFill>
                <a:latin typeface="Aptos" panose="020B0004020202020204" pitchFamily="34" charset="0"/>
                <a:ea typeface="+mn-ea"/>
                <a:cs typeface="+mn-cs"/>
              </a:defRPr>
            </a:pPr>
            <a:endParaRPr lang="it-IT"/>
          </a:p>
        </c:txPr>
        <c:crossAx val="456224399"/>
        <c:crosses val="autoZero"/>
        <c:auto val="1"/>
        <c:lblAlgn val="ctr"/>
        <c:lblOffset val="100"/>
        <c:noMultiLvlLbl val="0"/>
      </c:catAx>
      <c:valAx>
        <c:axId val="456224399"/>
        <c:scaling>
          <c:orientation val="minMax"/>
          <c:max val="1.6"/>
          <c:min val="0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ysClr val="windowText" lastClr="000000"/>
                </a:solidFill>
                <a:latin typeface="Aptos" panose="020B0004020202020204" pitchFamily="34" charset="0"/>
                <a:ea typeface="+mn-ea"/>
                <a:cs typeface="+mn-cs"/>
              </a:defRPr>
            </a:pPr>
            <a:endParaRPr lang="it-IT"/>
          </a:p>
        </c:txPr>
        <c:crossAx val="398644143"/>
        <c:crosses val="autoZero"/>
        <c:crossBetween val="between"/>
        <c:majorUnit val="0.1"/>
      </c:valAx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it-IT"/>
    </a:p>
  </c:txPr>
  <c:externalData r:id="rId4">
    <c:autoUpdate val="0"/>
  </c:externalData>
  <c:userShapes r:id="rId5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lang="it-IT" sz="1600" b="1" i="0" u="none" strike="noStrike" kern="1200" spc="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r>
              <a:rPr lang="en-US" sz="1600" b="1" i="0" u="none" strike="noStrike" kern="1200" spc="0" baseline="0" noProof="0" dirty="0">
                <a:solidFill>
                  <a:sysClr val="windowText" lastClr="000000"/>
                </a:solidFill>
                <a:latin typeface="Aptos" panose="020B0004020202020204" pitchFamily="34" charset="0"/>
                <a:ea typeface="+mn-ea"/>
                <a:cs typeface="+mn-cs"/>
              </a:rPr>
              <a:t>Composition of excess quantities by source (%)</a:t>
            </a:r>
          </a:p>
        </c:rich>
      </c:tx>
      <c:layout>
        <c:manualLayout>
          <c:xMode val="edge"/>
          <c:yMode val="edge"/>
          <c:x val="0.23779700423164474"/>
          <c:y val="2.3603548195591743E-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it-IT" sz="1600" b="1" i="0" u="none" strike="noStrike" kern="1200" spc="0" baseline="0">
              <a:solidFill>
                <a:sysClr val="windowText" lastClr="000000"/>
              </a:solidFill>
              <a:latin typeface="+mn-lt"/>
              <a:ea typeface="+mn-ea"/>
              <a:cs typeface="+mn-cs"/>
            </a:defRPr>
          </a:pPr>
          <a:endParaRPr lang="it-IT"/>
        </a:p>
      </c:txPr>
    </c:title>
    <c:autoTitleDeleted val="0"/>
    <c:plotArea>
      <c:layout>
        <c:manualLayout>
          <c:layoutTarget val="inner"/>
          <c:xMode val="edge"/>
          <c:yMode val="edge"/>
          <c:x val="0.20057907607965386"/>
          <c:y val="0.1061253605111465"/>
          <c:w val="0.74173412202328115"/>
          <c:h val="0.76846236559967429"/>
        </c:manualLayout>
      </c:layout>
      <c:barChart>
        <c:barDir val="bar"/>
        <c:grouping val="percentStacked"/>
        <c:varyColors val="0"/>
        <c:ser>
          <c:idx val="0"/>
          <c:order val="0"/>
          <c:tx>
            <c:strRef>
              <c:f>'provenienza eccessi ente'!$B$2</c:f>
              <c:strCache>
                <c:ptCount val="1"/>
                <c:pt idx="0">
                  <c:v>FAM. RICEVENTI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'provenienza eccessi ente'!$A$3:$A$4</c:f>
              <c:strCache>
                <c:ptCount val="2"/>
                <c:pt idx="0">
                  <c:v>Processed meat</c:v>
                </c:pt>
                <c:pt idx="1">
                  <c:v>Sugar</c:v>
                </c:pt>
              </c:strCache>
            </c:strRef>
          </c:cat>
          <c:val>
            <c:numRef>
              <c:f>'provenienza eccessi ente'!$B$3:$B$4</c:f>
            </c:numRef>
          </c:val>
          <c:extLst>
            <c:ext xmlns:c16="http://schemas.microsoft.com/office/drawing/2014/chart" uri="{C3380CC4-5D6E-409C-BE32-E72D297353CC}">
              <c16:uniqueId val="{00000000-6E3C-4179-860E-9B1E83C6E80C}"/>
            </c:ext>
          </c:extLst>
        </c:ser>
        <c:ser>
          <c:idx val="1"/>
          <c:order val="1"/>
          <c:tx>
            <c:strRef>
              <c:f>'provenienza eccessi ente'!$C$2</c:f>
              <c:strCache>
                <c:ptCount val="1"/>
                <c:pt idx="0">
                  <c:v>FAM. TOTALI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'provenienza eccessi ente'!$A$3:$A$4</c:f>
              <c:strCache>
                <c:ptCount val="2"/>
                <c:pt idx="0">
                  <c:v>Processed meat</c:v>
                </c:pt>
                <c:pt idx="1">
                  <c:v>Sugar</c:v>
                </c:pt>
              </c:strCache>
            </c:strRef>
          </c:cat>
          <c:val>
            <c:numRef>
              <c:f>'provenienza eccessi ente'!$C$3:$C$4</c:f>
            </c:numRef>
          </c:val>
          <c:extLst>
            <c:ext xmlns:c16="http://schemas.microsoft.com/office/drawing/2014/chart" uri="{C3380CC4-5D6E-409C-BE32-E72D297353CC}">
              <c16:uniqueId val="{00000001-6E3C-4179-860E-9B1E83C6E80C}"/>
            </c:ext>
          </c:extLst>
        </c:ser>
        <c:ser>
          <c:idx val="2"/>
          <c:order val="2"/>
          <c:tx>
            <c:strRef>
              <c:f>'provenienza eccessi ente'!$D$2</c:f>
              <c:strCache>
                <c:ptCount val="1"/>
                <c:pt idx="0">
                  <c:v>% FAM. RICEVENTI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'provenienza eccessi ente'!$A$3:$A$4</c:f>
              <c:strCache>
                <c:ptCount val="2"/>
                <c:pt idx="0">
                  <c:v>Processed meat</c:v>
                </c:pt>
                <c:pt idx="1">
                  <c:v>Sugar</c:v>
                </c:pt>
              </c:strCache>
            </c:strRef>
          </c:cat>
          <c:val>
            <c:numRef>
              <c:f>'provenienza eccessi ente'!$D$3:$D$4</c:f>
            </c:numRef>
          </c:val>
          <c:extLst>
            <c:ext xmlns:c16="http://schemas.microsoft.com/office/drawing/2014/chart" uri="{C3380CC4-5D6E-409C-BE32-E72D297353CC}">
              <c16:uniqueId val="{00000002-6E3C-4179-860E-9B1E83C6E80C}"/>
            </c:ext>
          </c:extLst>
        </c:ser>
        <c:ser>
          <c:idx val="3"/>
          <c:order val="3"/>
          <c:tx>
            <c:strRef>
              <c:f>'provenienza eccessi ente'!$E$2</c:f>
              <c:strCache>
                <c:ptCount val="1"/>
                <c:pt idx="0">
                  <c:v>% FEAD</c:v>
                </c:pt>
              </c:strCache>
            </c:strRef>
          </c:tx>
          <c:spPr>
            <a:solidFill>
              <a:schemeClr val="accent5">
                <a:lumMod val="75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0" i="0" u="none" strike="noStrike" kern="1200" baseline="0">
                    <a:solidFill>
                      <a:schemeClr val="bg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'provenienza eccessi ente'!$A$3:$A$4</c:f>
              <c:strCache>
                <c:ptCount val="2"/>
                <c:pt idx="0">
                  <c:v>Processed meat</c:v>
                </c:pt>
                <c:pt idx="1">
                  <c:v>Sugar</c:v>
                </c:pt>
              </c:strCache>
            </c:strRef>
          </c:cat>
          <c:val>
            <c:numRef>
              <c:f>'provenienza eccessi ente'!$E$3:$E$4</c:f>
              <c:numCache>
                <c:formatCode>0%</c:formatCode>
                <c:ptCount val="2"/>
                <c:pt idx="0">
                  <c:v>0.38134999999999997</c:v>
                </c:pt>
                <c:pt idx="1">
                  <c:v>0.33784999999999998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6E3C-4179-860E-9B1E83C6E80C}"/>
            </c:ext>
          </c:extLst>
        </c:ser>
        <c:ser>
          <c:idx val="4"/>
          <c:order val="4"/>
          <c:tx>
            <c:strRef>
              <c:f>'provenienza eccessi ente'!$F$2</c:f>
              <c:strCache>
                <c:ptCount val="1"/>
                <c:pt idx="0">
                  <c:v>% Surplus food + donations</c:v>
                </c:pt>
              </c:strCache>
            </c:strRef>
          </c:tx>
          <c:spPr>
            <a:solidFill>
              <a:srgbClr val="7030A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0" i="0" u="none" strike="noStrike" kern="1200" baseline="0">
                    <a:solidFill>
                      <a:schemeClr val="bg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'provenienza eccessi ente'!$A$3:$A$4</c:f>
              <c:strCache>
                <c:ptCount val="2"/>
                <c:pt idx="0">
                  <c:v>Processed meat</c:v>
                </c:pt>
                <c:pt idx="1">
                  <c:v>Sugar</c:v>
                </c:pt>
              </c:strCache>
            </c:strRef>
          </c:cat>
          <c:val>
            <c:numRef>
              <c:f>'provenienza eccessi ente'!$F$3:$F$4</c:f>
              <c:numCache>
                <c:formatCode>0%</c:formatCode>
                <c:ptCount val="2"/>
                <c:pt idx="0">
                  <c:v>0.51349999999999996</c:v>
                </c:pt>
                <c:pt idx="1">
                  <c:v>0.6048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6E3C-4179-860E-9B1E83C6E80C}"/>
            </c:ext>
          </c:extLst>
        </c:ser>
        <c:ser>
          <c:idx val="5"/>
          <c:order val="5"/>
          <c:tx>
            <c:strRef>
              <c:f>'provenienza eccessi ente'!$G$2</c:f>
              <c:strCache>
                <c:ptCount val="1"/>
                <c:pt idx="0">
                  <c:v>% Purchase</c:v>
                </c:pt>
              </c:strCache>
            </c:strRef>
          </c:tx>
          <c:spPr>
            <a:solidFill>
              <a:srgbClr val="CC990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00" b="0" i="0" u="none" strike="noStrike" kern="1200" baseline="0">
                    <a:solidFill>
                      <a:schemeClr val="bg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'provenienza eccessi ente'!$A$3:$A$4</c:f>
              <c:strCache>
                <c:ptCount val="2"/>
                <c:pt idx="0">
                  <c:v>Processed meat</c:v>
                </c:pt>
                <c:pt idx="1">
                  <c:v>Sugar</c:v>
                </c:pt>
              </c:strCache>
            </c:strRef>
          </c:cat>
          <c:val>
            <c:numRef>
              <c:f>'provenienza eccessi ente'!$G$3:$G$4</c:f>
              <c:numCache>
                <c:formatCode>0%</c:formatCode>
                <c:ptCount val="2"/>
                <c:pt idx="0">
                  <c:v>0.10514999999999999</c:v>
                </c:pt>
                <c:pt idx="1">
                  <c:v>5.7300000000000004E-2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6E3C-4179-860E-9B1E83C6E80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038673455"/>
        <c:axId val="1034784495"/>
      </c:barChart>
      <c:catAx>
        <c:axId val="1038673455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 algn="just" rtl="0">
              <a:defRPr lang="en-US" sz="1400" b="0" i="0" u="none" strike="noStrike" kern="1200" spc="0" baseline="0">
                <a:solidFill>
                  <a:schemeClr val="tx1"/>
                </a:solidFill>
                <a:latin typeface="Aptos" panose="020B0004020202020204" pitchFamily="34" charset="0"/>
                <a:ea typeface="+mn-ea"/>
                <a:cs typeface="+mn-cs"/>
              </a:defRPr>
            </a:pPr>
            <a:endParaRPr lang="it-IT"/>
          </a:p>
        </c:txPr>
        <c:crossAx val="1034784495"/>
        <c:crosses val="autoZero"/>
        <c:auto val="1"/>
        <c:lblAlgn val="ctr"/>
        <c:lblOffset val="100"/>
        <c:noMultiLvlLbl val="0"/>
      </c:catAx>
      <c:valAx>
        <c:axId val="1034784495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/>
                </a:solidFill>
                <a:latin typeface="Aptos" panose="020B0004020202020204" pitchFamily="34" charset="0"/>
                <a:ea typeface="+mn-ea"/>
                <a:cs typeface="+mn-cs"/>
              </a:defRPr>
            </a:pPr>
            <a:endParaRPr lang="it-IT"/>
          </a:p>
        </c:txPr>
        <c:crossAx val="1038673455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it-IT"/>
    </a:p>
  </c:txPr>
  <c:externalData r:id="rId4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000" b="1" i="0" u="none" strike="noStrike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en-US" sz="1600" b="1" dirty="0">
                <a:solidFill>
                  <a:schemeClr val="tx1"/>
                </a:solidFill>
              </a:rPr>
              <a:t>Composition of pasta and substitutes distributed</a:t>
            </a:r>
          </a:p>
        </c:rich>
      </c:tx>
      <c:layout>
        <c:manualLayout>
          <c:xMode val="edge"/>
          <c:yMode val="edge"/>
          <c:x val="0.10868808019000452"/>
          <c:y val="0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1" i="0" u="none" strike="noStrike" kern="1200" spc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'varietà cereali'!$W$1</c:f>
              <c:strCache>
                <c:ptCount val="1"/>
                <c:pt idx="0">
                  <c:v>Pasta and substitutes</c:v>
                </c:pt>
              </c:strCache>
            </c:strRef>
          </c:tx>
          <c:spPr>
            <a:solidFill>
              <a:srgbClr val="FF9900"/>
            </a:solidFill>
          </c:spPr>
          <c:dPt>
            <c:idx val="0"/>
            <c:bubble3D val="0"/>
            <c:spPr>
              <a:solidFill>
                <a:srgbClr val="CC990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7CA0-4023-8B31-130AD4D396EE}"/>
              </c:ext>
            </c:extLst>
          </c:dPt>
          <c:dPt>
            <c:idx val="1"/>
            <c:bubble3D val="0"/>
            <c:spPr>
              <a:solidFill>
                <a:srgbClr val="FFCC0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7CA0-4023-8B31-130AD4D396EE}"/>
              </c:ext>
            </c:extLst>
          </c:dPt>
          <c:dPt>
            <c:idx val="2"/>
            <c:bubble3D val="0"/>
            <c:spPr>
              <a:solidFill>
                <a:srgbClr val="FFCC66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7CA0-4023-8B31-130AD4D396EE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'varietà cereali'!$V$2:$V$4</c:f>
              <c:strCache>
                <c:ptCount val="3"/>
                <c:pt idx="0">
                  <c:v>refined wheat pasta </c:v>
                </c:pt>
                <c:pt idx="1">
                  <c:v>rice</c:v>
                </c:pt>
                <c:pt idx="2">
                  <c:v>other</c:v>
                </c:pt>
              </c:strCache>
            </c:strRef>
          </c:cat>
          <c:val>
            <c:numRef>
              <c:f>'varietà cereali'!$W$2:$W$4</c:f>
              <c:numCache>
                <c:formatCode>0%</c:formatCode>
                <c:ptCount val="3"/>
                <c:pt idx="0">
                  <c:v>0.76164999999999994</c:v>
                </c:pt>
                <c:pt idx="1">
                  <c:v>0.17094999999999999</c:v>
                </c:pt>
                <c:pt idx="2">
                  <c:v>6.7400000000000002E-2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7CA0-4023-8B31-130AD4D396E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12106876946666871"/>
          <c:y val="0.92579250720461093"/>
          <c:w val="0.75829165352514005"/>
          <c:h val="7.4207442819647543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1"/>
              </a:solidFill>
              <a:latin typeface="Aptos" panose="020B0004020202020204" pitchFamily="34" charset="0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1">
  <a:schemeClr val="accent1"/>
  <a:schemeClr val="accent3"/>
  <a:schemeClr val="accent5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0.70512</cdr:x>
      <cdr:y>0.10021</cdr:y>
    </cdr:from>
    <cdr:to>
      <cdr:x>0.70512</cdr:x>
      <cdr:y>0.91039</cdr:y>
    </cdr:to>
    <cdr:cxnSp macro="">
      <cdr:nvCxnSpPr>
        <cdr:cNvPr id="4" name="Connettore diritto 3">
          <a:extLst xmlns:a="http://schemas.openxmlformats.org/drawingml/2006/main">
            <a:ext uri="{FF2B5EF4-FFF2-40B4-BE49-F238E27FC236}">
              <a16:creationId xmlns:a16="http://schemas.microsoft.com/office/drawing/2014/main" id="{8B7D8312-681E-6C66-BF86-842404C2C94A}"/>
            </a:ext>
          </a:extLst>
        </cdr:cNvPr>
        <cdr:cNvCxnSpPr/>
      </cdr:nvCxnSpPr>
      <cdr:spPr>
        <a:xfrm xmlns:a="http://schemas.openxmlformats.org/drawingml/2006/main">
          <a:off x="6447632" y="468485"/>
          <a:ext cx="0" cy="3787621"/>
        </a:xfrm>
        <a:prstGeom xmlns:a="http://schemas.openxmlformats.org/drawingml/2006/main" prst="line">
          <a:avLst/>
        </a:prstGeom>
        <a:ln xmlns:a="http://schemas.openxmlformats.org/drawingml/2006/main" w="19050">
          <a:solidFill>
            <a:srgbClr val="7030A0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188" y="685800"/>
            <a:ext cx="6096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0" name="Google Shape;60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188" y="685800"/>
            <a:ext cx="6096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6" name="Google Shape;66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3" name="Google Shape;7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g1bc94953f80_0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9" name="Google Shape;79;g1bc94953f80_0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175" y="685800"/>
            <a:ext cx="6096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g1bd6ec3317a_0_9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3" name="Google Shape;13;g1bd6ec3317a_0_9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4" name="Google Shape;14;g1bd6ec3317a_0_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-IT"/>
              <a:t>‹N›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g1bd6ec3317a_0_1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7" name="Google Shape;17;g1bd6ec3317a_0_1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-IT"/>
              <a:t>‹N›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g1bd6ec3317a_0_1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g1bd6ec3317a_0_16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21" name="Google Shape;21;g1bd6ec3317a_0_1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-IT"/>
              <a:t>‹N›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g1bd6ec3317a_0_20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4" name="Google Shape;24;g1bd6ec3317a_0_20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5" name="Google Shape;25;g1bd6ec3317a_0_20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6" name="Google Shape;26;g1bd6ec3317a_0_2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-IT"/>
              <a:t>‹N›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g1bd6ec3317a_0_2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g1bd6ec3317a_0_2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-IT"/>
              <a:t>‹N›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g1bd6ec3317a_0_28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2" name="Google Shape;32;g1bd6ec3317a_0_28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3" name="Google Shape;33;g1bd6ec3317a_0_2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-IT"/>
              <a:t>‹N›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g1bd6ec3317a_0_32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6" name="Google Shape;36;g1bd6ec3317a_0_3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-IT"/>
              <a:t>‹N›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g1bd6ec3317a_0_35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" name="Google Shape;39;g1bd6ec3317a_0_35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40" name="Google Shape;40;g1bd6ec3317a_0_35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41" name="Google Shape;41;g1bd6ec3317a_0_35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2" name="Google Shape;42;g1bd6ec3317a_0_3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-IT"/>
              <a:t>‹N›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g1bd6ec3317a_0_41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5" name="Google Shape;45;g1bd6ec3317a_0_4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-IT"/>
              <a:t>‹N›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g1bd6ec3317a_0_44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8" name="Google Shape;48;g1bd6ec3317a_0_44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9" name="Google Shape;49;g1bd6ec3317a_0_4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-IT"/>
              <a:t>‹N›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1bd6ec3317a_0_4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-IT"/>
              <a:t>‹N›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olo e contenuto" type="obj">
  <p:cSld name="OBJECT"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g1bd6ec3317a_0_50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54" name="Google Shape;54;g1bd6ec3317a_0_50"/>
          <p:cNvSpPr txBox="1">
            <a:spLocks noGrp="1"/>
          </p:cNvSpPr>
          <p:nvPr>
            <p:ph type="body" idx="1"/>
          </p:nvPr>
        </p:nvSpPr>
        <p:spPr>
          <a:xfrm>
            <a:off x="457200" y="1200150"/>
            <a:ext cx="8229600" cy="339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/>
            </a:lvl1pPr>
            <a:lvl2pPr marL="914400" lvl="1" indent="-342900" algn="l" rtl="0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800"/>
              <a:buChar char="○"/>
              <a:defRPr/>
            </a:lvl2pPr>
            <a:lvl3pPr marL="1371600" lvl="2" indent="-342900" algn="l" rtl="0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800"/>
              <a:buChar char="■"/>
              <a:defRPr/>
            </a:lvl3pPr>
            <a:lvl4pPr marL="1828800" lvl="3" indent="-342900" algn="l" rtl="0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/>
            </a:lvl4pPr>
            <a:lvl5pPr marL="2286000" lvl="4" indent="-342900" algn="l" rtl="0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800"/>
              <a:buChar char="○"/>
              <a:defRPr/>
            </a:lvl5pPr>
            <a:lvl6pPr marL="2743200" lvl="5" indent="-342900" algn="l" rtl="0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800"/>
              <a:buChar char="■"/>
              <a:defRPr/>
            </a:lvl6pPr>
            <a:lvl7pPr marL="3200400" lvl="6" indent="-342900" algn="l" rtl="0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/>
            </a:lvl7pPr>
            <a:lvl8pPr marL="3657600" lvl="7" indent="-342900" algn="l" rtl="0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800"/>
              <a:buChar char="○"/>
              <a:defRPr/>
            </a:lvl8pPr>
            <a:lvl9pPr marL="4114800" lvl="8" indent="-342900" algn="l" rtl="0">
              <a:spcBef>
                <a:spcPts val="1200"/>
              </a:spcBef>
              <a:spcAft>
                <a:spcPts val="1200"/>
              </a:spcAft>
              <a:buClr>
                <a:schemeClr val="dk1"/>
              </a:buClr>
              <a:buSzPts val="1800"/>
              <a:buChar char="■"/>
              <a:defRPr/>
            </a:lvl9pPr>
          </a:lstStyle>
          <a:p>
            <a:endParaRPr/>
          </a:p>
        </p:txBody>
      </p:sp>
      <p:sp>
        <p:nvSpPr>
          <p:cNvPr id="55" name="Google Shape;55;g1bd6ec3317a_0_50"/>
          <p:cNvSpPr txBox="1">
            <a:spLocks noGrp="1"/>
          </p:cNvSpPr>
          <p:nvPr>
            <p:ph type="dt" idx="10"/>
          </p:nvPr>
        </p:nvSpPr>
        <p:spPr>
          <a:xfrm>
            <a:off x="457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g1bd6ec3317a_0_50"/>
          <p:cNvSpPr txBox="1">
            <a:spLocks noGrp="1"/>
          </p:cNvSpPr>
          <p:nvPr>
            <p:ph type="ftr" idx="11"/>
          </p:nvPr>
        </p:nvSpPr>
        <p:spPr>
          <a:xfrm>
            <a:off x="3124200" y="4767263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g1bd6ec3317a_0_50"/>
          <p:cNvSpPr txBox="1">
            <a:spLocks noGrp="1"/>
          </p:cNvSpPr>
          <p:nvPr>
            <p:ph type="sldNum" idx="12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 rtl="0">
              <a:spcBef>
                <a:spcPts val="0"/>
              </a:spcBef>
              <a:buNone/>
              <a:defRPr/>
            </a:lvl1pPr>
            <a:lvl2pPr marL="0" lvl="1" indent="0" algn="r" rtl="0">
              <a:spcBef>
                <a:spcPts val="0"/>
              </a:spcBef>
              <a:buNone/>
              <a:defRPr/>
            </a:lvl2pPr>
            <a:lvl3pPr marL="0" lvl="2" indent="0" algn="r" rtl="0">
              <a:spcBef>
                <a:spcPts val="0"/>
              </a:spcBef>
              <a:buNone/>
              <a:defRPr/>
            </a:lvl3pPr>
            <a:lvl4pPr marL="0" lvl="3" indent="0" algn="r" rtl="0">
              <a:spcBef>
                <a:spcPts val="0"/>
              </a:spcBef>
              <a:buNone/>
              <a:defRPr/>
            </a:lvl4pPr>
            <a:lvl5pPr marL="0" lvl="4" indent="0" algn="r" rtl="0">
              <a:spcBef>
                <a:spcPts val="0"/>
              </a:spcBef>
              <a:buNone/>
              <a:defRPr/>
            </a:lvl5pPr>
            <a:lvl6pPr marL="0" lvl="5" indent="0" algn="r" rtl="0">
              <a:spcBef>
                <a:spcPts val="0"/>
              </a:spcBef>
              <a:buNone/>
              <a:defRPr/>
            </a:lvl6pPr>
            <a:lvl7pPr marL="0" lvl="6" indent="0" algn="r" rtl="0">
              <a:spcBef>
                <a:spcPts val="0"/>
              </a:spcBef>
              <a:buNone/>
              <a:defRPr/>
            </a:lvl7pPr>
            <a:lvl8pPr marL="0" lvl="7" indent="0" algn="r" rtl="0">
              <a:spcBef>
                <a:spcPts val="0"/>
              </a:spcBef>
              <a:buNone/>
              <a:defRPr/>
            </a:lvl8pPr>
            <a:lvl9pPr marL="0" lvl="8" indent="0" algn="r" rtl="0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-IT"/>
              <a:t>‹N›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g1bd6ec3317a_0_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g1bd6ec3317a_0_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pic>
        <p:nvPicPr>
          <p:cNvPr id="8" name="Google Shape;8;g1bd6ec3317a_0_5"/>
          <p:cNvPicPr preferRelativeResize="0"/>
          <p:nvPr/>
        </p:nvPicPr>
        <p:blipFill>
          <a:blip r:embed="rId14">
            <a:alphaModFix/>
          </a:blip>
          <a:stretch>
            <a:fillRect/>
          </a:stretch>
        </p:blipFill>
        <p:spPr>
          <a:xfrm>
            <a:off x="8132553" y="163075"/>
            <a:ext cx="879172" cy="400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Google Shape;9;g1bd6ec3317a_0_5"/>
          <p:cNvPicPr preferRelativeResize="0"/>
          <p:nvPr/>
        </p:nvPicPr>
        <p:blipFill>
          <a:blip r:embed="rId15">
            <a:alphaModFix/>
          </a:blip>
          <a:stretch>
            <a:fillRect/>
          </a:stretch>
        </p:blipFill>
        <p:spPr>
          <a:xfrm rot="-1488413">
            <a:off x="7331752" y="3331425"/>
            <a:ext cx="2886826" cy="2881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Google Shape;10;g1bd6ec3317a_0_5"/>
          <p:cNvPicPr preferRelativeResize="0"/>
          <p:nvPr/>
        </p:nvPicPr>
        <p:blipFill>
          <a:blip r:embed="rId16">
            <a:alphaModFix/>
          </a:blip>
          <a:stretch>
            <a:fillRect/>
          </a:stretch>
        </p:blipFill>
        <p:spPr>
          <a:xfrm>
            <a:off x="5856700" y="4153550"/>
            <a:ext cx="1977401" cy="1977401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575756"/>
          </a:solidFill>
          <a:ln w="25400" cap="flat" cmpd="sng">
            <a:solidFill>
              <a:srgbClr val="395E8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63" name="Google Shape;63;p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914775" y="1919925"/>
            <a:ext cx="2863894" cy="13036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>
            <a:extLst>
              <a:ext uri="{FF2B5EF4-FFF2-40B4-BE49-F238E27FC236}">
                <a16:creationId xmlns:a16="http://schemas.microsoft.com/office/drawing/2014/main" id="{47241518-8C23-22B4-059A-0CFDA1CAEC82}"/>
              </a:ext>
            </a:extLst>
          </p:cNvPr>
          <p:cNvSpPr txBox="1"/>
          <p:nvPr/>
        </p:nvSpPr>
        <p:spPr>
          <a:xfrm>
            <a:off x="377267" y="543331"/>
            <a:ext cx="327205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GB" sz="2400" b="1" dirty="0">
                <a:latin typeface="Aptos" panose="020B0004020202020204" pitchFamily="34" charset="0"/>
                <a:cs typeface="Aptos Serif" panose="020B0502040204020203" pitchFamily="18" charset="0"/>
              </a:rPr>
              <a:t>The </a:t>
            </a:r>
            <a:r>
              <a:rPr lang="en-GB" sz="2400" b="1" dirty="0">
                <a:solidFill>
                  <a:schemeClr val="accent4">
                    <a:lumMod val="75000"/>
                  </a:schemeClr>
                </a:solidFill>
                <a:latin typeface="Aptos" panose="020B0004020202020204" pitchFamily="34" charset="0"/>
                <a:cs typeface="Aptos Serif" panose="020B0502040204020203" pitchFamily="18" charset="0"/>
              </a:rPr>
              <a:t>NutriDono</a:t>
            </a:r>
            <a:r>
              <a:rPr lang="en-GB" sz="2400" b="1" dirty="0">
                <a:latin typeface="Aptos" panose="020B0004020202020204" pitchFamily="34" charset="0"/>
                <a:cs typeface="Aptos Serif" panose="020B0502040204020203" pitchFamily="18" charset="0"/>
              </a:rPr>
              <a:t> project</a:t>
            </a:r>
            <a:endParaRPr lang="en-GB" sz="2400" b="1" i="1" dirty="0">
              <a:latin typeface="Aptos" panose="020B0004020202020204" pitchFamily="34" charset="0"/>
              <a:cs typeface="Aptos Serif" panose="020B0502040204020203" pitchFamily="18" charset="0"/>
            </a:endParaRPr>
          </a:p>
        </p:txBody>
      </p:sp>
      <p:sp>
        <p:nvSpPr>
          <p:cNvPr id="5" name="CasellaDiTesto 4">
            <a:extLst>
              <a:ext uri="{FF2B5EF4-FFF2-40B4-BE49-F238E27FC236}">
                <a16:creationId xmlns:a16="http://schemas.microsoft.com/office/drawing/2014/main" id="{32399DEB-8667-F75F-52A2-3BA0B94538B8}"/>
              </a:ext>
            </a:extLst>
          </p:cNvPr>
          <p:cNvSpPr txBox="1"/>
          <p:nvPr/>
        </p:nvSpPr>
        <p:spPr>
          <a:xfrm>
            <a:off x="1133983" y="1588390"/>
            <a:ext cx="742218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GB" sz="1800" b="1" dirty="0">
                <a:latin typeface="Aptos" panose="020B0004020202020204" pitchFamily="34" charset="0"/>
              </a:rPr>
              <a:t>Initial data collection (Italy): </a:t>
            </a:r>
            <a:r>
              <a:rPr lang="en-GB" sz="1800" dirty="0">
                <a:latin typeface="Aptos" panose="020B0004020202020204" pitchFamily="34" charset="0"/>
              </a:rPr>
              <a:t>October 2025 – August 2026;</a:t>
            </a:r>
          </a:p>
          <a:p>
            <a:pPr algn="just"/>
            <a:endParaRPr lang="en-GB" sz="1800" b="1" dirty="0">
              <a:latin typeface="Aptos" panose="020B0004020202020204" pitchFamily="34" charset="0"/>
            </a:endParaRPr>
          </a:p>
          <a:p>
            <a:pPr algn="just"/>
            <a:endParaRPr lang="en-GB" sz="1800" b="1" dirty="0">
              <a:latin typeface="Aptos" panose="020B0004020202020204" pitchFamily="34" charset="0"/>
            </a:endParaRPr>
          </a:p>
          <a:p>
            <a:pPr algn="just"/>
            <a:r>
              <a:rPr lang="en-GB" sz="1800" b="1" dirty="0">
                <a:latin typeface="Aptos" panose="020B0004020202020204" pitchFamily="34" charset="0"/>
              </a:rPr>
              <a:t>13 distribution sites </a:t>
            </a:r>
            <a:r>
              <a:rPr lang="en-GB" sz="1800" dirty="0">
                <a:latin typeface="Aptos" panose="020B0004020202020204" pitchFamily="34" charset="0"/>
              </a:rPr>
              <a:t>included from: CARITAS (7), CAIR (3) and ADRA (3);</a:t>
            </a:r>
          </a:p>
          <a:p>
            <a:pPr algn="just"/>
            <a:endParaRPr lang="en-GB" sz="1800" b="1" dirty="0">
              <a:latin typeface="Aptos" panose="020B0004020202020204" pitchFamily="34" charset="0"/>
            </a:endParaRPr>
          </a:p>
          <a:p>
            <a:pPr algn="just"/>
            <a:endParaRPr lang="en-GB" sz="1800" b="1" dirty="0">
              <a:latin typeface="Aptos" panose="020B0004020202020204" pitchFamily="34" charset="0"/>
            </a:endParaRPr>
          </a:p>
          <a:p>
            <a:pPr algn="just"/>
            <a:r>
              <a:rPr lang="en-GB" sz="1800" b="1" dirty="0">
                <a:latin typeface="Aptos" panose="020B0004020202020204" pitchFamily="34" charset="0"/>
              </a:rPr>
              <a:t>1169 food parcels </a:t>
            </a:r>
            <a:r>
              <a:rPr lang="en-GB" sz="1800" dirty="0">
                <a:latin typeface="Aptos" panose="020B0004020202020204" pitchFamily="34" charset="0"/>
              </a:rPr>
              <a:t>collected from a total of </a:t>
            </a:r>
            <a:r>
              <a:rPr lang="en-GB" sz="1800" b="1" dirty="0">
                <a:latin typeface="Aptos" panose="020B0004020202020204" pitchFamily="34" charset="0"/>
              </a:rPr>
              <a:t>251 beneficiary households: </a:t>
            </a:r>
            <a:r>
              <a:rPr lang="en-GB" sz="1800" dirty="0">
                <a:latin typeface="Aptos" panose="020B0004020202020204" pitchFamily="34" charset="0"/>
              </a:rPr>
              <a:t>1023 individuals, including 392 children. </a:t>
            </a:r>
            <a:endParaRPr lang="en-GB" sz="1800" b="1" dirty="0">
              <a:latin typeface="Aptos" panose="020B0004020202020204" pitchFamily="34" charset="0"/>
            </a:endParaRPr>
          </a:p>
        </p:txBody>
      </p:sp>
      <p:sp>
        <p:nvSpPr>
          <p:cNvPr id="11" name="Ovale 10">
            <a:extLst>
              <a:ext uri="{FF2B5EF4-FFF2-40B4-BE49-F238E27FC236}">
                <a16:creationId xmlns:a16="http://schemas.microsoft.com/office/drawing/2014/main" id="{D0BF447D-CA94-8170-5C5B-110272F6A407}"/>
              </a:ext>
            </a:extLst>
          </p:cNvPr>
          <p:cNvSpPr/>
          <p:nvPr/>
        </p:nvSpPr>
        <p:spPr>
          <a:xfrm>
            <a:off x="647652" y="1588390"/>
            <a:ext cx="307497" cy="307497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CO" dirty="0"/>
          </a:p>
        </p:txBody>
      </p:sp>
      <p:sp>
        <p:nvSpPr>
          <p:cNvPr id="15" name="Ovale 14">
            <a:extLst>
              <a:ext uri="{FF2B5EF4-FFF2-40B4-BE49-F238E27FC236}">
                <a16:creationId xmlns:a16="http://schemas.microsoft.com/office/drawing/2014/main" id="{B4901367-65CA-16F7-A874-BB6687CDC41A}"/>
              </a:ext>
            </a:extLst>
          </p:cNvPr>
          <p:cNvSpPr/>
          <p:nvPr/>
        </p:nvSpPr>
        <p:spPr>
          <a:xfrm>
            <a:off x="647651" y="2435055"/>
            <a:ext cx="307497" cy="307497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CO" dirty="0"/>
          </a:p>
        </p:txBody>
      </p:sp>
      <p:sp>
        <p:nvSpPr>
          <p:cNvPr id="17" name="Ovale 16">
            <a:extLst>
              <a:ext uri="{FF2B5EF4-FFF2-40B4-BE49-F238E27FC236}">
                <a16:creationId xmlns:a16="http://schemas.microsoft.com/office/drawing/2014/main" id="{10B84126-A3AF-39FD-B89A-15494D9EC5E5}"/>
              </a:ext>
            </a:extLst>
          </p:cNvPr>
          <p:cNvSpPr/>
          <p:nvPr/>
        </p:nvSpPr>
        <p:spPr>
          <a:xfrm>
            <a:off x="647650" y="3247614"/>
            <a:ext cx="307497" cy="307497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CO" dirty="0"/>
          </a:p>
        </p:txBody>
      </p:sp>
      <p:cxnSp>
        <p:nvCxnSpPr>
          <p:cNvPr id="18" name="Connettore dritto 11">
            <a:extLst>
              <a:ext uri="{FF2B5EF4-FFF2-40B4-BE49-F238E27FC236}">
                <a16:creationId xmlns:a16="http://schemas.microsoft.com/office/drawing/2014/main" id="{C4D93B05-E258-2841-CB8E-07824FE0A0D3}"/>
              </a:ext>
            </a:extLst>
          </p:cNvPr>
          <p:cNvCxnSpPr>
            <a:cxnSpLocks/>
          </p:cNvCxnSpPr>
          <p:nvPr/>
        </p:nvCxnSpPr>
        <p:spPr>
          <a:xfrm flipH="1">
            <a:off x="801398" y="1742138"/>
            <a:ext cx="1" cy="1707420"/>
          </a:xfrm>
          <a:prstGeom prst="line">
            <a:avLst/>
          </a:prstGeom>
          <a:ln w="28575">
            <a:solidFill>
              <a:schemeClr val="accent4">
                <a:lumMod val="75000"/>
              </a:schemeClr>
            </a:solidFill>
          </a:ln>
          <a:effectLst/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pic>
        <p:nvPicPr>
          <p:cNvPr id="20" name="Immagine 19">
            <a:extLst>
              <a:ext uri="{FF2B5EF4-FFF2-40B4-BE49-F238E27FC236}">
                <a16:creationId xmlns:a16="http://schemas.microsoft.com/office/drawing/2014/main" id="{0447BC7C-95F8-EADC-23A3-1DFB673BD5C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667034"/>
            <a:ext cx="3052205" cy="476466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Grafico 6">
            <a:extLst>
              <a:ext uri="{FF2B5EF4-FFF2-40B4-BE49-F238E27FC236}">
                <a16:creationId xmlns:a16="http://schemas.microsoft.com/office/drawing/2014/main" id="{0F675000-1996-66DC-FFAE-3FFF108F4BF1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86252204"/>
              </p:ext>
            </p:extLst>
          </p:nvPr>
        </p:nvGraphicFramePr>
        <p:xfrm>
          <a:off x="0" y="59615"/>
          <a:ext cx="9144000" cy="467501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cxnSp>
        <p:nvCxnSpPr>
          <p:cNvPr id="8" name="Connettore diritto 7">
            <a:extLst>
              <a:ext uri="{FF2B5EF4-FFF2-40B4-BE49-F238E27FC236}">
                <a16:creationId xmlns:a16="http://schemas.microsoft.com/office/drawing/2014/main" id="{44B75F4B-04C5-0988-FF6F-D1616BBEA477}"/>
              </a:ext>
            </a:extLst>
          </p:cNvPr>
          <p:cNvCxnSpPr>
            <a:cxnSpLocks/>
          </p:cNvCxnSpPr>
          <p:nvPr/>
        </p:nvCxnSpPr>
        <p:spPr>
          <a:xfrm>
            <a:off x="3694208" y="547007"/>
            <a:ext cx="0" cy="3842139"/>
          </a:xfrm>
          <a:prstGeom prst="line">
            <a:avLst/>
          </a:prstGeom>
          <a:ln w="19050">
            <a:solidFill>
              <a:srgbClr val="7030A0"/>
            </a:solidFill>
            <a:prstDash val="dash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Ovale 10">
            <a:extLst>
              <a:ext uri="{FF2B5EF4-FFF2-40B4-BE49-F238E27FC236}">
                <a16:creationId xmlns:a16="http://schemas.microsoft.com/office/drawing/2014/main" id="{2555D024-6FB8-F4E5-A5C7-E3C831D8F90C}"/>
              </a:ext>
            </a:extLst>
          </p:cNvPr>
          <p:cNvSpPr/>
          <p:nvPr/>
        </p:nvSpPr>
        <p:spPr>
          <a:xfrm rot="18453040">
            <a:off x="6214024" y="4346886"/>
            <a:ext cx="471526" cy="462326"/>
          </a:xfrm>
          <a:prstGeom prst="ellipse">
            <a:avLst/>
          </a:prstGeom>
          <a:noFill/>
          <a:ln>
            <a:solidFill>
              <a:srgbClr val="7030A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3" name="Immagine 12">
            <a:extLst>
              <a:ext uri="{FF2B5EF4-FFF2-40B4-BE49-F238E27FC236}">
                <a16:creationId xmlns:a16="http://schemas.microsoft.com/office/drawing/2014/main" id="{58336B6F-2EAC-FABA-E9FD-1542D5ED0BE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693605"/>
            <a:ext cx="2694214" cy="449895"/>
          </a:xfrm>
          <a:prstGeom prst="rect">
            <a:avLst/>
          </a:prstGeom>
        </p:spPr>
      </p:pic>
      <p:sp>
        <p:nvSpPr>
          <p:cNvPr id="29" name="CasellaDiTesto 28">
            <a:extLst>
              <a:ext uri="{FF2B5EF4-FFF2-40B4-BE49-F238E27FC236}">
                <a16:creationId xmlns:a16="http://schemas.microsoft.com/office/drawing/2014/main" id="{86A17DCD-ADDB-9704-A64A-1E1C3A9C1DCE}"/>
              </a:ext>
            </a:extLst>
          </p:cNvPr>
          <p:cNvSpPr txBox="1"/>
          <p:nvPr/>
        </p:nvSpPr>
        <p:spPr>
          <a:xfrm>
            <a:off x="2488453" y="4810830"/>
            <a:ext cx="505609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noProof="0" dirty="0">
                <a:latin typeface="Aptos" panose="020B0004020202020204" pitchFamily="34" charset="0"/>
              </a:rPr>
              <a:t>Data from CARITAS Rome and Naples collected between October 2025 and August 2026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>
            <a:extLst>
              <a:ext uri="{FF2B5EF4-FFF2-40B4-BE49-F238E27FC236}">
                <a16:creationId xmlns:a16="http://schemas.microsoft.com/office/drawing/2014/main" id="{1E490A7E-6D8F-E16D-679F-4C5E8E728F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667034"/>
            <a:ext cx="3052205" cy="476466"/>
          </a:xfrm>
          <a:prstGeom prst="rect">
            <a:avLst/>
          </a:prstGeom>
        </p:spPr>
      </p:pic>
      <p:sp>
        <p:nvSpPr>
          <p:cNvPr id="7" name="CasellaDiTesto 6">
            <a:extLst>
              <a:ext uri="{FF2B5EF4-FFF2-40B4-BE49-F238E27FC236}">
                <a16:creationId xmlns:a16="http://schemas.microsoft.com/office/drawing/2014/main" id="{4DFBED6F-4F43-420A-D51F-84BBF8090BCD}"/>
              </a:ext>
            </a:extLst>
          </p:cNvPr>
          <p:cNvSpPr txBox="1"/>
          <p:nvPr/>
        </p:nvSpPr>
        <p:spPr>
          <a:xfrm>
            <a:off x="2835729" y="4814408"/>
            <a:ext cx="505609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noProof="0" dirty="0">
                <a:latin typeface="Aptos" panose="020B0004020202020204" pitchFamily="34" charset="0"/>
              </a:rPr>
              <a:t>Data from CARITAS Rome and Naples collected between October 2025 and August 2026</a:t>
            </a:r>
          </a:p>
        </p:txBody>
      </p:sp>
      <p:graphicFrame>
        <p:nvGraphicFramePr>
          <p:cNvPr id="9" name="Grafico 8">
            <a:extLst>
              <a:ext uri="{FF2B5EF4-FFF2-40B4-BE49-F238E27FC236}">
                <a16:creationId xmlns:a16="http://schemas.microsoft.com/office/drawing/2014/main" id="{56738D9D-77FB-2E59-8EF5-9D65F730C203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58869001"/>
              </p:ext>
            </p:extLst>
          </p:nvPr>
        </p:nvGraphicFramePr>
        <p:xfrm>
          <a:off x="0" y="128372"/>
          <a:ext cx="7255528" cy="43817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37" name="Immagine 36">
            <a:extLst>
              <a:ext uri="{FF2B5EF4-FFF2-40B4-BE49-F238E27FC236}">
                <a16:creationId xmlns:a16="http://schemas.microsoft.com/office/drawing/2014/main" id="{6621E3B8-830B-5C6D-C440-890298C2669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84567" y="1888325"/>
            <a:ext cx="2159433" cy="1366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22433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>
            <a:extLst>
              <a:ext uri="{FF2B5EF4-FFF2-40B4-BE49-F238E27FC236}">
                <a16:creationId xmlns:a16="http://schemas.microsoft.com/office/drawing/2014/main" id="{83A42D58-C0C1-2B55-9433-8C1246B807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667034"/>
            <a:ext cx="3052205" cy="476466"/>
          </a:xfrm>
          <a:prstGeom prst="rect">
            <a:avLst/>
          </a:prstGeom>
        </p:spPr>
      </p:pic>
      <p:sp>
        <p:nvSpPr>
          <p:cNvPr id="8" name="CasellaDiTesto 7">
            <a:extLst>
              <a:ext uri="{FF2B5EF4-FFF2-40B4-BE49-F238E27FC236}">
                <a16:creationId xmlns:a16="http://schemas.microsoft.com/office/drawing/2014/main" id="{318589F9-1B7F-7ACA-691D-076AA2E1AC36}"/>
              </a:ext>
            </a:extLst>
          </p:cNvPr>
          <p:cNvSpPr txBox="1"/>
          <p:nvPr/>
        </p:nvSpPr>
        <p:spPr>
          <a:xfrm>
            <a:off x="0" y="4322783"/>
            <a:ext cx="505609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noProof="0" dirty="0">
                <a:latin typeface="Aptos" panose="020B0004020202020204" pitchFamily="34" charset="0"/>
              </a:rPr>
              <a:t>Data from CARITAS Rome and Naples collected between October 2025 and August 2026</a:t>
            </a:r>
          </a:p>
        </p:txBody>
      </p:sp>
      <p:graphicFrame>
        <p:nvGraphicFramePr>
          <p:cNvPr id="10" name="Grafico 9">
            <a:extLst>
              <a:ext uri="{FF2B5EF4-FFF2-40B4-BE49-F238E27FC236}">
                <a16:creationId xmlns:a16="http://schemas.microsoft.com/office/drawing/2014/main" id="{B835097F-1D96-318D-39AC-04644A883A36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44725659"/>
              </p:ext>
            </p:extLst>
          </p:nvPr>
        </p:nvGraphicFramePr>
        <p:xfrm>
          <a:off x="1498600" y="241300"/>
          <a:ext cx="6146801" cy="395267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7090881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g1bc94953f80_0_5"/>
          <p:cNvSpPr/>
          <p:nvPr/>
        </p:nvSpPr>
        <p:spPr>
          <a:xfrm>
            <a:off x="0" y="62"/>
            <a:ext cx="9144000" cy="5143500"/>
          </a:xfrm>
          <a:prstGeom prst="rect">
            <a:avLst/>
          </a:prstGeom>
          <a:solidFill>
            <a:srgbClr val="545859"/>
          </a:solidFill>
          <a:ln w="25400" cap="flat" cmpd="sng">
            <a:solidFill>
              <a:srgbClr val="395E8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82" name="Google Shape;82;g1bc94953f80_0_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386188" y="473249"/>
            <a:ext cx="2371614" cy="13602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Comitans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0E2841"/>
    </a:dk2>
    <a:lt2>
      <a:srgbClr val="E8E8E8"/>
    </a:lt2>
    <a:accent1>
      <a:srgbClr val="156082"/>
    </a:accent1>
    <a:accent2>
      <a:srgbClr val="E97132"/>
    </a:accent2>
    <a:accent3>
      <a:srgbClr val="196B24"/>
    </a:accent3>
    <a:accent4>
      <a:srgbClr val="0F9ED5"/>
    </a:accent4>
    <a:accent5>
      <a:srgbClr val="A02B93"/>
    </a:accent5>
    <a:accent6>
      <a:srgbClr val="4EA72E"/>
    </a:accent6>
    <a:hlink>
      <a:srgbClr val="467886"/>
    </a:hlink>
    <a:folHlink>
      <a:srgbClr val="96607D"/>
    </a:folHlink>
  </a:clrScheme>
  <a:fontScheme name="Personalizzato 1">
    <a:majorFont>
      <a:latin typeface="Manrope"/>
      <a:ea typeface=""/>
      <a:cs typeface=""/>
    </a:majorFont>
    <a:minorFont>
      <a:latin typeface="Manrope Light"/>
      <a:ea typeface="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  <a:ln w="2540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Yu Gothic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Yu Gothic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30</TotalTime>
  <Words>112</Words>
  <Application>Microsoft Office PowerPoint</Application>
  <PresentationFormat>Presentazione su schermo (16:9)</PresentationFormat>
  <Paragraphs>14</Paragraphs>
  <Slides>6</Slides>
  <Notes>4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3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6</vt:i4>
      </vt:variant>
    </vt:vector>
  </HeadingPairs>
  <TitlesOfParts>
    <vt:vector size="10" baseType="lpstr">
      <vt:lpstr>Arial</vt:lpstr>
      <vt:lpstr>Open Sans</vt:lpstr>
      <vt:lpstr>Aptos</vt:lpstr>
      <vt:lpstr>Comitans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serena fabrizio</dc:creator>
  <cp:lastModifiedBy>Monica Baldussu</cp:lastModifiedBy>
  <cp:revision>11</cp:revision>
  <dcterms:created xsi:type="dcterms:W3CDTF">2019-12-04T09:04:34Z</dcterms:created>
  <dcterms:modified xsi:type="dcterms:W3CDTF">2026-10-28T14:06:16Z</dcterms:modified>
</cp:coreProperties>
</file>